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69" r:id="rId3"/>
    <p:sldId id="261" r:id="rId4"/>
    <p:sldId id="270" r:id="rId5"/>
    <p:sldId id="271" r:id="rId6"/>
    <p:sldId id="272" r:id="rId7"/>
    <p:sldId id="284" r:id="rId8"/>
    <p:sldId id="262" r:id="rId9"/>
    <p:sldId id="279" r:id="rId10"/>
    <p:sldId id="280" r:id="rId11"/>
    <p:sldId id="281" r:id="rId12"/>
    <p:sldId id="285" r:id="rId13"/>
    <p:sldId id="273" r:id="rId14"/>
    <p:sldId id="275" r:id="rId15"/>
    <p:sldId id="278" r:id="rId16"/>
    <p:sldId id="277" r:id="rId17"/>
    <p:sldId id="282" r:id="rId18"/>
    <p:sldId id="283" r:id="rId19"/>
    <p:sldId id="276" r:id="rId20"/>
    <p:sldId id="286" r:id="rId21"/>
    <p:sldId id="287" r:id="rId22"/>
    <p:sldId id="288" r:id="rId23"/>
    <p:sldId id="289" r:id="rId24"/>
    <p:sldId id="290" r:id="rId25"/>
    <p:sldId id="274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Учетная запись Майкрософт" initials="УзМ" lastIdx="1" clrIdx="0">
    <p:extLst>
      <p:ext uri="{19B8F6BF-5375-455C-9EA6-DF929625EA0E}">
        <p15:presenceInfo xmlns:p15="http://schemas.microsoft.com/office/powerpoint/2012/main" xmlns="" userId="3dbaeab0b626455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403035"/>
    <a:srgbClr val="24242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>
        <p:scale>
          <a:sx n="89" d="100"/>
          <a:sy n="89" d="100"/>
        </p:scale>
        <p:origin x="-1392" y="-5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F2EC3B-ED87-45F6-918A-4AD149842C43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6238A-93C5-4AE0-B64F-5D7B721A1F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66909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6238A-93C5-4AE0-B64F-5D7B721A1FA1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8446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6238A-93C5-4AE0-B64F-5D7B721A1FA1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91847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6238A-93C5-4AE0-B64F-5D7B721A1FA1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172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0F33-DB8B-4BDA-87A2-01A6D6C02B1D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DFD27-4B9A-477A-862D-ED775BCBA8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2211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0F33-DB8B-4BDA-87A2-01A6D6C02B1D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DFD27-4B9A-477A-862D-ED775BCBA8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4368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0F33-DB8B-4BDA-87A2-01A6D6C02B1D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DFD27-4B9A-477A-862D-ED775BCBA8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8797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0F33-DB8B-4BDA-87A2-01A6D6C02B1D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DFD27-4B9A-477A-862D-ED775BCBA8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0418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0F33-DB8B-4BDA-87A2-01A6D6C02B1D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DFD27-4B9A-477A-862D-ED775BCBA8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6659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0F33-DB8B-4BDA-87A2-01A6D6C02B1D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DFD27-4B9A-477A-862D-ED775BCBA8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643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0F33-DB8B-4BDA-87A2-01A6D6C02B1D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DFD27-4B9A-477A-862D-ED775BCBA8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31102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0F33-DB8B-4BDA-87A2-01A6D6C02B1D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DFD27-4B9A-477A-862D-ED775BCBA8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88867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0F33-DB8B-4BDA-87A2-01A6D6C02B1D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DFD27-4B9A-477A-862D-ED775BCBA8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0937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0F33-DB8B-4BDA-87A2-01A6D6C02B1D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DFD27-4B9A-477A-862D-ED775BCBA8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7246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0F33-DB8B-4BDA-87A2-01A6D6C02B1D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DFD27-4B9A-477A-862D-ED775BCBA8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07689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F0F33-DB8B-4BDA-87A2-01A6D6C02B1D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DFD27-4B9A-477A-862D-ED775BCBA8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79230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2.png"/><Relationship Id="rId7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4.png"/><Relationship Id="rId9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5.png"/><Relationship Id="rId4" Type="http://schemas.openxmlformats.org/officeDocument/2006/relationships/image" Target="../media/image36.jpeg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jpeg"/><Relationship Id="rId7" Type="http://schemas.openxmlformats.org/officeDocument/2006/relationships/image" Target="../media/image55.jpeg"/><Relationship Id="rId12" Type="http://schemas.openxmlformats.org/officeDocument/2006/relationships/image" Target="../media/image5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11" Type="http://schemas.openxmlformats.org/officeDocument/2006/relationships/image" Target="../media/image57.jpeg"/><Relationship Id="rId5" Type="http://schemas.openxmlformats.org/officeDocument/2006/relationships/image" Target="../media/image53.jpeg"/><Relationship Id="rId10" Type="http://schemas.openxmlformats.org/officeDocument/2006/relationships/image" Target="../media/image56.jpeg"/><Relationship Id="rId4" Type="http://schemas.openxmlformats.org/officeDocument/2006/relationships/image" Target="../media/image52.jpeg"/><Relationship Id="rId9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10" Type="http://schemas.openxmlformats.org/officeDocument/2006/relationships/image" Target="../media/image4.png"/><Relationship Id="rId4" Type="http://schemas.openxmlformats.org/officeDocument/2006/relationships/image" Target="../media/image65.jpeg"/><Relationship Id="rId9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7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10" Type="http://schemas.openxmlformats.org/officeDocument/2006/relationships/image" Target="../media/image4.png"/><Relationship Id="rId4" Type="http://schemas.openxmlformats.org/officeDocument/2006/relationships/image" Target="../media/image73.jpeg"/><Relationship Id="rId9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Relationship Id="rId9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4.png"/><Relationship Id="rId7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i.ytimg.com/vi/yfHxV-n5Jlo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692613" y="243190"/>
            <a:ext cx="8356059" cy="8365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казённое дошкольное образовательное учреждение 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Ханты-Мансийского района «Детский сад «Светлячок» д. Шапша»</a:t>
            </a:r>
          </a:p>
          <a:p>
            <a:pPr algn="ctr"/>
            <a:endParaRPr lang="ru-RU" dirty="0"/>
          </a:p>
        </p:txBody>
      </p:sp>
      <p:pic>
        <p:nvPicPr>
          <p:cNvPr id="4" name="Рисунок 3" descr="Logo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420" y="165371"/>
            <a:ext cx="1096180" cy="101167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44966" y="6337738"/>
            <a:ext cx="2291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 Шапша,2023г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198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topoboi.com/pic/201310/1600x1200/topoboi.com-192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Табличка 3"/>
          <p:cNvSpPr/>
          <p:nvPr/>
        </p:nvSpPr>
        <p:spPr>
          <a:xfrm>
            <a:off x="2566449" y="328441"/>
            <a:ext cx="8142287" cy="1152525"/>
          </a:xfrm>
          <a:prstGeom prst="plaque">
            <a:avLst/>
          </a:prstGeom>
          <a:solidFill>
            <a:srgbClr val="E4CF8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663300"/>
                </a:solidFill>
                <a:latin typeface="Monotype Corsiva" pitchFamily="66" charset="0"/>
              </a:rPr>
              <a:t>Игра «Волшебный мешочек»</a:t>
            </a:r>
            <a:endParaRPr lang="ru-RU" sz="3600" b="1" dirty="0">
              <a:solidFill>
                <a:srgbClr val="E4CF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Рисунок 4" descr="Logo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570" y="327498"/>
            <a:ext cx="1175748" cy="1089320"/>
          </a:xfrm>
          <a:prstGeom prst="rect">
            <a:avLst/>
          </a:prstGeom>
          <a:noFill/>
        </p:spPr>
      </p:pic>
      <p:pic>
        <p:nvPicPr>
          <p:cNvPr id="6" name="Picture 3" descr="C:\Documents and Settings\Admin\Рабочий стол\Шахматы\Картинки\chess2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08901" y="5133164"/>
            <a:ext cx="1357312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Irina\Desktop\конкурс «Детский сад года\ФОТО\шахматы\IMG-2869d4cd711c60a840e6f763b22b9d2e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9199" y="1839566"/>
            <a:ext cx="2563675" cy="3418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Irina\Desktop\конкурс «Детский сад года\ФОТО\шахматы\IMG202102121209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34542" y="1642383"/>
            <a:ext cx="3111613" cy="4444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Irina\Desktop\конкурс «Детский сад года\ФОТО\шахматы\IMG2021021212083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46596" y="1634218"/>
            <a:ext cx="2443843" cy="3258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https://vse-footbolki.ru/image/catalog/vsm/0/0/777/777388/previews/people_1_newyear_bag_fullprint_front_white_700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94250" y="4267200"/>
            <a:ext cx="1520825" cy="1520825"/>
          </a:xfrm>
          <a:prstGeom prst="rect">
            <a:avLst/>
          </a:prstGeom>
          <a:noFill/>
        </p:spPr>
      </p:pic>
      <p:pic>
        <p:nvPicPr>
          <p:cNvPr id="10" name="Picture 6" descr="https://vse-footbolki.ru/image/catalog/vsm/0/0/777/777388/previews/people_1_newyear_bag_fullprint_front_white_700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756651" y="3295651"/>
            <a:ext cx="1181100" cy="1181100"/>
          </a:xfrm>
          <a:prstGeom prst="rect">
            <a:avLst/>
          </a:prstGeom>
          <a:noFill/>
        </p:spPr>
      </p:pic>
      <p:pic>
        <p:nvPicPr>
          <p:cNvPr id="11" name="Picture 6" descr="https://vse-footbolki.ru/image/catalog/vsm/0/0/777/777388/previews/people_1_newyear_bag_fullprint_front_white_700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36726" y="3733801"/>
            <a:ext cx="590549" cy="5905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topoboi.com/pic/201310/1600x1200/topoboi.com-192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" name="Рисунок 2" descr="Logo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570" y="327498"/>
            <a:ext cx="1175748" cy="1089320"/>
          </a:xfrm>
          <a:prstGeom prst="rect">
            <a:avLst/>
          </a:prstGeom>
          <a:noFill/>
        </p:spPr>
      </p:pic>
      <p:pic>
        <p:nvPicPr>
          <p:cNvPr id="4" name="Picture 3" descr="C:\Documents and Settings\Admin\Рабочий стол\Шахматы\Картинки\chess2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08901" y="5133164"/>
            <a:ext cx="1357312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028910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endParaRPr lang="ru-RU" b="1" dirty="0">
              <a:solidFill>
                <a:srgbClr val="66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6" name="Табличка 5"/>
          <p:cNvSpPr/>
          <p:nvPr/>
        </p:nvSpPr>
        <p:spPr>
          <a:xfrm>
            <a:off x="2663841" y="256331"/>
            <a:ext cx="8142287" cy="1152525"/>
          </a:xfrm>
          <a:prstGeom prst="plaque">
            <a:avLst/>
          </a:prstGeom>
          <a:solidFill>
            <a:srgbClr val="E4CF8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663300"/>
                </a:solidFill>
                <a:latin typeface="Monotype Corsiva" pitchFamily="66" charset="0"/>
              </a:rPr>
              <a:t>Игра «Кто быстрее соберет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663300"/>
                </a:solidFill>
                <a:latin typeface="Monotype Corsiva" pitchFamily="66" charset="0"/>
              </a:rPr>
              <a:t>фигуры для сражения»</a:t>
            </a:r>
            <a:endParaRPr lang="ru-RU" sz="3600" b="1" dirty="0">
              <a:solidFill>
                <a:srgbClr val="E4CF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2808" y="1741823"/>
            <a:ext cx="3140446" cy="4187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27075" y="1706198"/>
            <a:ext cx="3135167" cy="4180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2" descr="7306666-scattered-chess-pieces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29795" y="3934547"/>
            <a:ext cx="2411559" cy="2098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www.topoboi.com/pic/201310/1600x1200/topoboi.com-192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0310" y="3801044"/>
            <a:ext cx="3837030" cy="2917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0"/>
          <a:stretch/>
        </p:blipFill>
        <p:spPr>
          <a:xfrm>
            <a:off x="358241" y="1125606"/>
            <a:ext cx="2744248" cy="29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551818" y="2362987"/>
            <a:ext cx="3404039" cy="2553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55145" y="851004"/>
            <a:ext cx="1825020" cy="2519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9497725" y="3864678"/>
            <a:ext cx="2612522" cy="1959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48688" y="2412237"/>
            <a:ext cx="1861160" cy="3780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Табличка 10"/>
          <p:cNvSpPr/>
          <p:nvPr/>
        </p:nvSpPr>
        <p:spPr>
          <a:xfrm>
            <a:off x="2180761" y="152813"/>
            <a:ext cx="8142287" cy="1152525"/>
          </a:xfrm>
          <a:prstGeom prst="plaque">
            <a:avLst/>
          </a:prstGeom>
          <a:solidFill>
            <a:srgbClr val="E4CF8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Дидактические задания «Секретная фигура», «Угадай», «Что общего?», «Рокировка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»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Monotype Corsiva" pitchFamily="66" charset="0"/>
              <a:cs typeface="Times New Roman" panose="02020603050405020304" pitchFamily="18" charset="0"/>
            </a:endParaRPr>
          </a:p>
        </p:txBody>
      </p:sp>
      <p:pic>
        <p:nvPicPr>
          <p:cNvPr id="12" name="Picture 3" descr="C:\Documents and Settings\Admin\Рабочий стол\Шахматы\Картинки\chess22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69482" y="5055526"/>
            <a:ext cx="1357312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Logo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7820" y="278859"/>
            <a:ext cx="1222639" cy="11965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52621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topoboi.com/pic/201310/1600x1200/topoboi.com-192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Табличка 3"/>
          <p:cNvSpPr/>
          <p:nvPr/>
        </p:nvSpPr>
        <p:spPr>
          <a:xfrm>
            <a:off x="2653997" y="211711"/>
            <a:ext cx="8142287" cy="1152525"/>
          </a:xfrm>
          <a:prstGeom prst="plaque">
            <a:avLst/>
          </a:prstGeom>
          <a:solidFill>
            <a:srgbClr val="E4CF8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2424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Verdana" pitchFamily="34" charset="0"/>
                <a:cs typeface="Verdana" pitchFamily="34" charset="0"/>
              </a:rPr>
              <a:t>Шахматная символика</a:t>
            </a:r>
            <a:endParaRPr lang="ru-RU" sz="3600" b="1" dirty="0">
              <a:solidFill>
                <a:srgbClr val="2424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Рисунок 4" descr="Logo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5378" y="191310"/>
            <a:ext cx="1222639" cy="1196502"/>
          </a:xfrm>
          <a:prstGeom prst="rect">
            <a:avLst/>
          </a:prstGeom>
          <a:noFill/>
        </p:spPr>
      </p:pic>
      <p:pic>
        <p:nvPicPr>
          <p:cNvPr id="6" name="Picture 3" descr="C:\Documents and Settings\Admin\Рабочий стол\Шахматы\Картинки\chess2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08901" y="5133164"/>
            <a:ext cx="1357312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Тома\Desktop\6у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>
          <a:xfrm>
            <a:off x="5837726" y="1830977"/>
            <a:ext cx="5145585" cy="3114577"/>
          </a:xfrm>
          <a:prstGeom prst="rect">
            <a:avLst/>
          </a:prstGeom>
          <a:effectLst>
            <a:softEdge rad="112500"/>
          </a:effectLst>
        </p:spPr>
      </p:pic>
      <p:pic>
        <p:nvPicPr>
          <p:cNvPr id="14338" name="Picture 2" descr="https://pickimage.ru/wp-content/uploads/images/detskie/chessmen/shaxmatniefiguri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1092" y="1764423"/>
            <a:ext cx="4855333" cy="39952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topoboi.com/pic/201310/1600x1200/topoboi.com-192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" name="Рисунок 2" descr="Logo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820" y="278859"/>
            <a:ext cx="1222639" cy="1196502"/>
          </a:xfrm>
          <a:prstGeom prst="rect">
            <a:avLst/>
          </a:prstGeom>
          <a:noFill/>
        </p:spPr>
      </p:pic>
      <p:pic>
        <p:nvPicPr>
          <p:cNvPr id="4" name="Picture 3" descr="C:\Documents and Settings\Admin\Рабочий стол\Шахматы\Картинки\chess2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08901" y="5133164"/>
            <a:ext cx="1357312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Табличка 4"/>
          <p:cNvSpPr/>
          <p:nvPr/>
        </p:nvSpPr>
        <p:spPr>
          <a:xfrm>
            <a:off x="2673452" y="221439"/>
            <a:ext cx="8142287" cy="1152525"/>
          </a:xfrm>
          <a:prstGeom prst="plaque">
            <a:avLst/>
          </a:prstGeom>
          <a:solidFill>
            <a:srgbClr val="E4CF8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2424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Verdana" pitchFamily="34" charset="0"/>
                <a:cs typeface="Verdana" pitchFamily="34" charset="0"/>
              </a:rPr>
              <a:t>Лепка «Моя любимая фигура»</a:t>
            </a:r>
            <a:endParaRPr lang="ru-RU" sz="3600" b="1" dirty="0">
              <a:solidFill>
                <a:srgbClr val="2424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943"/>
          <a:stretch>
            <a:fillRect/>
          </a:stretch>
        </p:blipFill>
        <p:spPr>
          <a:xfrm>
            <a:off x="5787614" y="1845110"/>
            <a:ext cx="4426733" cy="3957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0459" y="1642573"/>
            <a:ext cx="3567000" cy="4755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topoboi.com/pic/201310/1600x1200/topoboi.com-192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Табличка 2"/>
          <p:cNvSpPr/>
          <p:nvPr/>
        </p:nvSpPr>
        <p:spPr>
          <a:xfrm>
            <a:off x="2644269" y="318717"/>
            <a:ext cx="8142287" cy="987570"/>
          </a:xfrm>
          <a:prstGeom prst="plaque">
            <a:avLst/>
          </a:prstGeom>
          <a:solidFill>
            <a:srgbClr val="E4CF8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solidFill>
                  <a:srgbClr val="2424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Verdana" pitchFamily="34" charset="0"/>
                <a:cs typeface="Verdana" pitchFamily="34" charset="0"/>
              </a:rPr>
              <a:t>Рисование «Шахматная доска»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rgbClr val="E4CF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Рисунок 3" descr="Logo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820" y="278859"/>
            <a:ext cx="1222639" cy="1196502"/>
          </a:xfrm>
          <a:prstGeom prst="rect">
            <a:avLst/>
          </a:prstGeom>
          <a:noFill/>
        </p:spPr>
      </p:pic>
      <p:pic>
        <p:nvPicPr>
          <p:cNvPr id="5" name="Picture 3" descr="C:\Documents and Settings\Admin\Рабочий стол\Шахматы\Картинки\chess2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08901" y="5133164"/>
            <a:ext cx="1357312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15437" y="1473064"/>
            <a:ext cx="6218443" cy="4663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topoboi.com/pic/201310/1600x1200/topoboi.com-1925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Табличка 2"/>
          <p:cNvSpPr/>
          <p:nvPr/>
        </p:nvSpPr>
        <p:spPr>
          <a:xfrm>
            <a:off x="2585903" y="289533"/>
            <a:ext cx="8142287" cy="1152525"/>
          </a:xfrm>
          <a:prstGeom prst="plaque">
            <a:avLst/>
          </a:prstGeom>
          <a:solidFill>
            <a:srgbClr val="E4CF8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663300"/>
                </a:solidFill>
                <a:latin typeface="Monotype Corsiva" pitchFamily="66" charset="0"/>
              </a:rPr>
              <a:t>Физкультурные минутки</a:t>
            </a:r>
            <a:endParaRPr lang="ru-RU" sz="3600" b="1" dirty="0">
              <a:solidFill>
                <a:srgbClr val="E4CF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Рисунок 3" descr="Logo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7820" y="278859"/>
            <a:ext cx="1222639" cy="1196502"/>
          </a:xfrm>
          <a:prstGeom prst="rect">
            <a:avLst/>
          </a:prstGeom>
          <a:noFill/>
        </p:spPr>
      </p:pic>
      <p:pic>
        <p:nvPicPr>
          <p:cNvPr id="5" name="Picture 3" descr="C:\Documents and Settings\Admin\Рабочий стол\Шахматы\Картинки\chess2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08901" y="5133164"/>
            <a:ext cx="1357312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160774" y="1637882"/>
            <a:ext cx="3084844" cy="3677697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600" dirty="0" smtClean="0">
                <a:solidFill>
                  <a:srgbClr val="472A1D"/>
                </a:solidFill>
              </a:rPr>
              <a:t>Раз и два, и три, четыре – 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600" dirty="0" smtClean="0">
                <a:solidFill>
                  <a:srgbClr val="472A1D"/>
                </a:solidFill>
              </a:rPr>
              <a:t>Ставим ноги мы пошире.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600" dirty="0" smtClean="0">
                <a:solidFill>
                  <a:srgbClr val="472A1D"/>
                </a:solidFill>
              </a:rPr>
              <a:t>Руки врозь, наклон вперёд,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600" dirty="0" smtClean="0">
                <a:solidFill>
                  <a:srgbClr val="472A1D"/>
                </a:solidFill>
              </a:rPr>
              <a:t>Вправо, влево. Вот народ!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600" dirty="0" smtClean="0">
                <a:solidFill>
                  <a:srgbClr val="472A1D"/>
                </a:solidFill>
              </a:rPr>
              <a:t>Засиделся, застоялся – 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600" dirty="0" smtClean="0">
                <a:solidFill>
                  <a:srgbClr val="472A1D"/>
                </a:solidFill>
              </a:rPr>
              <a:t>В шахматы так заигрался.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600" dirty="0" smtClean="0">
                <a:solidFill>
                  <a:srgbClr val="472A1D"/>
                </a:solidFill>
              </a:rPr>
              <a:t>- Пешка здесь и пешка там?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600" dirty="0" smtClean="0">
                <a:solidFill>
                  <a:srgbClr val="472A1D"/>
                </a:solidFill>
              </a:rPr>
              <a:t>Ни за что их не отдам!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600" dirty="0" smtClean="0">
                <a:solidFill>
                  <a:srgbClr val="472A1D"/>
                </a:solidFill>
              </a:rPr>
              <a:t>За коня слона, ладью?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600" dirty="0" smtClean="0">
                <a:solidFill>
                  <a:srgbClr val="472A1D"/>
                </a:solidFill>
              </a:rPr>
              <a:t>Хорошо, подумаю!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600" dirty="0" smtClean="0">
                <a:solidFill>
                  <a:srgbClr val="472A1D"/>
                </a:solidFill>
              </a:rPr>
              <a:t>Отдохнем сейчас немного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600" dirty="0" smtClean="0">
                <a:solidFill>
                  <a:srgbClr val="472A1D"/>
                </a:solidFill>
              </a:rPr>
              <a:t> И по шахматным дорогам.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600" dirty="0" smtClean="0">
                <a:solidFill>
                  <a:srgbClr val="472A1D"/>
                </a:solidFill>
              </a:rPr>
              <a:t>Раз – присели, встали – два: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600" dirty="0" smtClean="0">
                <a:solidFill>
                  <a:srgbClr val="472A1D"/>
                </a:solidFill>
              </a:rPr>
              <a:t>Отдохнула голова.</a:t>
            </a:r>
            <a:endParaRPr lang="ru-RU" sz="1600" dirty="0">
              <a:solidFill>
                <a:srgbClr val="472A1D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013371" y="1619460"/>
            <a:ext cx="2875504" cy="3284136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dirty="0" smtClean="0">
                <a:solidFill>
                  <a:srgbClr val="472A1D"/>
                </a:solidFill>
              </a:rPr>
              <a:t>Пешки раз, и раз, и раз – </a:t>
            </a:r>
          </a:p>
          <a:p>
            <a:pPr algn="ctr">
              <a:defRPr/>
            </a:pPr>
            <a:r>
              <a:rPr lang="ru-RU" sz="1600" dirty="0" smtClean="0">
                <a:solidFill>
                  <a:srgbClr val="472A1D"/>
                </a:solidFill>
              </a:rPr>
              <a:t>Конь получится как раз.</a:t>
            </a:r>
          </a:p>
          <a:p>
            <a:pPr algn="ctr">
              <a:defRPr/>
            </a:pPr>
            <a:r>
              <a:rPr lang="ru-RU" sz="1600" dirty="0" smtClean="0">
                <a:solidFill>
                  <a:srgbClr val="472A1D"/>
                </a:solidFill>
              </a:rPr>
              <a:t>Пешка раз, и два, и три – </a:t>
            </a:r>
          </a:p>
          <a:p>
            <a:pPr algn="ctr">
              <a:defRPr/>
            </a:pPr>
            <a:r>
              <a:rPr lang="ru-RU" sz="1600" dirty="0" smtClean="0">
                <a:solidFill>
                  <a:srgbClr val="472A1D"/>
                </a:solidFill>
              </a:rPr>
              <a:t>На слона теперь смотри.</a:t>
            </a:r>
          </a:p>
          <a:p>
            <a:pPr algn="ctr">
              <a:defRPr/>
            </a:pPr>
            <a:r>
              <a:rPr lang="ru-RU" sz="1600" dirty="0" smtClean="0">
                <a:solidFill>
                  <a:srgbClr val="472A1D"/>
                </a:solidFill>
              </a:rPr>
              <a:t>Восемь пешек смелых ряд</a:t>
            </a:r>
          </a:p>
          <a:p>
            <a:pPr algn="ctr">
              <a:defRPr/>
            </a:pPr>
            <a:r>
              <a:rPr lang="ru-RU" sz="1600" dirty="0" smtClean="0">
                <a:solidFill>
                  <a:srgbClr val="472A1D"/>
                </a:solidFill>
              </a:rPr>
              <a:t>Боевой у нас отряд!</a:t>
            </a:r>
          </a:p>
          <a:p>
            <a:pPr algn="ctr">
              <a:defRPr/>
            </a:pPr>
            <a:r>
              <a:rPr lang="ru-RU" sz="1600" dirty="0" smtClean="0">
                <a:solidFill>
                  <a:srgbClr val="472A1D"/>
                </a:solidFill>
              </a:rPr>
              <a:t>Раз присели, два присели – </a:t>
            </a:r>
          </a:p>
          <a:p>
            <a:pPr algn="ctr">
              <a:defRPr/>
            </a:pPr>
            <a:r>
              <a:rPr lang="ru-RU" sz="1600" dirty="0" smtClean="0">
                <a:solidFill>
                  <a:srgbClr val="472A1D"/>
                </a:solidFill>
              </a:rPr>
              <a:t>Восемь пешек одолели.</a:t>
            </a:r>
          </a:p>
          <a:p>
            <a:pPr algn="ctr">
              <a:defRPr/>
            </a:pPr>
            <a:r>
              <a:rPr lang="ru-RU" sz="1600" dirty="0" smtClean="0">
                <a:solidFill>
                  <a:srgbClr val="472A1D"/>
                </a:solidFill>
              </a:rPr>
              <a:t>Шаг вперёд шагнули вместе,</a:t>
            </a:r>
          </a:p>
          <a:p>
            <a:pPr algn="ctr">
              <a:defRPr/>
            </a:pPr>
            <a:r>
              <a:rPr lang="ru-RU" sz="1600" dirty="0" smtClean="0">
                <a:solidFill>
                  <a:srgbClr val="472A1D"/>
                </a:solidFill>
              </a:rPr>
              <a:t>Шаг назад – и мы на месте.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1400" dirty="0">
              <a:solidFill>
                <a:srgbClr val="472A1D"/>
              </a:solidFill>
            </a:endParaRPr>
          </a:p>
        </p:txBody>
      </p:sp>
      <p:pic>
        <p:nvPicPr>
          <p:cNvPr id="11265" name="Picture 1" descr="C:\Users\Irina\Downloads\IMG-87a8d93b185b2fcd106f04f6ebf4bc98-V.jpg"/>
          <p:cNvPicPr>
            <a:picLocks noChangeAspect="1" noChangeArrowheads="1"/>
          </p:cNvPicPr>
          <p:nvPr/>
        </p:nvPicPr>
        <p:blipFill>
          <a:blip r:embed="rId6" cstate="print"/>
          <a:srcRect b="17044"/>
          <a:stretch>
            <a:fillRect/>
          </a:stretch>
        </p:blipFill>
        <p:spPr bwMode="auto">
          <a:xfrm>
            <a:off x="3352933" y="1679648"/>
            <a:ext cx="3232699" cy="3575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6" name="Picture 2" descr="C:\Users\Irina\Downloads\IMG-4d1c8e2c874d781810c70daea2e84b54-V.jpg"/>
          <p:cNvPicPr>
            <a:picLocks noChangeAspect="1" noChangeArrowheads="1"/>
          </p:cNvPicPr>
          <p:nvPr/>
        </p:nvPicPr>
        <p:blipFill>
          <a:blip r:embed="rId7" cstate="print"/>
          <a:srcRect b="11998"/>
          <a:stretch>
            <a:fillRect/>
          </a:stretch>
        </p:blipFill>
        <p:spPr bwMode="auto">
          <a:xfrm>
            <a:off x="6342046" y="3126613"/>
            <a:ext cx="2781857" cy="3264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 descr="https://st3.depositphotos.com/2747043/14711/v/950/depositphotos_147113915-stock-illustration-boys-and-girls-are-running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05908" y="4200127"/>
            <a:ext cx="3115855" cy="2492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topoboi.com/pic/201310/1600x1200/topoboi.com-1925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object 4"/>
          <p:cNvSpPr>
            <a:spLocks noChangeArrowheads="1"/>
          </p:cNvSpPr>
          <p:nvPr/>
        </p:nvSpPr>
        <p:spPr bwMode="auto">
          <a:xfrm>
            <a:off x="1270499" y="1571897"/>
            <a:ext cx="2626587" cy="244493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" name="Табличка 4"/>
          <p:cNvSpPr/>
          <p:nvPr/>
        </p:nvSpPr>
        <p:spPr>
          <a:xfrm>
            <a:off x="2479223" y="243813"/>
            <a:ext cx="8142287" cy="1152525"/>
          </a:xfrm>
          <a:prstGeom prst="plaque">
            <a:avLst/>
          </a:prstGeom>
          <a:solidFill>
            <a:srgbClr val="E4CF8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-5" dirty="0" smtClean="0">
                <a:solidFill>
                  <a:srgbClr val="800000"/>
                </a:solidFill>
                <a:latin typeface="Monotype Corsiva" pitchFamily="66" charset="0"/>
              </a:rPr>
              <a:t>«Диноз</a:t>
            </a:r>
            <a:r>
              <a:rPr lang="ru-RU" sz="3600" b="1" dirty="0" smtClean="0">
                <a:solidFill>
                  <a:srgbClr val="800000"/>
                </a:solidFill>
                <a:latin typeface="Monotype Corsiva" pitchFamily="66" charset="0"/>
              </a:rPr>
              <a:t>а</a:t>
            </a:r>
            <a:r>
              <a:rPr lang="ru-RU" sz="3600" b="1" spc="-10" dirty="0" smtClean="0">
                <a:solidFill>
                  <a:srgbClr val="800000"/>
                </a:solidFill>
                <a:latin typeface="Monotype Corsiva" pitchFamily="66" charset="0"/>
              </a:rPr>
              <a:t>вр</a:t>
            </a:r>
            <a:r>
              <a:rPr lang="ru-RU" sz="3600" b="1" spc="-5" dirty="0" smtClean="0">
                <a:solidFill>
                  <a:srgbClr val="800000"/>
                </a:solidFill>
                <a:latin typeface="Monotype Corsiva" pitchFamily="66" charset="0"/>
              </a:rPr>
              <a:t>ы</a:t>
            </a:r>
            <a:r>
              <a:rPr lang="ru-RU" sz="3600" b="1" dirty="0" smtClean="0">
                <a:solidFill>
                  <a:srgbClr val="800000"/>
                </a:solidFill>
                <a:latin typeface="Monotype Corsiva" pitchFamily="66" charset="0"/>
              </a:rPr>
              <a:t>	</a:t>
            </a:r>
            <a:r>
              <a:rPr lang="ru-RU" sz="3600" b="1" spc="-5" dirty="0" smtClean="0">
                <a:solidFill>
                  <a:srgbClr val="800000"/>
                </a:solidFill>
                <a:latin typeface="Monotype Corsiva" pitchFamily="66" charset="0"/>
              </a:rPr>
              <a:t>уч</a:t>
            </a:r>
            <a:r>
              <a:rPr lang="ru-RU" sz="3600" b="1" spc="-60" dirty="0" smtClean="0">
                <a:solidFill>
                  <a:srgbClr val="800000"/>
                </a:solidFill>
                <a:latin typeface="Monotype Corsiva" pitchFamily="66" charset="0"/>
              </a:rPr>
              <a:t>а</a:t>
            </a:r>
            <a:r>
              <a:rPr lang="ru-RU" sz="3600" b="1" spc="-5" dirty="0" smtClean="0">
                <a:solidFill>
                  <a:srgbClr val="800000"/>
                </a:solidFill>
                <a:latin typeface="Monotype Corsiva" pitchFamily="66" charset="0"/>
              </a:rPr>
              <a:t>т</a:t>
            </a:r>
            <a:r>
              <a:rPr lang="ru-RU" sz="3600" b="1" dirty="0" smtClean="0">
                <a:solidFill>
                  <a:srgbClr val="800000"/>
                </a:solidFill>
                <a:latin typeface="Monotype Corsiva" pitchFamily="66" charset="0"/>
              </a:rPr>
              <a:t>	   </a:t>
            </a:r>
            <a:r>
              <a:rPr lang="ru-RU" sz="3600" b="1" spc="-10" dirty="0" smtClean="0">
                <a:solidFill>
                  <a:srgbClr val="800000"/>
                </a:solidFill>
                <a:latin typeface="Monotype Corsiva" pitchFamily="66" charset="0"/>
              </a:rPr>
              <a:t>ш</a:t>
            </a:r>
            <a:r>
              <a:rPr lang="ru-RU" sz="3600" b="1" dirty="0" smtClean="0">
                <a:solidFill>
                  <a:srgbClr val="800000"/>
                </a:solidFill>
                <a:latin typeface="Monotype Corsiva" pitchFamily="66" charset="0"/>
              </a:rPr>
              <a:t>а</a:t>
            </a:r>
            <a:r>
              <a:rPr lang="ru-RU" sz="3600" b="1" spc="-5" dirty="0" smtClean="0">
                <a:solidFill>
                  <a:srgbClr val="800000"/>
                </a:solidFill>
                <a:latin typeface="Monotype Corsiva" pitchFamily="66" charset="0"/>
              </a:rPr>
              <a:t>хм</a:t>
            </a:r>
            <a:r>
              <a:rPr lang="ru-RU" sz="3600" b="1" spc="-75" dirty="0" smtClean="0">
                <a:solidFill>
                  <a:srgbClr val="800000"/>
                </a:solidFill>
                <a:latin typeface="Monotype Corsiva" pitchFamily="66" charset="0"/>
              </a:rPr>
              <a:t>а</a:t>
            </a:r>
            <a:r>
              <a:rPr lang="ru-RU" sz="3600" b="1" spc="15" dirty="0" smtClean="0">
                <a:solidFill>
                  <a:srgbClr val="800000"/>
                </a:solidFill>
                <a:latin typeface="Monotype Corsiva" pitchFamily="66" charset="0"/>
              </a:rPr>
              <a:t>т</a:t>
            </a:r>
            <a:r>
              <a:rPr lang="ru-RU" sz="3600" b="1" spc="-5" dirty="0" smtClean="0">
                <a:solidFill>
                  <a:srgbClr val="800000"/>
                </a:solidFill>
                <a:latin typeface="Monotype Corsiva" pitchFamily="66" charset="0"/>
              </a:rPr>
              <a:t>а</a:t>
            </a:r>
            <a:r>
              <a:rPr lang="ru-RU" sz="3600" b="1" dirty="0" smtClean="0">
                <a:solidFill>
                  <a:srgbClr val="800000"/>
                </a:solidFill>
                <a:latin typeface="Monotype Corsiva" pitchFamily="66" charset="0"/>
              </a:rPr>
              <a:t>м</a:t>
            </a:r>
            <a:r>
              <a:rPr lang="ru-RU" sz="3600" b="1" spc="-5" dirty="0" smtClean="0">
                <a:solidFill>
                  <a:srgbClr val="800000"/>
                </a:solidFill>
                <a:latin typeface="Monotype Corsiva" pitchFamily="66" charset="0"/>
              </a:rPr>
              <a:t>»</a:t>
            </a:r>
            <a:r>
              <a:rPr lang="ru-RU" sz="3600" spc="-5" dirty="0" smtClean="0">
                <a:latin typeface="Monotype Corsiva" pitchFamily="66" charset="0"/>
              </a:rPr>
              <a:t> </a:t>
            </a:r>
            <a:endParaRPr lang="ru-RU" sz="3600" b="1" dirty="0">
              <a:solidFill>
                <a:srgbClr val="E4CF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object 5"/>
          <p:cNvSpPr>
            <a:spLocks noChangeArrowheads="1"/>
          </p:cNvSpPr>
          <p:nvPr/>
        </p:nvSpPr>
        <p:spPr bwMode="auto">
          <a:xfrm>
            <a:off x="4772297" y="1584279"/>
            <a:ext cx="2819400" cy="2517457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7" name="object 6"/>
          <p:cNvSpPr>
            <a:spLocks noChangeArrowheads="1"/>
          </p:cNvSpPr>
          <p:nvPr/>
        </p:nvSpPr>
        <p:spPr bwMode="auto">
          <a:xfrm>
            <a:off x="8394383" y="1488758"/>
            <a:ext cx="2867977" cy="2504122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8" name="Рисунок 7" descr="Logo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7820" y="278859"/>
            <a:ext cx="1222639" cy="1196502"/>
          </a:xfrm>
          <a:prstGeom prst="rect">
            <a:avLst/>
          </a:prstGeom>
          <a:noFill/>
        </p:spPr>
      </p:pic>
      <p:pic>
        <p:nvPicPr>
          <p:cNvPr id="9" name="Picture 3" descr="C:\Documents and Settings\Admin\Рабочий стол\Шахматы\Картинки\chess22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408901" y="5133164"/>
            <a:ext cx="1357312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кругленный прямоугольник 9"/>
          <p:cNvSpPr/>
          <p:nvPr/>
        </p:nvSpPr>
        <p:spPr>
          <a:xfrm>
            <a:off x="1767840" y="4358640"/>
            <a:ext cx="8488680" cy="225552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spc="-10" dirty="0" err="1" smtClean="0">
                <a:solidFill>
                  <a:srgbClr val="242424"/>
                </a:solidFill>
                <a:latin typeface="Monotype Corsiva" pitchFamily="66" charset="0"/>
              </a:rPr>
              <a:t>М</a:t>
            </a:r>
            <a:r>
              <a:rPr lang="ru-RU" sz="2800" b="1" spc="-70" dirty="0" err="1" smtClean="0">
                <a:solidFill>
                  <a:srgbClr val="242424"/>
                </a:solidFill>
                <a:latin typeface="Monotype Corsiva" pitchFamily="66" charset="0"/>
              </a:rPr>
              <a:t>у</a:t>
            </a:r>
            <a:r>
              <a:rPr lang="ru-RU" sz="2800" b="1" spc="-10" dirty="0" err="1" smtClean="0">
                <a:solidFill>
                  <a:srgbClr val="242424"/>
                </a:solidFill>
                <a:latin typeface="Monotype Corsiva" pitchFamily="66" charset="0"/>
              </a:rPr>
              <a:t>л</a:t>
            </a:r>
            <a:r>
              <a:rPr lang="ru-RU" sz="2800" b="1" spc="-105" dirty="0" err="1" smtClean="0">
                <a:solidFill>
                  <a:srgbClr val="242424"/>
                </a:solidFill>
                <a:latin typeface="Monotype Corsiva" pitchFamily="66" charset="0"/>
              </a:rPr>
              <a:t>ь</a:t>
            </a:r>
            <a:r>
              <a:rPr lang="ru-RU" sz="2800" b="1" spc="-10" dirty="0" err="1" smtClean="0">
                <a:solidFill>
                  <a:srgbClr val="242424"/>
                </a:solidFill>
                <a:latin typeface="Monotype Corsiva" pitchFamily="66" charset="0"/>
              </a:rPr>
              <a:t>ти</a:t>
            </a:r>
            <a:r>
              <a:rPr lang="ru-RU" sz="2800" b="1" dirty="0" err="1" smtClean="0">
                <a:solidFill>
                  <a:srgbClr val="242424"/>
                </a:solidFill>
                <a:latin typeface="Monotype Corsiva" pitchFamily="66" charset="0"/>
              </a:rPr>
              <a:t>м</a:t>
            </a:r>
            <a:r>
              <a:rPr lang="ru-RU" sz="2800" b="1" spc="-50" dirty="0" err="1" smtClean="0">
                <a:solidFill>
                  <a:srgbClr val="242424"/>
                </a:solidFill>
                <a:latin typeface="Monotype Corsiva" pitchFamily="66" charset="0"/>
              </a:rPr>
              <a:t>е</a:t>
            </a:r>
            <a:r>
              <a:rPr lang="ru-RU" sz="2800" b="1" spc="-5" dirty="0" err="1" smtClean="0">
                <a:solidFill>
                  <a:srgbClr val="242424"/>
                </a:solidFill>
                <a:latin typeface="Monotype Corsiva" pitchFamily="66" charset="0"/>
              </a:rPr>
              <a:t>дийная</a:t>
            </a:r>
            <a:r>
              <a:rPr lang="ru-RU" sz="2800" b="1" spc="-5" dirty="0" smtClean="0">
                <a:solidFill>
                  <a:srgbClr val="242424"/>
                </a:solidFill>
                <a:latin typeface="Monotype Corsiva" pitchFamily="66" charset="0"/>
              </a:rPr>
              <a:t> </a:t>
            </a:r>
            <a:r>
              <a:rPr lang="ru-RU" sz="2800" b="1" dirty="0" smtClean="0">
                <a:solidFill>
                  <a:srgbClr val="242424"/>
                </a:solidFill>
                <a:latin typeface="Monotype Corsiva" pitchFamily="66" charset="0"/>
              </a:rPr>
              <a:t> </a:t>
            </a:r>
            <a:r>
              <a:rPr lang="ru-RU" sz="2800" b="1" spc="-5" smtClean="0">
                <a:solidFill>
                  <a:srgbClr val="242424"/>
                </a:solidFill>
                <a:latin typeface="Monotype Corsiva" pitchFamily="66" charset="0"/>
              </a:rPr>
              <a:t>о</a:t>
            </a:r>
            <a:r>
              <a:rPr lang="ru-RU" sz="2800" b="1" spc="-105" smtClean="0">
                <a:solidFill>
                  <a:srgbClr val="242424"/>
                </a:solidFill>
                <a:latin typeface="Monotype Corsiva" pitchFamily="66" charset="0"/>
              </a:rPr>
              <a:t>б</a:t>
            </a:r>
            <a:r>
              <a:rPr lang="ru-RU" sz="2800" b="1" spc="-5" smtClean="0">
                <a:solidFill>
                  <a:srgbClr val="242424"/>
                </a:solidFill>
                <a:latin typeface="Monotype Corsiva" pitchFamily="66" charset="0"/>
              </a:rPr>
              <a:t>уча</a:t>
            </a:r>
            <a:r>
              <a:rPr lang="ru-RU" sz="2800" b="1" smtClean="0">
                <a:solidFill>
                  <a:srgbClr val="242424"/>
                </a:solidFill>
                <a:latin typeface="Monotype Corsiva" pitchFamily="66" charset="0"/>
              </a:rPr>
              <a:t>ю</a:t>
            </a:r>
            <a:r>
              <a:rPr lang="ru-RU" sz="2800" b="1" spc="-10" smtClean="0">
                <a:solidFill>
                  <a:srgbClr val="242424"/>
                </a:solidFill>
                <a:latin typeface="Monotype Corsiva" pitchFamily="66" charset="0"/>
              </a:rPr>
              <a:t>щ</a:t>
            </a:r>
            <a:r>
              <a:rPr lang="ru-RU" sz="2800" b="1" smtClean="0">
                <a:solidFill>
                  <a:srgbClr val="242424"/>
                </a:solidFill>
                <a:latin typeface="Monotype Corsiva" pitchFamily="66" charset="0"/>
              </a:rPr>
              <a:t>а</a:t>
            </a:r>
            <a:r>
              <a:rPr lang="ru-RU" sz="2800" b="1" spc="-5" smtClean="0">
                <a:solidFill>
                  <a:srgbClr val="242424"/>
                </a:solidFill>
                <a:latin typeface="Monotype Corsiva" pitchFamily="66" charset="0"/>
              </a:rPr>
              <a:t>я  игра  для </a:t>
            </a:r>
            <a:r>
              <a:rPr lang="ru-RU" sz="2800" b="1" spc="-20" dirty="0" smtClean="0">
                <a:solidFill>
                  <a:srgbClr val="242424"/>
                </a:solidFill>
                <a:latin typeface="Monotype Corsiva" pitchFamily="66" charset="0"/>
              </a:rPr>
              <a:t>дошкольников </a:t>
            </a:r>
            <a:r>
              <a:rPr lang="ru-RU" sz="2800" b="1" spc="-5" dirty="0" smtClean="0">
                <a:solidFill>
                  <a:srgbClr val="242424"/>
                </a:solidFill>
                <a:latin typeface="Monotype Corsiva" pitchFamily="66" charset="0"/>
              </a:rPr>
              <a:t>и младших  </a:t>
            </a:r>
            <a:r>
              <a:rPr lang="ru-RU" sz="2800" b="1" spc="-25" dirty="0" smtClean="0">
                <a:solidFill>
                  <a:srgbClr val="242424"/>
                </a:solidFill>
                <a:latin typeface="Monotype Corsiva" pitchFamily="66" charset="0"/>
              </a:rPr>
              <a:t>школьников,</a:t>
            </a:r>
            <a:r>
              <a:rPr lang="ru-RU" sz="2800" b="1" spc="75" dirty="0" smtClean="0">
                <a:solidFill>
                  <a:srgbClr val="242424"/>
                </a:solidFill>
                <a:latin typeface="Monotype Corsiva" pitchFamily="66" charset="0"/>
              </a:rPr>
              <a:t> </a:t>
            </a:r>
            <a:r>
              <a:rPr lang="ru-RU" sz="2800" b="1" spc="-15" dirty="0" smtClean="0">
                <a:solidFill>
                  <a:srgbClr val="242424"/>
                </a:solidFill>
                <a:latin typeface="Monotype Corsiva" pitchFamily="66" charset="0"/>
              </a:rPr>
              <a:t>знакомит </a:t>
            </a:r>
            <a:r>
              <a:rPr lang="ru-RU" sz="2800" b="1" spc="-5" dirty="0" smtClean="0">
                <a:solidFill>
                  <a:srgbClr val="242424"/>
                </a:solidFill>
                <a:latin typeface="Monotype Corsiva" pitchFamily="66" charset="0"/>
              </a:rPr>
              <a:t>с </a:t>
            </a:r>
            <a:r>
              <a:rPr lang="ru-RU" sz="2800" b="1" dirty="0" smtClean="0">
                <a:solidFill>
                  <a:srgbClr val="242424"/>
                </a:solidFill>
                <a:latin typeface="Monotype Corsiva" pitchFamily="66" charset="0"/>
              </a:rPr>
              <a:t>шахматными	фигурами и основными шахматными правилами,  содержит	увлекательные  задания	на  закрепление обучающего материала.</a:t>
            </a:r>
            <a:endParaRPr lang="ru-RU" sz="2800" dirty="0">
              <a:solidFill>
                <a:srgbClr val="242424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topoboi.com/pic/201310/1600x1200/topoboi.com-1925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Табличка 3"/>
          <p:cNvSpPr/>
          <p:nvPr/>
        </p:nvSpPr>
        <p:spPr>
          <a:xfrm>
            <a:off x="2585903" y="289533"/>
            <a:ext cx="8142287" cy="1152525"/>
          </a:xfrm>
          <a:prstGeom prst="plaque">
            <a:avLst/>
          </a:prstGeom>
          <a:solidFill>
            <a:srgbClr val="E4CF8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4030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Verdana" pitchFamily="34" charset="0"/>
                <a:cs typeface="Verdana" pitchFamily="34" charset="0"/>
              </a:rPr>
              <a:t>Вечер загадок и разгадок</a:t>
            </a:r>
            <a:endParaRPr lang="ru-RU" sz="3600" b="1" dirty="0">
              <a:solidFill>
                <a:srgbClr val="4030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3758" y="4261640"/>
            <a:ext cx="2883988" cy="2162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Irina\Desktop\конкурс «Детский сад года\ФОТО\шахматы\IMG-8042d1bfb6d2c749c5f8a2cef928d14d-V.jpg"/>
          <p:cNvPicPr>
            <a:picLocks noChangeAspect="1" noChangeArrowheads="1"/>
          </p:cNvPicPr>
          <p:nvPr/>
        </p:nvPicPr>
        <p:blipFill>
          <a:blip r:embed="rId5" cstate="print"/>
          <a:srcRect l="10182" r="6829" b="8697"/>
          <a:stretch>
            <a:fillRect/>
          </a:stretch>
        </p:blipFill>
        <p:spPr bwMode="auto">
          <a:xfrm>
            <a:off x="672664" y="1493193"/>
            <a:ext cx="2869324" cy="2517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Irina\Desktop\конкурс «Детский сад года\ФОТО\шахматы\IMG_20210203_170150.jpg"/>
          <p:cNvPicPr>
            <a:picLocks noChangeAspect="1" noChangeArrowheads="1"/>
          </p:cNvPicPr>
          <p:nvPr/>
        </p:nvPicPr>
        <p:blipFill>
          <a:blip r:embed="rId6" cstate="print"/>
          <a:srcRect b="19024"/>
          <a:stretch>
            <a:fillRect/>
          </a:stretch>
        </p:blipFill>
        <p:spPr bwMode="auto">
          <a:xfrm>
            <a:off x="9089144" y="1498568"/>
            <a:ext cx="2583028" cy="2788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Irina\Desktop\конкурс «Детский сад года\ФОТО\шахматы\IMG-70e99d4558e223d2d1b9543c254ef887-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66608" y="1537781"/>
            <a:ext cx="1917966" cy="2557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C:\Documents and Settings\Admin\Рабочий стол\Шахматы\Картинки\chess22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408901" y="5133164"/>
            <a:ext cx="1357312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Logo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7820" y="278859"/>
            <a:ext cx="1222639" cy="1196502"/>
          </a:xfrm>
          <a:prstGeom prst="rect">
            <a:avLst/>
          </a:prstGeom>
          <a:noFill/>
        </p:spPr>
      </p:pic>
      <p:pic>
        <p:nvPicPr>
          <p:cNvPr id="2053" name="Picture 5" descr="C:\Users\Irina\Desktop\конкурс «Детский сад года\ФОТО\шахматы\IMG2021021116460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59988" y="4460049"/>
            <a:ext cx="2568438" cy="1926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C:\Users\Irina\Desktop\конкурс «Детский сад года\ФОТО\шахматы\IMG-ff453548f72003a20edea82adcc4d68f-V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90861" y="1570382"/>
            <a:ext cx="2080786" cy="2774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 descr="C:\Users\Irina\Desktop\конкурс «Детский сад года\ФОТО\шахматы\IMG-5b13a8028d1023c0c397ee794abdadcd-V.jpg"/>
          <p:cNvPicPr>
            <a:picLocks noChangeAspect="1" noChangeArrowheads="1"/>
          </p:cNvPicPr>
          <p:nvPr/>
        </p:nvPicPr>
        <p:blipFill>
          <a:blip r:embed="rId12" cstate="print"/>
          <a:srcRect l="26711" b="24599"/>
          <a:stretch>
            <a:fillRect/>
          </a:stretch>
        </p:blipFill>
        <p:spPr bwMode="auto">
          <a:xfrm>
            <a:off x="6929716" y="4533696"/>
            <a:ext cx="2519083" cy="1943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topoboi.com/pic/201310/1600x1200/topoboi.com-192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" name="Рисунок 2" descr="Logo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820" y="278859"/>
            <a:ext cx="1222639" cy="1196502"/>
          </a:xfrm>
          <a:prstGeom prst="rect">
            <a:avLst/>
          </a:prstGeom>
          <a:noFill/>
        </p:spPr>
      </p:pic>
      <p:sp>
        <p:nvSpPr>
          <p:cNvPr id="4" name="Табличка 3"/>
          <p:cNvSpPr/>
          <p:nvPr/>
        </p:nvSpPr>
        <p:spPr>
          <a:xfrm>
            <a:off x="2615086" y="270078"/>
            <a:ext cx="8142287" cy="1152525"/>
          </a:xfrm>
          <a:prstGeom prst="plaque">
            <a:avLst/>
          </a:prstGeom>
          <a:solidFill>
            <a:srgbClr val="E4CF8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2424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Verdana" pitchFamily="34" charset="0"/>
                <a:cs typeface="Verdana" pitchFamily="34" charset="0"/>
              </a:rPr>
              <a:t>Турнир с родителями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2424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Verdana" pitchFamily="34" charset="0"/>
                <a:cs typeface="Verdana" pitchFamily="34" charset="0"/>
              </a:rPr>
              <a:t>«</a:t>
            </a:r>
            <a:r>
              <a:rPr lang="ru-RU" sz="2800" b="1" dirty="0" smtClean="0">
                <a:solidFill>
                  <a:srgbClr val="242424"/>
                </a:solidFill>
                <a:latin typeface="Monotype Corsiva" pitchFamily="66" charset="0"/>
              </a:rPr>
              <a:t>Папа, мама, я – шахматная семья!»</a:t>
            </a:r>
            <a:endParaRPr lang="ru-RU" sz="2800" b="1" dirty="0">
              <a:solidFill>
                <a:srgbClr val="2424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26" name="Picture 2" descr="C:\Users\Irina\Desktop\конкурс «Детский сад года\ФОТО\шахматы\IMG_20210211_175636.jpg"/>
          <p:cNvPicPr>
            <a:picLocks noChangeAspect="1" noChangeArrowheads="1"/>
          </p:cNvPicPr>
          <p:nvPr/>
        </p:nvPicPr>
        <p:blipFill>
          <a:blip r:embed="rId4" cstate="print"/>
          <a:srcRect b="26172"/>
          <a:stretch>
            <a:fillRect/>
          </a:stretch>
        </p:blipFill>
        <p:spPr bwMode="auto">
          <a:xfrm>
            <a:off x="1233016" y="1741924"/>
            <a:ext cx="4699698" cy="4626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Irina\Desktop\конкурс «Детский сад года\ФОТО\шахматы\IMG_20210211_180156.jpg"/>
          <p:cNvPicPr>
            <a:picLocks noChangeAspect="1" noChangeArrowheads="1"/>
          </p:cNvPicPr>
          <p:nvPr/>
        </p:nvPicPr>
        <p:blipFill>
          <a:blip r:embed="rId5" cstate="print"/>
          <a:srcRect t="9824" b="32132"/>
          <a:stretch>
            <a:fillRect/>
          </a:stretch>
        </p:blipFill>
        <p:spPr bwMode="auto">
          <a:xfrm>
            <a:off x="6257125" y="1892438"/>
            <a:ext cx="4432824" cy="3430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C:\Documents and Settings\Admin\Рабочий стол\Шахматы\Картинки\chess2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408901" y="5133164"/>
            <a:ext cx="1357312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www.topoboi.com/pic/201310/1600x1200/topoboi.com-192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8017" y="321013"/>
            <a:ext cx="87159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/>
          </a:p>
        </p:txBody>
      </p:sp>
      <p:pic>
        <p:nvPicPr>
          <p:cNvPr id="4" name="Picture 3" descr="C:\Documents and Settings\Admin\Рабочий стол\Шахматы\Картинки\chess2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92169" y="5142892"/>
            <a:ext cx="1357312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480552" y="1198179"/>
            <a:ext cx="7525296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</a:rPr>
              <a:t>«Шахматы – превосходная школа последовательного логического мышления… Игра в шахматы дисциплинирует мышление, воспитывает сосредоточенность, развивает память. Она должна войти в жизнь… как один из элементов умственной культуры». </a:t>
            </a:r>
          </a:p>
          <a:p>
            <a:pPr algn="r"/>
            <a:r>
              <a:rPr lang="ru-RU" sz="3200" b="1" dirty="0" smtClean="0">
                <a:solidFill>
                  <a:srgbClr val="403035"/>
                </a:solidFill>
                <a:latin typeface="Monotype Corsiva" pitchFamily="66" charset="0"/>
              </a:rPr>
              <a:t>В.А. Сухомлинский 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709562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7" name="Рисунок 6" descr="Logo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7820" y="278859"/>
            <a:ext cx="1222639" cy="11965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topoboi.com/pic/201310/1600x1200/topoboi.com-192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70" r="15979"/>
          <a:stretch/>
        </p:blipFill>
        <p:spPr>
          <a:xfrm rot="5400000">
            <a:off x="658211" y="1433654"/>
            <a:ext cx="3466194" cy="3529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72368" y="1370509"/>
            <a:ext cx="3811135" cy="3722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582" b="20000"/>
          <a:stretch/>
        </p:blipFill>
        <p:spPr>
          <a:xfrm>
            <a:off x="4275217" y="3071668"/>
            <a:ext cx="3366578" cy="3294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C:\Documents and Settings\Admin\Рабочий стол\Шахматы\Картинки\chess2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408901" y="5133164"/>
            <a:ext cx="1357312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Табличка 7"/>
          <p:cNvSpPr/>
          <p:nvPr/>
        </p:nvSpPr>
        <p:spPr>
          <a:xfrm>
            <a:off x="2632338" y="166561"/>
            <a:ext cx="8142287" cy="1152525"/>
          </a:xfrm>
          <a:prstGeom prst="plaque">
            <a:avLst/>
          </a:prstGeom>
          <a:solidFill>
            <a:srgbClr val="E4CF8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solidFill>
                <a:srgbClr val="2424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07766" y="388190"/>
            <a:ext cx="5946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Соревнования, игры парами.</a:t>
            </a:r>
          </a:p>
          <a:p>
            <a:endParaRPr lang="ru-RU" dirty="0"/>
          </a:p>
        </p:txBody>
      </p:sp>
      <p:pic>
        <p:nvPicPr>
          <p:cNvPr id="10" name="Рисунок 9" descr="Logo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7820" y="278859"/>
            <a:ext cx="1222639" cy="11965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607710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www.topoboi.com/pic/201310/1600x1200/topoboi.com-192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019"/>
          <a:stretch/>
        </p:blipFill>
        <p:spPr>
          <a:xfrm rot="5400000">
            <a:off x="330726" y="4365901"/>
            <a:ext cx="2356032" cy="1985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081178" y="2021182"/>
            <a:ext cx="2737448" cy="2053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429" b="11958"/>
          <a:stretch/>
        </p:blipFill>
        <p:spPr>
          <a:xfrm>
            <a:off x="3804250" y="4451583"/>
            <a:ext cx="1509622" cy="2204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8231" y="4305018"/>
            <a:ext cx="1662577" cy="2327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76249" y="1948483"/>
            <a:ext cx="3445079" cy="3257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88509" y="1406858"/>
            <a:ext cx="4024965" cy="2915184"/>
          </a:xfrm>
          <a:prstGeom prst="rect">
            <a:avLst/>
          </a:prstGeom>
        </p:spPr>
      </p:pic>
      <p:pic>
        <p:nvPicPr>
          <p:cNvPr id="9" name="Рисунок 8" descr="Logo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7820" y="278859"/>
            <a:ext cx="1222639" cy="1196502"/>
          </a:xfrm>
          <a:prstGeom prst="rect">
            <a:avLst/>
          </a:prstGeom>
          <a:noFill/>
        </p:spPr>
      </p:pic>
      <p:sp>
        <p:nvSpPr>
          <p:cNvPr id="10" name="Табличка 9"/>
          <p:cNvSpPr/>
          <p:nvPr/>
        </p:nvSpPr>
        <p:spPr>
          <a:xfrm>
            <a:off x="2270029" y="166561"/>
            <a:ext cx="8142287" cy="1152525"/>
          </a:xfrm>
          <a:prstGeom prst="plaque">
            <a:avLst/>
          </a:prstGeom>
          <a:solidFill>
            <a:srgbClr val="E4CF8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2424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Verdana" pitchFamily="34" charset="0"/>
                <a:cs typeface="Verdana" pitchFamily="34" charset="0"/>
              </a:rPr>
              <a:t>Рисование «моя любимая фигура»</a:t>
            </a:r>
            <a:endParaRPr lang="ru-RU" sz="2800" b="1" dirty="0">
              <a:solidFill>
                <a:srgbClr val="2424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" name="Picture 3" descr="C:\Documents and Settings\Admin\Рабочий стол\Шахматы\Картинки\chess22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408901" y="5133164"/>
            <a:ext cx="1357312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876640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topoboi.com/pic/201310/1600x1200/topoboi.com-192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5490" y="2010621"/>
            <a:ext cx="3914831" cy="3969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4648" y="1591641"/>
            <a:ext cx="5314558" cy="4635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Logo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7820" y="278859"/>
            <a:ext cx="1222639" cy="1196502"/>
          </a:xfrm>
          <a:prstGeom prst="rect">
            <a:avLst/>
          </a:prstGeom>
          <a:noFill/>
        </p:spPr>
      </p:pic>
      <p:sp>
        <p:nvSpPr>
          <p:cNvPr id="6" name="Табличка 5"/>
          <p:cNvSpPr/>
          <p:nvPr/>
        </p:nvSpPr>
        <p:spPr>
          <a:xfrm>
            <a:off x="2356293" y="208740"/>
            <a:ext cx="8142287" cy="1152525"/>
          </a:xfrm>
          <a:prstGeom prst="plaque">
            <a:avLst/>
          </a:prstGeom>
          <a:solidFill>
            <a:srgbClr val="E4CF8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2424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Verdana" pitchFamily="34" charset="0"/>
                <a:cs typeface="Verdana" pitchFamily="34" charset="0"/>
              </a:rPr>
              <a:t>Лепка </a:t>
            </a:r>
            <a:r>
              <a:rPr lang="ru-RU" sz="3600" b="1" dirty="0" smtClean="0">
                <a:solidFill>
                  <a:srgbClr val="2424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Verdana" pitchFamily="34" charset="0"/>
                <a:cs typeface="Verdana" pitchFamily="34" charset="0"/>
              </a:rPr>
              <a:t>«</a:t>
            </a:r>
            <a:r>
              <a:rPr lang="ru-RU" sz="3600" b="1" dirty="0" smtClean="0">
                <a:solidFill>
                  <a:srgbClr val="2424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Verdana" pitchFamily="34" charset="0"/>
                <a:cs typeface="Verdana" pitchFamily="34" charset="0"/>
              </a:rPr>
              <a:t>Ш</a:t>
            </a:r>
            <a:r>
              <a:rPr lang="ru-RU" sz="3600" b="1" dirty="0" smtClean="0">
                <a:solidFill>
                  <a:srgbClr val="2424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Verdana" pitchFamily="34" charset="0"/>
                <a:cs typeface="Verdana" pitchFamily="34" charset="0"/>
              </a:rPr>
              <a:t>ахматные </a:t>
            </a:r>
            <a:r>
              <a:rPr lang="ru-RU" sz="3600" b="1" dirty="0" smtClean="0">
                <a:solidFill>
                  <a:srgbClr val="2424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Verdana" pitchFamily="34" charset="0"/>
                <a:cs typeface="Verdana" pitchFamily="34" charset="0"/>
              </a:rPr>
              <a:t>фигуры»</a:t>
            </a:r>
            <a:endParaRPr lang="ru-RU" sz="3600" b="1" dirty="0">
              <a:solidFill>
                <a:srgbClr val="2424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Picture 3" descr="C:\Documents and Settings\Admin\Рабочий стол\Шахматы\Картинки\chess2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408901" y="5133164"/>
            <a:ext cx="1357312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082492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www.topoboi.com/pic/201310/1600x1200/topoboi.com-192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03075" y="1662986"/>
            <a:ext cx="3836149" cy="2331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49786" y="2704622"/>
            <a:ext cx="1894411" cy="3921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9470" y="4201281"/>
            <a:ext cx="3161637" cy="20442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131" b="10073"/>
          <a:stretch/>
        </p:blipFill>
        <p:spPr>
          <a:xfrm>
            <a:off x="8128116" y="3032428"/>
            <a:ext cx="1705221" cy="3420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2301" y="1532751"/>
            <a:ext cx="2120951" cy="3003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34114" y="1623802"/>
            <a:ext cx="2070340" cy="2569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Logo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7820" y="278859"/>
            <a:ext cx="1222639" cy="1196502"/>
          </a:xfrm>
          <a:prstGeom prst="rect">
            <a:avLst/>
          </a:prstGeom>
          <a:noFill/>
        </p:spPr>
      </p:pic>
      <p:pic>
        <p:nvPicPr>
          <p:cNvPr id="11" name="Picture 3" descr="C:\Documents and Settings\Admin\Рабочий стол\Шахматы\Картинки\chess22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408901" y="5133164"/>
            <a:ext cx="1357312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Табличка 11"/>
          <p:cNvSpPr/>
          <p:nvPr/>
        </p:nvSpPr>
        <p:spPr>
          <a:xfrm>
            <a:off x="2088874" y="243246"/>
            <a:ext cx="8142287" cy="1152525"/>
          </a:xfrm>
          <a:prstGeom prst="plaque">
            <a:avLst/>
          </a:prstGeom>
          <a:solidFill>
            <a:srgbClr val="E4CF8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2424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Verdana" pitchFamily="34" charset="0"/>
                <a:cs typeface="Verdana" pitchFamily="34" charset="0"/>
              </a:rPr>
              <a:t>«Шахматные загадки»</a:t>
            </a:r>
            <a:endParaRPr lang="ru-RU" sz="3600" b="1" dirty="0">
              <a:solidFill>
                <a:srgbClr val="2424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53486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www.topoboi.com/pic/201310/1600x1200/topoboi.com-192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275" y="1887312"/>
            <a:ext cx="4068480" cy="3889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86085" y="1705448"/>
            <a:ext cx="4555896" cy="342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69046" y="3878978"/>
            <a:ext cx="2241636" cy="2683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68138" y="1484553"/>
            <a:ext cx="2716940" cy="2216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349" b="23386"/>
          <a:stretch/>
        </p:blipFill>
        <p:spPr>
          <a:xfrm>
            <a:off x="3570357" y="4534448"/>
            <a:ext cx="1883770" cy="2155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Logo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7820" y="278859"/>
            <a:ext cx="1222639" cy="1196502"/>
          </a:xfrm>
          <a:prstGeom prst="rect">
            <a:avLst/>
          </a:prstGeom>
          <a:noFill/>
        </p:spPr>
      </p:pic>
      <p:pic>
        <p:nvPicPr>
          <p:cNvPr id="9" name="Picture 3" descr="C:\Documents and Settings\Admin\Рабочий стол\Шахматы\Картинки\chess22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71602" y="5251498"/>
            <a:ext cx="1357312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Табличка 10"/>
          <p:cNvSpPr/>
          <p:nvPr/>
        </p:nvSpPr>
        <p:spPr>
          <a:xfrm>
            <a:off x="2371507" y="226620"/>
            <a:ext cx="8142287" cy="1152525"/>
          </a:xfrm>
          <a:prstGeom prst="plaque">
            <a:avLst/>
          </a:prstGeom>
          <a:solidFill>
            <a:srgbClr val="E4CF8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2424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Verdana" pitchFamily="34" charset="0"/>
                <a:cs typeface="Verdana" pitchFamily="34" charset="0"/>
              </a:rPr>
              <a:t>Досуг «Приключения в шахматной стране»</a:t>
            </a:r>
            <a:endParaRPr lang="ru-RU" sz="3600" b="1" dirty="0">
              <a:solidFill>
                <a:srgbClr val="2424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30042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topoboi.com/pic/201310/1600x1200/topoboi.com-192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" name="Рисунок 2" descr="Logo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820" y="278859"/>
            <a:ext cx="1222639" cy="119650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853732" y="1034980"/>
            <a:ext cx="790805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2800" b="1" dirty="0" smtClean="0">
                <a:solidFill>
                  <a:srgbClr val="403035"/>
                </a:solidFill>
                <a:latin typeface="Monotype Corsiva" pitchFamily="66" charset="0"/>
              </a:rPr>
              <a:t>«Учитесь в шахматы играть — мудрейшая игра!»</a:t>
            </a:r>
            <a:br>
              <a:rPr lang="ru-RU" sz="2800" b="1" dirty="0" smtClean="0">
                <a:solidFill>
                  <a:srgbClr val="403035"/>
                </a:solidFill>
                <a:latin typeface="Monotype Corsiva" pitchFamily="66" charset="0"/>
              </a:rPr>
            </a:br>
            <a:r>
              <a:rPr lang="ru-RU" sz="2800" b="1" dirty="0" smtClean="0">
                <a:solidFill>
                  <a:srgbClr val="403035"/>
                </a:solidFill>
                <a:latin typeface="Monotype Corsiva" pitchFamily="66" charset="0"/>
              </a:rPr>
              <a:t>Учитесь в шахматы играть -древнейшая игра.</a:t>
            </a:r>
            <a:br>
              <a:rPr lang="ru-RU" sz="2800" b="1" dirty="0" smtClean="0">
                <a:solidFill>
                  <a:srgbClr val="403035"/>
                </a:solidFill>
                <a:latin typeface="Monotype Corsiva" pitchFamily="66" charset="0"/>
              </a:rPr>
            </a:br>
            <a:r>
              <a:rPr lang="ru-RU" sz="2800" b="1" dirty="0" smtClean="0">
                <a:solidFill>
                  <a:srgbClr val="403035"/>
                </a:solidFill>
                <a:latin typeface="Monotype Corsiva" pitchFamily="66" charset="0"/>
              </a:rPr>
              <a:t>Она научит побеждать, как верно делать ход,</a:t>
            </a:r>
            <a:br>
              <a:rPr lang="ru-RU" sz="2800" b="1" dirty="0" smtClean="0">
                <a:solidFill>
                  <a:srgbClr val="403035"/>
                </a:solidFill>
                <a:latin typeface="Monotype Corsiva" pitchFamily="66" charset="0"/>
              </a:rPr>
            </a:br>
            <a:r>
              <a:rPr lang="ru-RU" sz="2800" b="1" dirty="0" smtClean="0">
                <a:solidFill>
                  <a:srgbClr val="403035"/>
                </a:solidFill>
                <a:latin typeface="Monotype Corsiva" pitchFamily="66" charset="0"/>
              </a:rPr>
              <a:t>С ней легче будет мир познать и совершить поход.</a:t>
            </a:r>
            <a:br>
              <a:rPr lang="ru-RU" sz="2800" b="1" dirty="0" smtClean="0">
                <a:solidFill>
                  <a:srgbClr val="403035"/>
                </a:solidFill>
                <a:latin typeface="Monotype Corsiva" pitchFamily="66" charset="0"/>
              </a:rPr>
            </a:br>
            <a:r>
              <a:rPr lang="ru-RU" sz="2800" b="1" dirty="0" smtClean="0">
                <a:solidFill>
                  <a:srgbClr val="403035"/>
                </a:solidFill>
                <a:latin typeface="Monotype Corsiva" pitchFamily="66" charset="0"/>
              </a:rPr>
              <a:t>Учитесь в шахматы играть — мудрейшая игра.</a:t>
            </a:r>
            <a:br>
              <a:rPr lang="ru-RU" sz="2800" b="1" dirty="0" smtClean="0">
                <a:solidFill>
                  <a:srgbClr val="403035"/>
                </a:solidFill>
                <a:latin typeface="Monotype Corsiva" pitchFamily="66" charset="0"/>
              </a:rPr>
            </a:br>
            <a:r>
              <a:rPr lang="ru-RU" sz="2800" b="1" dirty="0" smtClean="0">
                <a:solidFill>
                  <a:srgbClr val="403035"/>
                </a:solidFill>
                <a:latin typeface="Monotype Corsiva" pitchFamily="66" charset="0"/>
              </a:rPr>
              <a:t>Её секреты разгадать вы сможете тогда.</a:t>
            </a:r>
          </a:p>
          <a:p>
            <a:pPr algn="r" fontAlgn="base"/>
            <a:r>
              <a:rPr lang="ru-RU" sz="2800" b="1" dirty="0" smtClean="0">
                <a:solidFill>
                  <a:srgbClr val="403035"/>
                </a:solidFill>
                <a:latin typeface="Monotype Corsiva" pitchFamily="66" charset="0"/>
              </a:rPr>
              <a:t>                                                                                                                  Григорий </a:t>
            </a:r>
            <a:r>
              <a:rPr lang="ru-RU" sz="2800" b="1" dirty="0" err="1" smtClean="0">
                <a:solidFill>
                  <a:srgbClr val="403035"/>
                </a:solidFill>
                <a:latin typeface="Monotype Corsiva" pitchFamily="66" charset="0"/>
              </a:rPr>
              <a:t>Кайгородов</a:t>
            </a:r>
            <a:endParaRPr lang="ru-RU" sz="2800" b="1" dirty="0" smtClean="0">
              <a:solidFill>
                <a:srgbClr val="403035"/>
              </a:solidFill>
              <a:latin typeface="Monotype Corsiva" pitchFamily="66" charset="0"/>
            </a:endParaRPr>
          </a:p>
          <a:p>
            <a:endParaRPr lang="ru-RU" sz="2800" b="1" dirty="0">
              <a:solidFill>
                <a:srgbClr val="403035"/>
              </a:solidFill>
              <a:latin typeface="Monotype Corsiva" pitchFamily="66" charset="0"/>
            </a:endParaRPr>
          </a:p>
        </p:txBody>
      </p:sp>
      <p:pic>
        <p:nvPicPr>
          <p:cNvPr id="8194" name="Picture 2" descr="https://cdn1.ozone.ru/s3/multimedia-o/6012074172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6805" b="8559"/>
          <a:stretch>
            <a:fillRect/>
          </a:stretch>
        </p:blipFill>
        <p:spPr bwMode="auto">
          <a:xfrm>
            <a:off x="152452" y="3428998"/>
            <a:ext cx="4594328" cy="34290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topoboi.com/pic/201310/1600x1200/topoboi.com-192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077839" y="466927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Monotype Corsiva" pitchFamily="66" charset="0"/>
              </a:rPr>
              <a:t>Цель:</a:t>
            </a:r>
            <a:endParaRPr lang="ru-RU" sz="36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29200" y="3394953"/>
            <a:ext cx="1611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Monotype Corsiva" pitchFamily="66" charset="0"/>
              </a:rPr>
              <a:t>Задача: </a:t>
            </a:r>
            <a:endParaRPr lang="ru-RU" sz="36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2688" y="1235414"/>
            <a:ext cx="97762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Monotype Corsiva" pitchFamily="66" charset="0"/>
              </a:rPr>
              <a:t>Создание предпосылок для формирования и развития универсальных учебных действий старших дошкольников посредством соединения групповой творческой деятельности воспитанников и обучения игре в шахматы.</a:t>
            </a:r>
            <a:endParaRPr lang="ru-RU" sz="2800" dirty="0"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 flipH="1" flipV="1">
            <a:off x="1322963" y="4069890"/>
            <a:ext cx="98930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Monotype Corsiva" pitchFamily="66" charset="0"/>
              </a:rPr>
              <a:t>Привить дошкольникам любовь к игре в шахматы через игровую и творческую деятельность на занятиях и в свободное время.</a:t>
            </a:r>
            <a:endParaRPr lang="ru-RU" sz="2800" dirty="0">
              <a:latin typeface="Monotype Corsiva" pitchFamily="66" charset="0"/>
            </a:endParaRPr>
          </a:p>
        </p:txBody>
      </p:sp>
      <p:pic>
        <p:nvPicPr>
          <p:cNvPr id="7" name="Picture 3" descr="C:\Documents and Settings\Admin\Рабочий стол\Шахматы\Картинки\chess2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08901" y="5133164"/>
            <a:ext cx="1357312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Logo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633" y="191310"/>
            <a:ext cx="1222639" cy="11965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2835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topoboi.com/pic/201310/1600x1200/topoboi.com-192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" name="Picture 3" descr="C:\Documents and Settings\Admin\Рабочий стол\Шахматы\Картинки\chess2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08901" y="5133164"/>
            <a:ext cx="1357312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Табличка 4"/>
          <p:cNvSpPr/>
          <p:nvPr/>
        </p:nvSpPr>
        <p:spPr>
          <a:xfrm>
            <a:off x="2152650" y="271969"/>
            <a:ext cx="8429625" cy="928688"/>
          </a:xfrm>
          <a:prstGeom prst="plaque">
            <a:avLst/>
          </a:prstGeom>
          <a:solidFill>
            <a:srgbClr val="E4CF8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ШАХМАТЫ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4700" y="1363879"/>
            <a:ext cx="3680705" cy="4907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73567" y="1378083"/>
            <a:ext cx="3718671" cy="4958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Logo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9455" y="239948"/>
            <a:ext cx="1177243" cy="1005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topoboi.com/pic/201310/1600x1200/topoboi.com-192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" name="Picture 3" descr="C:\Documents and Settings\Admin\Рабочий стол\Шахматы\Картинки\chess2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08901" y="5133164"/>
            <a:ext cx="1357312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Табличка 4"/>
          <p:cNvSpPr/>
          <p:nvPr/>
        </p:nvSpPr>
        <p:spPr>
          <a:xfrm>
            <a:off x="2240199" y="408156"/>
            <a:ext cx="8429625" cy="1023938"/>
          </a:xfrm>
          <a:prstGeom prst="plaque">
            <a:avLst/>
          </a:prstGeom>
          <a:solidFill>
            <a:srgbClr val="E4CF8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  <a:cs typeface="Arial" charset="0"/>
              </a:rPr>
              <a:t>Программы </a:t>
            </a:r>
          </a:p>
          <a:p>
            <a:pPr algn="ctr">
              <a:defRPr/>
            </a:pPr>
            <a:r>
              <a:rPr lang="ru-RU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  <a:cs typeface="Arial" charset="0"/>
              </a:rPr>
              <a:t>для обучения детей в шахматы</a:t>
            </a:r>
          </a:p>
        </p:txBody>
      </p:sp>
      <p:pic>
        <p:nvPicPr>
          <p:cNvPr id="6" name="Рисунок 8" descr="30332_1_B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786065">
            <a:off x="1351913" y="1990687"/>
            <a:ext cx="2968902" cy="3774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7" descr="66402365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8732" y="1684369"/>
            <a:ext cx="2709085" cy="36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9" descr="cover3d1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741149">
            <a:off x="8050593" y="1994354"/>
            <a:ext cx="2711388" cy="3508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Logo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185" y="288586"/>
            <a:ext cx="1222639" cy="11965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topoboi.com/pic/201310/1600x1200/topoboi.com-192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" name="Picture 3" descr="C:\Documents and Settings\Admin\Рабочий стол\Шахматы\Картинки\chess2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08901" y="5133164"/>
            <a:ext cx="1357312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Logo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7820" y="278859"/>
            <a:ext cx="1222639" cy="1196502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11892" y="518049"/>
            <a:ext cx="3952423" cy="5269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0768"/>
          <a:stretch>
            <a:fillRect/>
          </a:stretch>
        </p:blipFill>
        <p:spPr>
          <a:xfrm>
            <a:off x="1673538" y="1730643"/>
            <a:ext cx="4188416" cy="3866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topoboi.com/pic/201310/1600x1200/topoboi.com-192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074" name="Picture 2" descr="C:\Users\Irina\Desktop\конкурс «Детский сад года\ФОТО\шахматы\IMG202102111645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4308" y="333047"/>
            <a:ext cx="4995333" cy="3746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1" descr="C:\Users\Irina\Desktop\конкурс «Детский сад года\ФОТО\шахматы\IMG20210211164417.jpg"/>
          <p:cNvPicPr>
            <a:picLocks noChangeAspect="1" noChangeArrowheads="1"/>
          </p:cNvPicPr>
          <p:nvPr/>
        </p:nvPicPr>
        <p:blipFill>
          <a:blip r:embed="rId4" cstate="print"/>
          <a:srcRect b="26724"/>
          <a:stretch>
            <a:fillRect/>
          </a:stretch>
        </p:blipFill>
        <p:spPr bwMode="auto">
          <a:xfrm>
            <a:off x="5365530" y="4177862"/>
            <a:ext cx="4876800" cy="2680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Irina\Desktop\конкурс «Детский сад года\ФОТО\шахматы\IMG202102111635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577" y="538217"/>
            <a:ext cx="4223517" cy="5631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C:\Documents and Settings\Admin\Рабочий стол\Шахматы\Картинки\chess2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408901" y="5133164"/>
            <a:ext cx="1357312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https://189131.selcdn.ru/leonardo/uploadsForSiteId/200291/texteditor/c902b1c7-c353-439a-a3c3-a5f00f80c765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3492" y="1644869"/>
            <a:ext cx="2078247" cy="20127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topoboi.com/pic/201310/1600x1200/topoboi.com-192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Picture 3" descr="C:\Documents and Settings\Admin\Рабочий стол\Шахматы\Картинки\chess2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08901" y="5133164"/>
            <a:ext cx="1357312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Табличка 5"/>
          <p:cNvSpPr/>
          <p:nvPr/>
        </p:nvSpPr>
        <p:spPr>
          <a:xfrm>
            <a:off x="2566449" y="328441"/>
            <a:ext cx="8142287" cy="1152525"/>
          </a:xfrm>
          <a:prstGeom prst="plaque">
            <a:avLst/>
          </a:prstGeom>
          <a:solidFill>
            <a:srgbClr val="E4CF8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663300"/>
                </a:solidFill>
                <a:latin typeface="Monotype Corsiva" pitchFamily="66" charset="0"/>
              </a:rPr>
              <a:t>Игра «Чьи следы?»</a:t>
            </a:r>
            <a:endParaRPr lang="ru-RU" sz="3600" b="1" dirty="0">
              <a:solidFill>
                <a:srgbClr val="E4CF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8" name="Picture 8" descr="король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10137">
            <a:off x="915786" y="1242489"/>
            <a:ext cx="1118633" cy="1117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ладь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172272">
            <a:off x="158515" y="1855250"/>
            <a:ext cx="1099187" cy="1137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Logo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4560" y="327498"/>
            <a:ext cx="1222639" cy="1196502"/>
          </a:xfrm>
          <a:prstGeom prst="rect">
            <a:avLst/>
          </a:prstGeom>
          <a:noFill/>
        </p:spPr>
      </p:pic>
      <p:pic>
        <p:nvPicPr>
          <p:cNvPr id="3074" name="Picture 2" descr="C:\Users\Irina\Desktop\конкурс «Детский сад года\ФОТО\шахматы\IMG-5dc7ab2229c81db4febccaba12b3d905-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76303" y="1792655"/>
            <a:ext cx="4738528" cy="3553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Irina\Desktop\конкурс «Детский сад года\ФОТО\шахматы\IMG-db98df81891b5b43500d3cb76ea95055-V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78280" y="2479039"/>
            <a:ext cx="5200327" cy="3900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91552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topoboi.com/pic/201310/1600x1200/topoboi.com-192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Табличка 2"/>
          <p:cNvSpPr/>
          <p:nvPr/>
        </p:nvSpPr>
        <p:spPr>
          <a:xfrm>
            <a:off x="2566449" y="328441"/>
            <a:ext cx="8142287" cy="1152525"/>
          </a:xfrm>
          <a:prstGeom prst="plaque">
            <a:avLst/>
          </a:prstGeom>
          <a:solidFill>
            <a:srgbClr val="E4CF8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663300"/>
                </a:solidFill>
                <a:latin typeface="Monotype Corsiva" pitchFamily="66" charset="0"/>
              </a:rPr>
              <a:t>Игра «Собери целое»</a:t>
            </a:r>
            <a:endParaRPr lang="ru-RU" sz="3600" b="1" dirty="0">
              <a:solidFill>
                <a:srgbClr val="E4CF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Рисунок 3" descr="Logo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570" y="327498"/>
            <a:ext cx="1175748" cy="1089320"/>
          </a:xfrm>
          <a:prstGeom prst="rect">
            <a:avLst/>
          </a:prstGeom>
          <a:noFill/>
        </p:spPr>
      </p:pic>
      <p:pic>
        <p:nvPicPr>
          <p:cNvPr id="5" name="Picture 3" descr="C:\Documents and Settings\Admin\Рабочий стол\Шахматы\Картинки\chess2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08901" y="5133164"/>
            <a:ext cx="1357312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Irina\Desktop\конкурс «Детский сад года\ФОТО\шахматы\IMG-af81cca4516205a4aa2c0f8a66179b5f-V.jpg"/>
          <p:cNvPicPr>
            <a:picLocks noChangeAspect="1" noChangeArrowheads="1"/>
          </p:cNvPicPr>
          <p:nvPr/>
        </p:nvPicPr>
        <p:blipFill>
          <a:blip r:embed="rId5"/>
          <a:srcRect r="228" b="23324"/>
          <a:stretch>
            <a:fillRect/>
          </a:stretch>
        </p:blipFill>
        <p:spPr bwMode="auto">
          <a:xfrm>
            <a:off x="223671" y="1905963"/>
            <a:ext cx="6099964" cy="3515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Irina\Desktop\конкурс «Детский сад года\ФОТО\шахматы\IMG-adf3ad74aee7c03e952c248e4a871139-V.jpg"/>
          <p:cNvPicPr>
            <a:picLocks noChangeAspect="1" noChangeArrowheads="1"/>
          </p:cNvPicPr>
          <p:nvPr/>
        </p:nvPicPr>
        <p:blipFill>
          <a:blip r:embed="rId6" cstate="print"/>
          <a:srcRect b="12339"/>
          <a:stretch>
            <a:fillRect/>
          </a:stretch>
        </p:blipFill>
        <p:spPr bwMode="auto">
          <a:xfrm>
            <a:off x="8903667" y="1760871"/>
            <a:ext cx="2639288" cy="3381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Irina\Desktop\конкурс «Детский сад года\ФОТО\шахматы\IMG-179772fde1e723a51bac5b2c379c92db-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67556" y="2660949"/>
            <a:ext cx="2635454" cy="3513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375</Words>
  <Application>Microsoft Office PowerPoint</Application>
  <PresentationFormat>Произвольный</PresentationFormat>
  <Paragraphs>61</Paragraphs>
  <Slides>25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Дополнительное образование «ШАХМАТЫ»</dc:title>
  <dc:creator>Учетная запись Майкрософт</dc:creator>
  <cp:lastModifiedBy>ната</cp:lastModifiedBy>
  <cp:revision>69</cp:revision>
  <dcterms:created xsi:type="dcterms:W3CDTF">2020-12-07T09:30:33Z</dcterms:created>
  <dcterms:modified xsi:type="dcterms:W3CDTF">2023-04-20T04:53:03Z</dcterms:modified>
</cp:coreProperties>
</file>