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4" r:id="rId3"/>
    <p:sldId id="270" r:id="rId4"/>
    <p:sldId id="271" r:id="rId5"/>
    <p:sldId id="269" r:id="rId6"/>
    <p:sldId id="280" r:id="rId7"/>
    <p:sldId id="272" r:id="rId8"/>
    <p:sldId id="281" r:id="rId9"/>
    <p:sldId id="257" r:id="rId10"/>
    <p:sldId id="273" r:id="rId11"/>
    <p:sldId id="259" r:id="rId12"/>
    <p:sldId id="260" r:id="rId13"/>
    <p:sldId id="274" r:id="rId14"/>
    <p:sldId id="261" r:id="rId15"/>
    <p:sldId id="286" r:id="rId16"/>
    <p:sldId id="277" r:id="rId17"/>
    <p:sldId id="278" r:id="rId18"/>
    <p:sldId id="262" r:id="rId19"/>
    <p:sldId id="263" r:id="rId20"/>
    <p:sldId id="283" r:id="rId21"/>
    <p:sldId id="265" r:id="rId22"/>
    <p:sldId id="285" r:id="rId23"/>
    <p:sldId id="266" r:id="rId24"/>
    <p:sldId id="267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434" autoAdjust="0"/>
  </p:normalViewPr>
  <p:slideViewPr>
    <p:cSldViewPr snapToGrid="0">
      <p:cViewPr varScale="1">
        <p:scale>
          <a:sx n="106" d="100"/>
          <a:sy n="106" d="100"/>
        </p:scale>
        <p:origin x="-16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6B0A0-AF03-417E-A430-D25B8F5E4869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9D56F-80F7-4F4B-BDB1-02CF2BE8FC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665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9D56F-80F7-4F4B-BDB1-02CF2BE8FCD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9D56F-80F7-4F4B-BDB1-02CF2BE8FCD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91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9D56F-80F7-4F4B-BDB1-02CF2BE8FCD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45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378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62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129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215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34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28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483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74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69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235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D3135-F8B5-4319-91CE-DE402D4E7601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80D49-5DEC-41F6-BC6E-97275F194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9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benokrazvit.ru/wp-content/uploads/2016/11/Intellektualnoe-razvitie-17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6.jpeg"/><Relationship Id="rId7" Type="http://schemas.openxmlformats.org/officeDocument/2006/relationships/image" Target="../media/image92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jpe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0.jpeg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46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648"/>
            <a:ext cx="9144000" cy="68579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80444" y="2429301"/>
            <a:ext cx="6804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Aldhabi" panose="01000000000000000000" pitchFamily="2" charset="-78"/>
              </a:rPr>
              <a:t>     «Интеллектуальное развитие детей дошкольного возраста»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  <a:cs typeface="Aldhabi" panose="010000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5904" y="3475458"/>
            <a:ext cx="608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565" y="1705970"/>
            <a:ext cx="490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5939" y="4113428"/>
            <a:ext cx="1447110" cy="14333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75765" y="241540"/>
            <a:ext cx="7740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 Ханты-Мансийского района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«Светлячок» д. Шапша»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243943" y="5715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д. Шапша</a:t>
            </a:r>
          </a:p>
          <a:p>
            <a:pPr algn="ctr"/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2023г.</a:t>
            </a:r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5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7330">
            <a:off x="514450" y="399538"/>
            <a:ext cx="3352801" cy="251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l="4377" t="18838" r="29526" b="3039"/>
          <a:stretch>
            <a:fillRect/>
          </a:stretch>
        </p:blipFill>
        <p:spPr bwMode="auto">
          <a:xfrm>
            <a:off x="5344886" y="3276797"/>
            <a:ext cx="3460447" cy="3067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4" name="Picture 4" descr="C:\Users\Irina\Desktop\конкурс «Детский сад года\ФОТО\photo\f71584cd-fdab-47a7-bcc4-70e8f5542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30227">
            <a:off x="5482767" y="454443"/>
            <a:ext cx="3214915" cy="2411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5" name="Picture 5" descr="C:\Users\Irina\Desktop\конкурс «Детский сад года\ФОТО\photo\ff7b4551-6c46-4e5c-907b-5f722670337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25410">
            <a:off x="243292" y="3488872"/>
            <a:ext cx="3606800" cy="270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7" name="Picture 7" descr="C:\Users\Irina\Desktop\конкурс «Детский сад года\ФОТО\photo\e9826b3d-4a58-4deb-8a46-c72b46c64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4700" y="1447800"/>
            <a:ext cx="2541814" cy="3298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738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77672" y="751344"/>
            <a:ext cx="831148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    Прекрасное содействие в воспитании интеллектуальной личности оказывают загадки, развивающие память и умение мыслить логически. А для развития внимательности и умения красиво излагать свои мысли, хорошую роль сыграет совместное чтение сказок и стихов.</a:t>
            </a:r>
          </a:p>
          <a:p>
            <a:pPr fontAlgn="base"/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      Ведение диалогов с детьми играет не последнюю роль в формировании интеллекта, логики и креативного мышления.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Важно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стараться всегда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отвечать </a:t>
            </a:r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на вопросы детей, объяснять почему надо сделать именно так, а не иначе, заставлять анализировать услышанное и увиденное, размышлять и делать выводы.</a:t>
            </a:r>
          </a:p>
          <a:p>
            <a:r>
              <a:rPr lang="ru-RU" b="0" i="0" u="none" strike="noStrike" dirty="0" smtClean="0">
                <a:solidFill>
                  <a:srgbClr val="A9B847"/>
                </a:solidFill>
                <a:effectLst/>
                <a:latin typeface="arial" panose="020B0604020202020204" pitchFamily="34" charset="0"/>
                <a:hlinkClick r:id="rId3"/>
              </a:rPr>
              <a:t/>
            </a:r>
            <a:br>
              <a:rPr lang="ru-RU" b="0" i="0" u="none" strike="noStrike" dirty="0" smtClean="0">
                <a:solidFill>
                  <a:srgbClr val="A9B847"/>
                </a:solidFill>
                <a:effectLst/>
                <a:latin typeface="arial" panose="020B0604020202020204" pitchFamily="34" charset="0"/>
                <a:hlinkClick r:id="rId3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65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11668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5353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0376" y="532263"/>
            <a:ext cx="85025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Технологии не смогли заменить пользу книг в развитии ребенка. Чтение — по-прежнему основополагающее занятие в интеллектуальном совершенствовании.</a:t>
            </a:r>
          </a:p>
          <a:p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    Не лишним будет научить ребенка чтению. Чтение учит ребенка думать, развивает воображение, развивает речь, а также помогает ему понимать людей, мир и себя в нем. Главное — не принуждать ребенка к чтению, иначе можно выработать в нем стойкое неприятие этого процесса.</a:t>
            </a:r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89" name="Picture 1" descr="C:\Users\Irina\Desktop\конкурс «Детский сад года\ФОТО\Сюжетно-ролевая игра фото\IMG_20210113_121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314" y="4049485"/>
            <a:ext cx="1959429" cy="261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Irina\Desktop\конкурс «Детский сад года\ФОТО\Сюжетно-ролевая игра фото\IMG_20210113_121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0516" y="4071257"/>
            <a:ext cx="1943101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Irina\Desktop\конкурс «Детский сад года\ФОТО\Сюжетно-ролевая игра фото\IMG_20210113_121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5435" y="4049486"/>
            <a:ext cx="1934936" cy="257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618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11201" y="146757"/>
            <a:ext cx="8296322" cy="31085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</a:p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где мы с детьми читаем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различные детские энциклопедии,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рассматриваем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картинки и иллюстрации к ним.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детей это вызывает большой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интерес!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8" r="17164"/>
          <a:stretch/>
        </p:blipFill>
        <p:spPr>
          <a:xfrm>
            <a:off x="7249570" y="1950081"/>
            <a:ext cx="1345154" cy="178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82"/>
          <a:stretch/>
        </p:blipFill>
        <p:spPr>
          <a:xfrm>
            <a:off x="3040259" y="4308717"/>
            <a:ext cx="2243741" cy="1622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28889" y="146756"/>
            <a:ext cx="800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каждой группе  у нас созданы книжные уголки</a:t>
            </a:r>
            <a:r>
              <a:rPr lang="ru-RU" b="1" dirty="0"/>
              <a:t>,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515" y="2509904"/>
            <a:ext cx="2769890" cy="36931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2" r="9141" b="13098"/>
          <a:stretch/>
        </p:blipFill>
        <p:spPr>
          <a:xfrm>
            <a:off x="3175728" y="1854829"/>
            <a:ext cx="3386437" cy="2270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0708" y="5025164"/>
            <a:ext cx="2081107" cy="15608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5" name="Picture 1" descr="C:\Users\Irina\Desktop\конкурс «Детский сад года\ФОТО\Сюжетно-ролевая игра фото\IMG-d3cc3b59664a450418843bfc9e308fba-V.jpg"/>
          <p:cNvPicPr>
            <a:picLocks noChangeAspect="1" noChangeArrowheads="1"/>
          </p:cNvPicPr>
          <p:nvPr/>
        </p:nvPicPr>
        <p:blipFill>
          <a:blip r:embed="rId8" cstate="print"/>
          <a:srcRect t="6558" b="7669"/>
          <a:stretch>
            <a:fillRect/>
          </a:stretch>
        </p:blipFill>
        <p:spPr bwMode="auto">
          <a:xfrm>
            <a:off x="6696637" y="4128248"/>
            <a:ext cx="1909481" cy="2358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491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6828" y="395785"/>
            <a:ext cx="8937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     Хорошо влияют на интеллектуальное развитие дошкольников разнообразные ролевые игры и занятия, особенно если тема и план игровой программы будут придуманы самим малышом.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1" name="Picture 1" descr="C:\Users\Irina\Desktop\конкурс «Детский сад года\ФОТО\Сюжетно-ролевая игра фото\IMG-77f17303ccb38e929117ef0a1c1bf1b6-V.jpg"/>
          <p:cNvPicPr>
            <a:picLocks noChangeAspect="1" noChangeArrowheads="1"/>
          </p:cNvPicPr>
          <p:nvPr/>
        </p:nvPicPr>
        <p:blipFill>
          <a:blip r:embed="rId3" cstate="print"/>
          <a:srcRect t="19429" b="16571"/>
          <a:stretch>
            <a:fillRect/>
          </a:stretch>
        </p:blipFill>
        <p:spPr bwMode="auto">
          <a:xfrm>
            <a:off x="2497039" y="4452258"/>
            <a:ext cx="2009647" cy="181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Irina\Desktop\конкурс «Детский сад года\ФОТО\Сюжетно-ролевая игра фото\IMG_20201124_102425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8099" y="1846893"/>
            <a:ext cx="1959507" cy="251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Irina\Desktop\конкурс «Детский сад года\ФОТО\Сюжетно-ролевая игра фото\IMG_20201124_101832~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494" y="4397828"/>
            <a:ext cx="2115385" cy="182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Irina\Desktop\конкурс «Детский сад года\ФОТО\Сюжетно-ролевая игра фото\IMG_20201124_101912~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4990" y="1797504"/>
            <a:ext cx="1807845" cy="264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Irina\Desktop\конкурс «Детский сад года\ФОТО\Сюжетно-ролевая игра фото\IMG_20201124_102614~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127814" y="1785256"/>
            <a:ext cx="1733157" cy="25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79044\Desktop\фото к призентациям на конкурс\игры соц. личностн №4\IMG_20201210_163043_4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398" y="1643133"/>
            <a:ext cx="2016224" cy="252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79044\Desktop\старшая группа\4. Соц.-личн. качества (Д.И, П.И, СРИ)\20201126_1017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2837" y="4548740"/>
            <a:ext cx="210161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C:\Users\79044\Desktop\фото к призентациям на конкурс\игры соц. личностн №4\IMG_20201201_1116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1649" y="4646510"/>
            <a:ext cx="2054847" cy="16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79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1705" y="814205"/>
            <a:ext cx="2538248" cy="1903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35352" y="811267"/>
            <a:ext cx="2538248" cy="1903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AutoShape 6" descr="20230427_1645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262" y="3394377"/>
            <a:ext cx="3489435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4956" y="3423822"/>
            <a:ext cx="3626069" cy="2719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578" y="2170623"/>
            <a:ext cx="2396246" cy="1797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2940" y="501250"/>
            <a:ext cx="2207172" cy="1655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68637" y="853811"/>
            <a:ext cx="1954924" cy="1466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0050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69543" y="468087"/>
            <a:ext cx="8558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   Большое влияние на интеллектуальное развитие детей оказывает театрализованная деятельность. Дети очень любят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перевоплащаться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в различных персонажей из сказок. 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А также показывать инсценировки по собственным замыслам.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Picture 2" descr="C:\Users\79044\Desktop\старшая группа\5. Познавательные и творческие способности (проекты)\ОСЕНЬ\IMG-13ec4dd4dce1b20d35a3e752692bb62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2600" y="2272815"/>
            <a:ext cx="2005767" cy="268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Users\Юлия\Desktop\mZ-IrJUL6y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652" y="2630025"/>
            <a:ext cx="1796669" cy="222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C:\МОЯ\C жесткого диска ЕА\ФОТО\Праздники\Вербное воскресенье\image8EXQXPF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9749" y="2329543"/>
            <a:ext cx="2269007" cy="201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 descr="C:\Users\Irina\Desktop\конкурс «Детский сад года\ФОТО\Сюжетно-ролевая игра фото\IMG_20201218_134111.jpg"/>
          <p:cNvPicPr>
            <a:picLocks noChangeAspect="1" noChangeArrowheads="1"/>
          </p:cNvPicPr>
          <p:nvPr/>
        </p:nvPicPr>
        <p:blipFill>
          <a:blip r:embed="rId6" cstate="print"/>
          <a:srcRect l="28977" r="21591"/>
          <a:stretch>
            <a:fillRect/>
          </a:stretch>
        </p:blipFill>
        <p:spPr bwMode="auto">
          <a:xfrm>
            <a:off x="2331174" y="4359154"/>
            <a:ext cx="1854200" cy="210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Irina\Desktop\конкурс «Детский сад года\ФОТО\Сюжетно-ролевая игра фото\IMG_20201219_121047.jpg"/>
          <p:cNvPicPr>
            <a:picLocks noChangeAspect="1" noChangeArrowheads="1"/>
          </p:cNvPicPr>
          <p:nvPr/>
        </p:nvPicPr>
        <p:blipFill>
          <a:blip r:embed="rId7" cstate="print"/>
          <a:srcRect l="17544" t="27409" r="19086" b="34717"/>
          <a:stretch>
            <a:fillRect/>
          </a:stretch>
        </p:blipFill>
        <p:spPr bwMode="auto">
          <a:xfrm>
            <a:off x="6886936" y="5000263"/>
            <a:ext cx="1931838" cy="1539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Irina\Desktop\конкурс «Детский сад года\ФОТО\Сюжетно-ролевая игра фото\IMG_20201218_134300.jpg"/>
          <p:cNvPicPr>
            <a:picLocks noChangeAspect="1" noChangeArrowheads="1"/>
          </p:cNvPicPr>
          <p:nvPr/>
        </p:nvPicPr>
        <p:blipFill>
          <a:blip r:embed="rId8" cstate="print"/>
          <a:srcRect t="16886" r="21952" b="31468"/>
          <a:stretch>
            <a:fillRect/>
          </a:stretch>
        </p:blipFill>
        <p:spPr bwMode="auto">
          <a:xfrm>
            <a:off x="4393316" y="2419108"/>
            <a:ext cx="2471093" cy="177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Irina\Desktop\конкурс «Детский сад года\ФОТО\Сюжетно-ролевая игра фото\IMG_20201218_134505.jpg"/>
          <p:cNvPicPr>
            <a:picLocks noChangeAspect="1" noChangeArrowheads="1"/>
          </p:cNvPicPr>
          <p:nvPr/>
        </p:nvPicPr>
        <p:blipFill>
          <a:blip r:embed="rId9" cstate="print"/>
          <a:srcRect l="15010" t="26072" r="11657" b="26071"/>
          <a:stretch>
            <a:fillRect/>
          </a:stretch>
        </p:blipFill>
        <p:spPr bwMode="auto">
          <a:xfrm>
            <a:off x="191462" y="4832812"/>
            <a:ext cx="200323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Irina\Desktop\конкурс «Детский сад года\ФОТО\Сюжетно-ролевая игра фото\IMG_20201218_133939.jpg"/>
          <p:cNvPicPr>
            <a:picLocks noChangeAspect="1" noChangeArrowheads="1"/>
          </p:cNvPicPr>
          <p:nvPr/>
        </p:nvPicPr>
        <p:blipFill>
          <a:blip r:embed="rId10" cstate="print"/>
          <a:srcRect l="3357" t="31792" r="18753" b="4095"/>
          <a:stretch>
            <a:fillRect/>
          </a:stretch>
        </p:blipFill>
        <p:spPr bwMode="auto">
          <a:xfrm>
            <a:off x="4304873" y="4520629"/>
            <a:ext cx="2579579" cy="159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69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50878" y="292100"/>
            <a:ext cx="7534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Интеллектуальному развитию способствует подготовка детей к участию в различных мероприятиях и конкурсах.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5" name="Picture 3" descr="C:\Натали\Методическая работа 2019-2020 уч.г\Достижения\Ващенко Ю.А\2019-2020\IMG_20200521_205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5737" y="1648177"/>
            <a:ext cx="1812396" cy="2497703"/>
          </a:xfrm>
          <a:prstGeom prst="rect">
            <a:avLst/>
          </a:prstGeom>
          <a:noFill/>
        </p:spPr>
      </p:pic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034844" y="1663700"/>
          <a:ext cx="1720153" cy="2431580"/>
        </p:xfrm>
        <a:graphic>
          <a:graphicData uri="http://schemas.openxmlformats.org/presentationml/2006/ole">
            <p:oleObj spid="_x0000_s8268" name="PDF" r:id="rId5" imgW="0" imgH="0" progId="FoxitReader.Document">
              <p:embed/>
            </p:oleObj>
          </a:graphicData>
        </a:graphic>
      </p:graphicFrame>
      <p:pic>
        <p:nvPicPr>
          <p:cNvPr id="8197" name="Picture 5" descr="C:\Натали\Методическая работа 2019-2020 уч.г\Достижения\Еремеева Ю.Л\2020-2021\692bd10db1ed5d2232c2bfe777d6e2db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3566" y="1314992"/>
            <a:ext cx="1657261" cy="2342608"/>
          </a:xfrm>
          <a:prstGeom prst="rect">
            <a:avLst/>
          </a:prstGeom>
          <a:noFill/>
        </p:spPr>
      </p:pic>
      <p:pic>
        <p:nvPicPr>
          <p:cNvPr id="8198" name="Picture 6" descr="C:\Натали\Методическая работа 2019-2020 уч.г\Достижения\Фатуллаева Л.А\Азанов Ива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645" y="4763516"/>
            <a:ext cx="2491616" cy="1761462"/>
          </a:xfrm>
          <a:prstGeom prst="rect">
            <a:avLst/>
          </a:prstGeom>
          <a:noFill/>
        </p:spPr>
      </p:pic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7055556" y="4153745"/>
          <a:ext cx="1693333" cy="2393667"/>
        </p:xfrm>
        <a:graphic>
          <a:graphicData uri="http://schemas.openxmlformats.org/presentationml/2006/ole">
            <p:oleObj spid="_x0000_s8269" name="PDF" r:id="rId8" imgW="0" imgH="0" progId="FoxitReader.Document">
              <p:embed/>
            </p:oleObj>
          </a:graphicData>
        </a:graphic>
      </p:graphicFrame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2878596" y="4219342"/>
          <a:ext cx="1730883" cy="2446747"/>
        </p:xfrm>
        <a:graphic>
          <a:graphicData uri="http://schemas.openxmlformats.org/presentationml/2006/ole">
            <p:oleObj spid="_x0000_s8270" name="PDF" r:id="rId9" imgW="0" imgH="0" progId="FoxitReader.Document">
              <p:embed/>
            </p:oleObj>
          </a:graphicData>
        </a:graphic>
      </p:graphicFrame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5024840" y="4215729"/>
          <a:ext cx="1737432" cy="2456004"/>
        </p:xfrm>
        <a:graphic>
          <a:graphicData uri="http://schemas.openxmlformats.org/presentationml/2006/ole">
            <p:oleObj spid="_x0000_s8271" name="PDF" r:id="rId10" imgW="0" imgH="0" progId="FoxitReader.Document">
              <p:embed/>
            </p:oleObj>
          </a:graphicData>
        </a:graphic>
      </p:graphicFrame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0" y="2744611"/>
          <a:ext cx="1348383" cy="1905000"/>
        </p:xfrm>
        <a:graphic>
          <a:graphicData uri="http://schemas.openxmlformats.org/presentationml/2006/ole">
            <p:oleObj spid="_x0000_s8272" name="PDF" r:id="rId11" imgW="0" imgH="0" progId="FoxitReader.Document">
              <p:embed/>
            </p:oleObj>
          </a:graphicData>
        </a:graphic>
      </p:graphicFrame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691445" y="1293988"/>
          <a:ext cx="1758244" cy="2484054"/>
        </p:xfrm>
        <a:graphic>
          <a:graphicData uri="http://schemas.openxmlformats.org/presentationml/2006/ole">
            <p:oleObj spid="_x0000_s8273" name="PDF" r:id="rId12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789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531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6F6F6F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8714" y="250372"/>
            <a:ext cx="8395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Много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новой и интересной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информации дети получают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н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  опытно- экспериментальной деятельности </a:t>
            </a:r>
            <a:endParaRPr lang="ru-RU" sz="2800" b="1" i="0" dirty="0" smtClean="0"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7" r="9553"/>
          <a:stretch/>
        </p:blipFill>
        <p:spPr>
          <a:xfrm>
            <a:off x="3341914" y="4633118"/>
            <a:ext cx="2416629" cy="199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C:\Users\Irina\Desktop\Эксперименты\IMG-dccbe2d216029ad88c2994db0147944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714" y="1208313"/>
            <a:ext cx="3062515" cy="229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Irina\Desktop\Эксперименты\kgZCTDc6D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5112" y="1284512"/>
            <a:ext cx="2619374" cy="349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Irina\Desktop\Эксперименты\оэ.jpg"/>
          <p:cNvPicPr>
            <a:picLocks noChangeAspect="1" noChangeArrowheads="1"/>
          </p:cNvPicPr>
          <p:nvPr/>
        </p:nvPicPr>
        <p:blipFill>
          <a:blip r:embed="rId6" cstate="print"/>
          <a:srcRect t="25101" b="33603"/>
          <a:stretch>
            <a:fillRect/>
          </a:stretch>
        </p:blipFill>
        <p:spPr bwMode="auto">
          <a:xfrm>
            <a:off x="5921829" y="1251857"/>
            <a:ext cx="2971799" cy="266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Фатуллаева\Desktop\YoTRKDn99F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4" y="3572544"/>
            <a:ext cx="3077425" cy="301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C:\Users\Фатуллаева\Desktop\HNwpV3YU_C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0685" y="3860473"/>
            <a:ext cx="2717376" cy="281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МОЯ\C жесткого диска ЕА\ФОТО\Праздники\Космос\imageJUP1QRL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16085" y="4759778"/>
            <a:ext cx="2492828" cy="186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235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7513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7D7276"/>
                </a:solidFill>
                <a:effectLst/>
                <a:latin typeface="PT Sans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95786" y="450376"/>
            <a:ext cx="8311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Учим детей играть в такие игры, как домино, шашки, шахматы, лото. 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27" t="13562" r="9916"/>
          <a:stretch>
            <a:fillRect/>
          </a:stretch>
        </p:blipFill>
        <p:spPr>
          <a:xfrm rot="784099">
            <a:off x="3126359" y="1139964"/>
            <a:ext cx="2026442" cy="1713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02142">
            <a:off x="644140" y="1469702"/>
            <a:ext cx="1755479" cy="2383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2364">
            <a:off x="6237987" y="3368827"/>
            <a:ext cx="2345870" cy="3127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0" name="Picture 2" descr="C:\Users\Irina\Desktop\конкурс «Детский сад года\ФОТО\Сюжетно-ролевая игра фото\IMG_20210112_153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8987">
            <a:off x="477339" y="4088205"/>
            <a:ext cx="2915697" cy="218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Irina\Desktop\конкурс «Детский сад года\ФОТО\Сюжетно-ролевая игра фото\IMG_20210112_152636.jpg"/>
          <p:cNvPicPr>
            <a:picLocks noChangeAspect="1" noChangeArrowheads="1"/>
          </p:cNvPicPr>
          <p:nvPr/>
        </p:nvPicPr>
        <p:blipFill>
          <a:blip r:embed="rId8" cstate="print"/>
          <a:srcRect t="8482" r="728" b="26935"/>
          <a:stretch>
            <a:fillRect/>
          </a:stretch>
        </p:blipFill>
        <p:spPr bwMode="auto">
          <a:xfrm>
            <a:off x="3431054" y="3118233"/>
            <a:ext cx="2723243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1" name="Picture 3" descr="C:\Users\Irina\Desktop\конкурс «Детский сад года\ФОТО\Сюжетно-ролевая игра фото\IMG_20210112_152611.jpg"/>
          <p:cNvPicPr>
            <a:picLocks noChangeAspect="1" noChangeArrowheads="1"/>
          </p:cNvPicPr>
          <p:nvPr/>
        </p:nvPicPr>
        <p:blipFill>
          <a:blip r:embed="rId9" cstate="print"/>
          <a:srcRect b="28528"/>
          <a:stretch>
            <a:fillRect/>
          </a:stretch>
        </p:blipFill>
        <p:spPr bwMode="auto">
          <a:xfrm rot="610213">
            <a:off x="6204333" y="1067713"/>
            <a:ext cx="2149962" cy="2048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369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68490" y="1166843"/>
            <a:ext cx="8475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 descr="C:\Users\Тамара\Desktop\pho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3675" y="3944261"/>
            <a:ext cx="2758097" cy="27580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9953" y="582707"/>
            <a:ext cx="83102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Интеллект ребенка - специфическая форма организации индивидуального познавательного опыта, обеспечивающая возможность эффективного восприятия и понимания окружающего мира.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Интеллектуальное развитие дошкольников –многогранный процесс, связанный с развитием всех сторон личности ребёнка,  является важнейшей составной частью общего психического развития.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Ведущая роль в интеллектуальном развитии принадлежит систематическому интеллектуальному воспитанию.   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Очень важно помочь ребёнку развить свой интеллект своевременно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8209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Рисунок 1" descr="C:\Users\MyComp\Desktop\капельки\IMG-333d7ba3ae1ce1f3bb8d39ceb9010ec9-V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993"/>
          <a:stretch>
            <a:fillRect/>
          </a:stretch>
        </p:blipFill>
        <p:spPr bwMode="auto">
          <a:xfrm>
            <a:off x="508514" y="519422"/>
            <a:ext cx="1920921" cy="2376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MyComp\Desktop\капельки\IMG-585dd85b4ebf3af258796c74569484a9-V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196"/>
          <a:stretch>
            <a:fillRect/>
          </a:stretch>
        </p:blipFill>
        <p:spPr bwMode="auto">
          <a:xfrm>
            <a:off x="6800966" y="438742"/>
            <a:ext cx="1796188" cy="23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MyComp\Desktop\капельки\20221201_1021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160" y="3379167"/>
            <a:ext cx="2561481" cy="254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MyComp\Desktop\капельки\20221201_1023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03" y="3231931"/>
            <a:ext cx="2908737" cy="2764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9420" y="3303648"/>
            <a:ext cx="1605127" cy="2853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133" y="446690"/>
            <a:ext cx="3783724" cy="2837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73172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2137" y="709684"/>
            <a:ext cx="844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Используем в своей работе ИКТ, такие как компьютер,  Интернет, телевизор,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видео, DVD, CD, мультимедиа,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аудиовизуальное оборудование,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то есть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всё то,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что может представлять широкие возможности для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интеллектуального развития детей.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3" descr="C:\Users\Irina\Downloads\IMG20201110153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364370" y="2241080"/>
            <a:ext cx="2840486" cy="214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Irina\Desktop\IMG2020111811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338" y="2209783"/>
            <a:ext cx="3185463" cy="238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 descr="C:\Натали\Методическая работа 2019-2020 уч.г\Отчеты\Основы безопасности в осенне-зимний период\Фото 23.10.19\DSC_0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306" y="4588576"/>
            <a:ext cx="3446155" cy="208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Натали\Методическая работа 2019-2020 уч.г\БЕЗОПАСНОСТЬ\Безопасное поведение на водных объектах\Фото\DSC_0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0581" y="4584507"/>
            <a:ext cx="3286827" cy="204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:\Users\Irina\Desktop\IMG202012170933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7596" y="2412205"/>
            <a:ext cx="2616001" cy="19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082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Рисунок 1" descr="C:\Users\MyComp\Desktop\капельки\20221130_1057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374" y="879496"/>
            <a:ext cx="3554614" cy="293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311" y="2170540"/>
            <a:ext cx="4325522" cy="32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282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82890" y="477672"/>
            <a:ext cx="7478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Проводим в детском саду такие интеллектуальные развлекательные мероприятия, как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КВН,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квесты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5101">
            <a:off x="437784" y="1572631"/>
            <a:ext cx="2261842" cy="3015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4787" y="1512938"/>
            <a:ext cx="2715083" cy="1854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4646">
            <a:off x="6368549" y="1448376"/>
            <a:ext cx="2071554" cy="276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5486" y="3547885"/>
            <a:ext cx="2156618" cy="2875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324" y="4555374"/>
            <a:ext cx="2477983" cy="1858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8" cstate="print"/>
          <a:srcRect t="18683" r="16331"/>
          <a:stretch>
            <a:fillRect/>
          </a:stretch>
        </p:blipFill>
        <p:spPr bwMode="auto">
          <a:xfrm>
            <a:off x="509452" y="4872445"/>
            <a:ext cx="2437248" cy="1776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8302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2136339"/>
            <a:ext cx="6489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0314" y="685800"/>
            <a:ext cx="52033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Развивать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интеллект ребенка необходимо целенаправленно, систематически, с учётом возрастных особенностей, во всех видах детской деятельности, привлекая к этому развитию всех участников педагогического процесса: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воспитателя, музыкального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руководителя,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педагога-психолога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т.д., а также родителей.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365"/>
          <a:stretch>
            <a:fillRect/>
          </a:stretch>
        </p:blipFill>
        <p:spPr>
          <a:xfrm rot="20848877">
            <a:off x="392433" y="385458"/>
            <a:ext cx="1577998" cy="1486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619"/>
          <a:stretch>
            <a:fillRect/>
          </a:stretch>
        </p:blipFill>
        <p:spPr>
          <a:xfrm rot="20487642">
            <a:off x="235918" y="2020341"/>
            <a:ext cx="1762712" cy="1771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8878">
            <a:off x="7222484" y="163582"/>
            <a:ext cx="1534654" cy="2046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01303">
            <a:off x="6805283" y="3981505"/>
            <a:ext cx="1974438" cy="2632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81966">
            <a:off x="7278765" y="1948770"/>
            <a:ext cx="1683335" cy="201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2078">
            <a:off x="-26993" y="4380901"/>
            <a:ext cx="2251228" cy="1688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75766">
            <a:off x="2466361" y="5218550"/>
            <a:ext cx="1800812" cy="135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86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20230427_1645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7214" y="3999897"/>
            <a:ext cx="3728544" cy="2796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75" y="315309"/>
            <a:ext cx="3783725" cy="2837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6366" y="315310"/>
            <a:ext cx="3783724" cy="28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72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3849" y="723331"/>
            <a:ext cx="795355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интеллекта осуществляется в повседневной жизни, в процессе общения со взрослыми и сверстниками, в игре, труде, различных видах продуктивной деятельности.</a:t>
            </a:r>
          </a:p>
          <a:p>
            <a:pPr fontAlgn="base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Занятия по развитию интеллектуальных способностей детей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эффективнее проводить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 форме игры. Так усвоение программы проходит гораздо легче и быстрее, дети меньше устают и более продолжительное время не теряют интереса к занятиям.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Важно научить детей играть в дидактические игры на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памяти, восприятия,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мышления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т.е. всех умственных способностей. </a:t>
            </a: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6405">
            <a:off x="603285" y="4654835"/>
            <a:ext cx="2531268" cy="1898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7966" y="4089696"/>
            <a:ext cx="2207623" cy="224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65506">
            <a:off x="5729972" y="4477403"/>
            <a:ext cx="2660060" cy="1995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337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4024" y="723331"/>
            <a:ext cx="83524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Существуют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программы развития интеллекта ребенка, включающие в себя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разнообразные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интеллектуальные развивающие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игры,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решение задач, головоломок, ребусов, занятия с различными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материалами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,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творческие занятия по лепке, 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оригами, моделированию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90" t="7528" r="6012" b="7365"/>
          <a:stretch/>
        </p:blipFill>
        <p:spPr>
          <a:xfrm>
            <a:off x="6193288" y="2589421"/>
            <a:ext cx="2380921" cy="1794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99"/>
          <a:stretch/>
        </p:blipFill>
        <p:spPr>
          <a:xfrm>
            <a:off x="526425" y="4754887"/>
            <a:ext cx="2771252" cy="1752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712" y="2877114"/>
            <a:ext cx="2657246" cy="1771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0447" y="2963213"/>
            <a:ext cx="1933076" cy="2577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C:\Users\79044\Desktop\фото к призентациям на конкурс\Проекты №5\20201214_091230.jpg"/>
          <p:cNvPicPr>
            <a:picLocks noChangeAspect="1" noChangeArrowheads="1"/>
          </p:cNvPicPr>
          <p:nvPr/>
        </p:nvPicPr>
        <p:blipFill>
          <a:blip r:embed="rId7" cstate="print"/>
          <a:srcRect b="17367"/>
          <a:stretch>
            <a:fillRect/>
          </a:stretch>
        </p:blipFill>
        <p:spPr bwMode="auto">
          <a:xfrm>
            <a:off x="5780315" y="4535895"/>
            <a:ext cx="2741916" cy="189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83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5218" y="2663041"/>
            <a:ext cx="775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785" y="709684"/>
            <a:ext cx="816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5101" y="383027"/>
            <a:ext cx="2067694" cy="275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77366">
            <a:off x="5982233" y="351541"/>
            <a:ext cx="2211710" cy="2948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6455">
            <a:off x="924637" y="479298"/>
            <a:ext cx="2103233" cy="2804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52756">
            <a:off x="6133823" y="3369194"/>
            <a:ext cx="2001915" cy="2669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3316" y="3221382"/>
            <a:ext cx="3008521" cy="2256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41586">
            <a:off x="948406" y="3462832"/>
            <a:ext cx="1886566" cy="2515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199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Рисунок 2" descr="C:\Users\MyComp\Downloads\20220922_09152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854762">
            <a:off x="358588" y="266073"/>
            <a:ext cx="2442393" cy="1903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MyComp\Downloads\20220908_09113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4727620">
            <a:off x="416543" y="2604668"/>
            <a:ext cx="2336165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MyComp\Downloads\20220909_11544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740148">
            <a:off x="6267614" y="238263"/>
            <a:ext cx="2302645" cy="1967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MyComp\Downloads\20220909_11572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64645" y="289633"/>
            <a:ext cx="2626554" cy="180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MyComp\Downloads\20220922_09113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6147491">
            <a:off x="6190036" y="2646007"/>
            <a:ext cx="2381250" cy="178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MyComp\Downloads\20221220_091930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77822" y="2324514"/>
            <a:ext cx="2756814" cy="2059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MyComp\Downloads\20220922_093944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20669"/>
          <a:stretch>
            <a:fillRect/>
          </a:stretch>
        </p:blipFill>
        <p:spPr bwMode="auto">
          <a:xfrm rot="5400000">
            <a:off x="3461607" y="4671843"/>
            <a:ext cx="2124075" cy="1961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MyComp\Downloads\20230126_091457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18698"/>
          <a:stretch>
            <a:fillRect/>
          </a:stretch>
        </p:blipFill>
        <p:spPr bwMode="auto">
          <a:xfrm rot="6040458">
            <a:off x="6414358" y="4881394"/>
            <a:ext cx="1754448" cy="1840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MyComp\Downloads\20221025_090843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025183">
            <a:off x="744053" y="4898832"/>
            <a:ext cx="1855712" cy="1654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8598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6442" y="21424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10077">
            <a:off x="5859686" y="656276"/>
            <a:ext cx="2728546" cy="2046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33468">
            <a:off x="630588" y="590640"/>
            <a:ext cx="1969885" cy="2626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2375" y="485223"/>
            <a:ext cx="2862780" cy="2147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02142">
            <a:off x="419569" y="3551709"/>
            <a:ext cx="2232971" cy="3032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07"/>
          <a:stretch>
            <a:fillRect/>
          </a:stretch>
        </p:blipFill>
        <p:spPr>
          <a:xfrm>
            <a:off x="2274239" y="2182483"/>
            <a:ext cx="3921457" cy="227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804"/>
          <a:stretch>
            <a:fillRect/>
          </a:stretch>
        </p:blipFill>
        <p:spPr>
          <a:xfrm>
            <a:off x="2845826" y="4633771"/>
            <a:ext cx="3230182" cy="1991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9414">
            <a:off x="6279921" y="3232725"/>
            <a:ext cx="2448513" cy="326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792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458" name="AutoShape 2" descr="20221006_094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b="21440"/>
          <a:stretch>
            <a:fillRect/>
          </a:stretch>
        </p:blipFill>
        <p:spPr bwMode="auto">
          <a:xfrm>
            <a:off x="3402377" y="580196"/>
            <a:ext cx="2396359" cy="2510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461" name="AutoShape 5" descr="20221101_0954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56" y="1302677"/>
            <a:ext cx="2508779" cy="3345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547" y="3136621"/>
            <a:ext cx="2084660" cy="2779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MyComp\Downloads\20230309_17001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3973" y="929054"/>
            <a:ext cx="2791886" cy="2043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2106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86603" y="1146412"/>
            <a:ext cx="874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4024" y="900752"/>
            <a:ext cx="83524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Наша задача </a:t>
            </a:r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обеспечить кроху необходимыми игрушками, книжками, раскрасками и прочими наглядными пособиями. </a:t>
            </a:r>
            <a:r>
              <a:rPr lang="en-US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Важно, вносить в развивающую среду те игрушки, которые помимо развлекательной функции будут носить еще и развивающую роль. Для этих целей отлично подходят всевозможные пирамидки, рамки-вкладыши, различные </a:t>
            </a:r>
            <a:r>
              <a:rPr lang="ru-RU" sz="2800" b="0" i="0" dirty="0" err="1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сортеры</a:t>
            </a:r>
            <a:r>
              <a:rPr lang="ru-RU" sz="2800" b="0" i="0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, волшебные сферы, конструкторы и музыкальные игрушки. </a:t>
            </a:r>
          </a:p>
          <a:p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412" name="Picture 4" descr="https://polesie-igrushki.ru/upload/iblock/3ce/domik_zhivotnymi_ferma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5658" y="4696530"/>
            <a:ext cx="1835738" cy="1901825"/>
          </a:xfrm>
          <a:prstGeom prst="rect">
            <a:avLst/>
          </a:prstGeom>
          <a:noFill/>
        </p:spPr>
      </p:pic>
      <p:pic>
        <p:nvPicPr>
          <p:cNvPr id="17414" name="Picture 6" descr="https://images.ru.prom.st/663634187_w640_h640_sorter-alatoys-sor0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88" y="5362222"/>
            <a:ext cx="1973504" cy="1315155"/>
          </a:xfrm>
          <a:prstGeom prst="rect">
            <a:avLst/>
          </a:prstGeom>
          <a:noFill/>
        </p:spPr>
      </p:pic>
      <p:pic>
        <p:nvPicPr>
          <p:cNvPr id="17416" name="Picture 8" descr="https://images.ru.prom.st/709089043_w640_h640_djeco-derevyannaya-igrushk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1377" y="4901143"/>
            <a:ext cx="1956857" cy="1956857"/>
          </a:xfrm>
          <a:prstGeom prst="rect">
            <a:avLst/>
          </a:prstGeom>
          <a:noFill/>
        </p:spPr>
      </p:pic>
      <p:pic>
        <p:nvPicPr>
          <p:cNvPr id="17418" name="Picture 10" descr="https://mdi-toys.ru/static/img/catalog/20191107/TQ/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89" b="16251"/>
          <a:stretch>
            <a:fillRect/>
          </a:stretch>
        </p:blipFill>
        <p:spPr bwMode="auto">
          <a:xfrm>
            <a:off x="2415823" y="5283200"/>
            <a:ext cx="2049286" cy="1433689"/>
          </a:xfrm>
          <a:prstGeom prst="rect">
            <a:avLst/>
          </a:prstGeom>
          <a:noFill/>
        </p:spPr>
      </p:pic>
      <p:pic>
        <p:nvPicPr>
          <p:cNvPr id="17420" name="Picture 12" descr="https://mojrebenok.net/imgs/board/50/131350-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3" b="1079"/>
          <a:stretch>
            <a:fillRect/>
          </a:stretch>
        </p:blipFill>
        <p:spPr bwMode="auto">
          <a:xfrm>
            <a:off x="1648178" y="3841040"/>
            <a:ext cx="1783644" cy="1725353"/>
          </a:xfrm>
          <a:prstGeom prst="rect">
            <a:avLst/>
          </a:prstGeom>
          <a:noFill/>
        </p:spPr>
      </p:pic>
      <p:pic>
        <p:nvPicPr>
          <p:cNvPr id="17424" name="Picture 16" descr="https://images.ru.prom.st/785315987_w640_h640_pianino-obuchayuschee-umka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2510" y="3736623"/>
            <a:ext cx="1673225" cy="1673225"/>
          </a:xfrm>
          <a:prstGeom prst="rect">
            <a:avLst/>
          </a:prstGeom>
          <a:noFill/>
        </p:spPr>
      </p:pic>
      <p:pic>
        <p:nvPicPr>
          <p:cNvPr id="17426" name="Picture 18" descr="https://toymenu.ru/upload/iblock/ce4/ce44e343cf597afcbc764c8ecb93db19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1264" y="3954586"/>
            <a:ext cx="1552879" cy="1204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39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900</TotalTime>
  <Words>603</Words>
  <Application>Microsoft Office PowerPoint</Application>
  <PresentationFormat>Экран (4:3)</PresentationFormat>
  <Paragraphs>52</Paragraphs>
  <Slides>25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 Кузьмин</dc:creator>
  <cp:lastModifiedBy>ната</cp:lastModifiedBy>
  <cp:revision>95</cp:revision>
  <dcterms:created xsi:type="dcterms:W3CDTF">2018-03-16T12:46:14Z</dcterms:created>
  <dcterms:modified xsi:type="dcterms:W3CDTF">2023-05-11T12:25:11Z</dcterms:modified>
</cp:coreProperties>
</file>