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5" r:id="rId4"/>
    <p:sldId id="257" r:id="rId5"/>
    <p:sldId id="288" r:id="rId6"/>
    <p:sldId id="289" r:id="rId7"/>
    <p:sldId id="279" r:id="rId8"/>
    <p:sldId id="280" r:id="rId9"/>
    <p:sldId id="259" r:id="rId10"/>
    <p:sldId id="260" r:id="rId11"/>
    <p:sldId id="287" r:id="rId12"/>
    <p:sldId id="299" r:id="rId13"/>
    <p:sldId id="261" r:id="rId14"/>
    <p:sldId id="290" r:id="rId15"/>
    <p:sldId id="282" r:id="rId16"/>
    <p:sldId id="291" r:id="rId17"/>
    <p:sldId id="286" r:id="rId18"/>
    <p:sldId id="294" r:id="rId19"/>
    <p:sldId id="283" r:id="rId20"/>
    <p:sldId id="297" r:id="rId21"/>
    <p:sldId id="292" r:id="rId22"/>
    <p:sldId id="284" r:id="rId23"/>
    <p:sldId id="296" r:id="rId24"/>
    <p:sldId id="298" r:id="rId25"/>
    <p:sldId id="293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340E"/>
    <a:srgbClr val="05F105"/>
    <a:srgbClr val="FF00FF"/>
    <a:srgbClr val="996600"/>
    <a:srgbClr val="003A1A"/>
    <a:srgbClr val="AF04FC"/>
    <a:srgbClr val="FFFF00"/>
    <a:srgbClr val="F28500"/>
    <a:srgbClr val="FD49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4A6-ECE5-4F5B-9D90-BE747347C176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кадровых условий в ДОУ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для реализации требований ФГОС ДО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3600" b="1" dirty="0">
              <a:ln w="38100">
                <a:solidFill>
                  <a:srgbClr val="7030A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34" y="28572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Мероприятия, </a:t>
            </a:r>
          </a:p>
          <a:p>
            <a:pPr algn="ctr"/>
            <a:r>
              <a:rPr lang="ru-RU" sz="32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которых участвую педагоги ежегодно</a:t>
            </a:r>
            <a:endParaRPr lang="ru-RU" sz="2400" b="1" dirty="0">
              <a:ln>
                <a:solidFill>
                  <a:srgbClr val="003A1A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3" y="1394168"/>
          <a:ext cx="7429553" cy="5175768"/>
        </p:xfrm>
        <a:graphic>
          <a:graphicData uri="http://schemas.openxmlformats.org/drawingml/2006/table">
            <a:tbl>
              <a:tblPr/>
              <a:tblGrid>
                <a:gridCol w="768886"/>
                <a:gridCol w="3160205"/>
                <a:gridCol w="554120"/>
                <a:gridCol w="2946342"/>
              </a:tblGrid>
              <a:tr h="548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Тема мероприятия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Форма </a:t>
                      </a:r>
                      <a:r>
                        <a:rPr lang="ru-RU" sz="11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участ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ФИО участников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от ДОУ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Всероссийский форум «Воспитатели России» «Воспитаем здорового ребенка. Регионы».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заочно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Бушкова Е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Кирей Ю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Квадяева О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Курило О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Симанова С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Зерникова Ю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Осколкова И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Аненкова И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., 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Иванова А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Гвоздев В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Всероссийский онлайн-семинар «Современные подходы к организации воспитательной работы в ДОУ. Программы и календарные планы.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Бушкова Е.И., Кирей Ю.В.,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Квадяева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О.А., Курило О.М.,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Симанова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С.Е.,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Зерникова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Ю.А.,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Осколкова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И.Г.,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Аненкова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И.В.,  Иванова А.А., Гвоздев В.В.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Всероссийский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 семинар «Дошкольное образование» детей с РАС: реализация АООП и применение доказательных практик»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Бушкова Е.И., Кирей Ю.В., Квадяева О.А., Курило О.М., Симанова С.Е., Зерникова Ю.А., Осколкова И.Г., Аненкова И.В.,  Иванова А.А., Гвоздев В.В.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5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Образовательный форум «Дни образования и науки на Алтае- 2022» Краевая педагогическая конференция. Секция «Дошкольное образование»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Бушкова Е.И., Кирей Ю.В.,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Квадяева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О.А., Курило О.М.,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Симанова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С.Е.,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Зерникова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Ю.А.,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Осколкова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И.Г.,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Аненкова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И.В.,  Иванова А.А., Гвоздев В.В.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Всероссийский  </a:t>
                      </a: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онлайн-семинар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: Методический документооборот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педагога ДОУ. Проектирование </a:t>
                      </a:r>
                      <a:r>
                        <a:rPr lang="ru-RU" sz="11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пед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. мероприятий с детьми»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Бушкова Е.И., Кирей Ю.В., Квадяева О.А., Курило О.М., Симанова С.Е., Зерникова Ю.А., Осколкова И.Г., Аненкова И.В.,  Иванова А.А., Гвоздев В.В.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Всероссийский  онлайн-семинар: Перспективные и календарные планы педагогов: новые структуры и форматы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Бушкова Е.И., Кирей Ю.В.,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Квадяева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О.А., Курило О.М.,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Симанова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С.Е.,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Зерникова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Ю.А.,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Осколкова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И.Г.,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Аненкова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И.В.,  Иванова А.А., Гвоздев В.В.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46" marR="470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ownloads\WhatsApp Image 2023-05-16 at 13.44.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1" y="289262"/>
            <a:ext cx="8167745" cy="612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ownloads\WhatsApp Image 2023-05-16 at 13.46.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квалификации педагогов за 2022 год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214423"/>
          <a:ext cx="8358246" cy="6007421"/>
        </p:xfrm>
        <a:graphic>
          <a:graphicData uri="http://schemas.openxmlformats.org/drawingml/2006/table">
            <a:tbl>
              <a:tblPr/>
              <a:tblGrid>
                <a:gridCol w="928694"/>
                <a:gridCol w="7429552"/>
              </a:tblGrid>
              <a:tr h="248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Курсы повышения квалификации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5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Бушкова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Елена Ивановна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НИИ «Дошкольного образования»- «Всероссийская общественная организация содействия развитию профессиональной сферы дошкольного образования «ВОСПИТАТЕЛИ РОССИИ» при поддержке Фонда президентских грантов, КПК «Вопросы развития, воспитания и оздоровления дошкольников», «Третий курс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 вопросам развития и воспитания детей дошкольного возраста», г.Москва,  2022г., 36 ч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КАУ ДПО «АИРО им.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А.М. </a:t>
                      </a:r>
                      <a:r>
                        <a:rPr lang="ru-RU" sz="1400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Топорова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», КПК «Актуальные вопросы управления образовательной организацией»,  2023г. , 16 ч.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АНО ДПЛ «Каменный город»,  переподготовка  «Педагогическое образование. Методист образовательной организации,  2023 г.,  250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4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Кирей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Юлия Валерьевна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КПК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«Вопросы развития, воспитания и оздоровления дошкольников», «Третий курс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 вопросам развития и воспитания детей дошкольного возраста», г.Москва, 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АНО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  КПК «Планирование 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ДОУ»,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г.Екатеринбург, 2022г,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  КПК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Профстандарт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педагога: развитие цифровой компетенции педагога», г.Екатеринбург, 2022г., 20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  КПК «Оценка качества дошкольного образования на основе процедур ВСОКО и МКДО», г.Екатеринбург, 2022г., 20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  КПК «Летнее оздоровление в ДОО и начальной школе. Когда детям и педагогам интересно», г.Екатеринбург,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  КПК «Развитие творческого мышления на базе теории решения изобретательских задач (ТРИЗ), г.Екатеринбург,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ownloads\WhatsApp Image 2023-05-16 at 08.55.08 (1).jpeg"/>
          <p:cNvPicPr>
            <a:picLocks noChangeAspect="1" noChangeArrowheads="1"/>
          </p:cNvPicPr>
          <p:nvPr/>
        </p:nvPicPr>
        <p:blipFill>
          <a:blip r:embed="rId2"/>
          <a:srcRect t="6510"/>
          <a:stretch>
            <a:fillRect/>
          </a:stretch>
        </p:blipFill>
        <p:spPr bwMode="auto">
          <a:xfrm>
            <a:off x="428596" y="357166"/>
            <a:ext cx="815070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642918"/>
          <a:ext cx="7500990" cy="5748915"/>
        </p:xfrm>
        <a:graphic>
          <a:graphicData uri="http://schemas.openxmlformats.org/drawingml/2006/table">
            <a:tbl>
              <a:tblPr/>
              <a:tblGrid>
                <a:gridCol w="1428760"/>
                <a:gridCol w="6072230"/>
              </a:tblGrid>
              <a:tr h="16400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Квадяева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Ольга Александровна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НИИ «Дошкольного образования»- «Всероссийская общественная организация содействия развитию профессиональной сферы дошкольного образования «ВОСПИТАТЕЛИ РОССИИ» при поддержке Фонда президентских грантов, КПК «Вопросы развития, воспитания и оздоровления дошкольников», «Третий курс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 вопросам развития и воспитания детей дошкольного возраста», г.Москва, 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00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Симанова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Светлана Евгеньевна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НИИ «Дошкольного образования»- «Всероссийская общественная организация содействия развитию профессиональной сферы дошкольного образования «ВОСПИТАТЕЛИ РОССИИ» при поддержке Фонда президентских грантов, КПК «Вопросы развития, воспитания и оздоровления дошкольников», «Третий курс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 вопросам развития и воспитания детей дошкольного возраста», г.Москва, 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Курило Ольга Михайловна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КПК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«Вопросы развития, воспитания и оздоровления дошкольников», «Третий курс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 вопросам развития и воспитания детей дошкольного возраста», г.Москва, 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Нова»,  КПК «Методика организации проектной и исследовательской деятельности в образовательных организациях в соответствии с ФГОС», г.Екатеринбург, 2022г, 72 часа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Admin\Desktop\Лучший детсад конкурс\02 Кадры\01 Квадяева\WhatsApp Image 2023-05-16 at 08.38.07.jpeg"/>
          <p:cNvPicPr>
            <a:picLocks noChangeAspect="1" noChangeArrowheads="1"/>
          </p:cNvPicPr>
          <p:nvPr/>
        </p:nvPicPr>
        <p:blipFill>
          <a:blip r:embed="rId2" cstate="print"/>
          <a:srcRect l="18518" b="17579"/>
          <a:stretch>
            <a:fillRect/>
          </a:stretch>
        </p:blipFill>
        <p:spPr bwMode="auto">
          <a:xfrm>
            <a:off x="714348" y="254002"/>
            <a:ext cx="1571636" cy="2031990"/>
          </a:xfrm>
          <a:prstGeom prst="rect">
            <a:avLst/>
          </a:prstGeom>
          <a:noFill/>
        </p:spPr>
      </p:pic>
      <p:pic>
        <p:nvPicPr>
          <p:cNvPr id="1027" name="Picture 3" descr="C:\Users\Admin\Desktop\Лучший детсад конкурс\02 Кадры\02 Симанова\Симанова.jpg"/>
          <p:cNvPicPr>
            <a:picLocks noChangeAspect="1" noChangeArrowheads="1"/>
          </p:cNvPicPr>
          <p:nvPr/>
        </p:nvPicPr>
        <p:blipFill>
          <a:blip r:embed="rId3" cstate="print"/>
          <a:srcRect l="16549" t="9853"/>
          <a:stretch>
            <a:fillRect/>
          </a:stretch>
        </p:blipFill>
        <p:spPr bwMode="auto">
          <a:xfrm>
            <a:off x="720172" y="2285992"/>
            <a:ext cx="1565812" cy="1655754"/>
          </a:xfrm>
          <a:prstGeom prst="rect">
            <a:avLst/>
          </a:prstGeom>
          <a:noFill/>
        </p:spPr>
      </p:pic>
      <p:pic>
        <p:nvPicPr>
          <p:cNvPr id="1028" name="Picture 4" descr="C:\Users\Admin\Desktop\Лучший детсад конкурс\02 Кадры\04 Курило\фот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1500198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wnloads\WhatsApp Image 2023-05-16 at 08.57.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791674" cy="585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Лучший детсад конкурс\02 Кадры\04 Курило\WhatsApp Image 2023-04-12 at 14.32.34.jpeg"/>
          <p:cNvPicPr>
            <a:picLocks noChangeAspect="1" noChangeArrowheads="1"/>
          </p:cNvPicPr>
          <p:nvPr/>
        </p:nvPicPr>
        <p:blipFill>
          <a:blip r:embed="rId2"/>
          <a:srcRect l="13158" r="13651"/>
          <a:stretch>
            <a:fillRect/>
          </a:stretch>
        </p:blipFill>
        <p:spPr bwMode="auto">
          <a:xfrm>
            <a:off x="405677" y="854441"/>
            <a:ext cx="8095413" cy="5432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ownloads\WhatsApp Image 2023-05-16 at 09.02.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743828" cy="580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602823"/>
          <a:ext cx="8143932" cy="4987846"/>
        </p:xfrm>
        <a:graphic>
          <a:graphicData uri="http://schemas.openxmlformats.org/drawingml/2006/table">
            <a:tbl>
              <a:tblPr/>
              <a:tblGrid>
                <a:gridCol w="1378560"/>
                <a:gridCol w="6765372"/>
              </a:tblGrid>
              <a:tr h="304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Зерникова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Юлия Алексеевна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КПК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«Вопросы развития, воспитания и оздоровления дошкольников», «Третий курс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 вопросам развития и воспитания детей дошкольного возраста», г.Москва, 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Нова»,  КПК «Коммуникация родителя и педагога в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мессенджере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», г.Екатеринбург, 2022г, 20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Нова»,  КПК «Инновации в образовании: новые подходы к форматам обучения», г.Екатеринбург, 2022г, 20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Нова»,  КПК «Нравственно-половое воспитание детей и подростков с 2 до 17 лет», г.Екатеринбург, 2022г,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Нова»,  КПК «Формирование ценностных ориентиров личности ребенка через систему воспитательной деятельности и традиционные мероприятия», г.Екатеринбург, 2022г, 20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5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Осколкова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Ирина Геннадьевна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НИИ «Дошкольного образования»- «Всероссийская общественная организация содействия развитию профессиональной сферы дошкольного образования «ВОСПИТАТЕЛИ РОССИИ» при поддержке Фонда президентских грантов, КПК «Вопросы развития, воспитания и оздоровления дошкольников», «Третий курс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 вопросам развития и воспитания детей дошкольного возраста», г.Москва, 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  КПК «Развитие творческого мышления на базе теории решения изобретательских задач (ТРИЗ), г.Екатеринбург,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Admin\Desktop\Лучший детсад конкурс\02 Кадры\Зерникова\WhatsApp Image 2023-04-11 at 18.58.45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1553777" cy="2071702"/>
          </a:xfrm>
          <a:prstGeom prst="rect">
            <a:avLst/>
          </a:prstGeom>
          <a:noFill/>
        </p:spPr>
      </p:pic>
      <p:pic>
        <p:nvPicPr>
          <p:cNvPr id="3075" name="Picture 3" descr="C:\Users\Admin\Desktop\Лучший детсад конкурс\02 Кадры\03 Осколкова\Осколкова (3).jpeg"/>
          <p:cNvPicPr>
            <a:picLocks noChangeAspect="1" noChangeArrowheads="1"/>
          </p:cNvPicPr>
          <p:nvPr/>
        </p:nvPicPr>
        <p:blipFill>
          <a:blip r:embed="rId3" cstate="print"/>
          <a:srcRect t="18987" r="-1266"/>
          <a:stretch>
            <a:fillRect/>
          </a:stretch>
        </p:blipFill>
        <p:spPr bwMode="auto">
          <a:xfrm>
            <a:off x="214282" y="3643314"/>
            <a:ext cx="1643074" cy="18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14290"/>
            <a:ext cx="60722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Кадровая политика</a:t>
            </a:r>
            <a: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b="1" i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142984"/>
            <a:ext cx="778671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Реализация Основной образовательной программы ДОУ обеспечивается: 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руководящими, 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педагогическими,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учебно-вспомогательными,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административно-хозяйственными работниками.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WhatsApp Image 2023-05-16 at 13.28.06.jpeg"/>
          <p:cNvPicPr>
            <a:picLocks noChangeAspect="1" noChangeArrowheads="1"/>
          </p:cNvPicPr>
          <p:nvPr/>
        </p:nvPicPr>
        <p:blipFill>
          <a:blip r:embed="rId2"/>
          <a:srcRect l="8750" t="37500" r="11042" b="25000"/>
          <a:stretch>
            <a:fillRect/>
          </a:stretch>
        </p:blipFill>
        <p:spPr bwMode="auto">
          <a:xfrm>
            <a:off x="785786" y="785794"/>
            <a:ext cx="790729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Admin\Downloads\WhatsApp Image 2023-05-16 at 09.00.26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7" y="642916"/>
          <a:ext cx="8001056" cy="5857917"/>
        </p:xfrm>
        <a:graphic>
          <a:graphicData uri="http://schemas.openxmlformats.org/drawingml/2006/table">
            <a:tbl>
              <a:tblPr/>
              <a:tblGrid>
                <a:gridCol w="1413720"/>
                <a:gridCol w="6587336"/>
              </a:tblGrid>
              <a:tr h="21581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Аненкова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Ирина Васильевна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НИИ «Дошкольного образования»- «Всероссийская общественная организация содействия развитию профессиональной сферы дошкольного образования «ВОСПИТАТЕЛИ РОССИИ» при поддержке Фонда президентских грантов, КПК «Вопросы развития, воспитания и оздоровления дошкольников», «Третий курс вебинаров по вопросам развития и воспитания детей дошкольного возраста», г.Москва,  2022г., 36 ч.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АНО ДО «Лингва Нова»,  КПК «Нравственно-половое воспитание детей и подростков с 2 до 17 лет», г.Екатеринбург, 2022г, 36 ч.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5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Гвоздев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Вячеслав Викторович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НИИ «Дошкольного образования»- «Всероссийская общественная организация содействия развитию профессиональной сферы дошкольного образования «ВОСПИТАТЕЛИ РОССИИ» при поддержке Фонда президентских грантов, КПК «Вопросы развития, воспитания и оздоровления дошкольников», «Третий курс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 вопросам развития и воспитания детей дошкольного возраста», г.Москва, 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1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Алёна Алексеевна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НИИ «Дошкольного образования»- «Всероссийская общественная организация содействия развитию профессиональной сферы дошкольного образования «ВОСПИТАТЕЛИ РОССИИ» при поддержке Фонда президентских грантов, КПК «Вопросы развития, воспитания и оздоровления дошкольников», «Третий курс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вебинаров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по вопросам развития и воспитания детей дошкольного возраста», г.Москва, 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АНО ДО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Лингва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Нова»  КПК «Развитие творческого мышления на базе теории решения изобретательских задач (ТРИЗ), г.Екатеринбург, 2022г., 36 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Admin\Desktop\Лучший детсад конкурс\02 Кадры\Аненкова\WhatsApp Image 2023-05-12 at 16.09.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1703064" cy="2270752"/>
          </a:xfrm>
          <a:prstGeom prst="rect">
            <a:avLst/>
          </a:prstGeom>
          <a:noFill/>
        </p:spPr>
      </p:pic>
      <p:pic>
        <p:nvPicPr>
          <p:cNvPr id="2051" name="Picture 3" descr="C:\Users\Admin\Desktop\Лучший детсад конкурс\02 Кадры\Иванова\WhatsApp Image 2023-05-16 at 08.46.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357694"/>
            <a:ext cx="1602106" cy="2143140"/>
          </a:xfrm>
          <a:prstGeom prst="rect">
            <a:avLst/>
          </a:prstGeom>
          <a:noFill/>
        </p:spPr>
      </p:pic>
      <p:pic>
        <p:nvPicPr>
          <p:cNvPr id="2052" name="Picture 4" descr="C:\Users\Admin\Downloads\WhatsApp Image 2023-05-16 at 08.56.14 (3).jpeg"/>
          <p:cNvPicPr>
            <a:picLocks noChangeAspect="1" noChangeArrowheads="1"/>
          </p:cNvPicPr>
          <p:nvPr/>
        </p:nvPicPr>
        <p:blipFill>
          <a:blip r:embed="rId4"/>
          <a:srcRect l="36284" t="37847" r="53950" b="45226"/>
          <a:stretch>
            <a:fillRect/>
          </a:stretch>
        </p:blipFill>
        <p:spPr bwMode="auto">
          <a:xfrm>
            <a:off x="571472" y="2857496"/>
            <a:ext cx="1643074" cy="1485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Лучший детсад конкурс\02 Кадры\WhatsApp Image 2023-05-16 at 09.22.21.jpeg"/>
          <p:cNvPicPr>
            <a:picLocks noChangeAspect="1" noChangeArrowheads="1"/>
          </p:cNvPicPr>
          <p:nvPr/>
        </p:nvPicPr>
        <p:blipFill>
          <a:blip r:embed="rId2"/>
          <a:srcRect t="8556" b="27884"/>
          <a:stretch>
            <a:fillRect/>
          </a:stretch>
        </p:blipFill>
        <p:spPr bwMode="auto">
          <a:xfrm>
            <a:off x="1428728" y="571480"/>
            <a:ext cx="6929486" cy="587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ownloads\WhatsApp Image 2023-05-16 at 13.28.04.jpeg"/>
          <p:cNvPicPr>
            <a:picLocks noChangeAspect="1" noChangeArrowheads="1"/>
          </p:cNvPicPr>
          <p:nvPr/>
        </p:nvPicPr>
        <p:blipFill>
          <a:blip r:embed="rId2"/>
          <a:srcRect l="15988" t="14758" r="26209" b="18010"/>
          <a:stretch>
            <a:fillRect/>
          </a:stretch>
        </p:blipFill>
        <p:spPr bwMode="auto">
          <a:xfrm>
            <a:off x="928662" y="357166"/>
            <a:ext cx="7358114" cy="6044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dmin\Downloads\WhatsApp Image 2023-05-16 at 09.02.41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7777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Admin\Downloads\WhatsApp Image 2023-05-16 at 09.02.4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315200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57161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скорых встреч!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Лучший детсад конкурс\02 Кадры\WhatsApp Image 2023-05-16 at 00.12.12.jpeg"/>
          <p:cNvPicPr>
            <a:picLocks noChangeAspect="1" noChangeArrowheads="1"/>
          </p:cNvPicPr>
          <p:nvPr/>
        </p:nvPicPr>
        <p:blipFill>
          <a:blip r:embed="rId2"/>
          <a:srcRect t="20946" r="24546"/>
          <a:stretch>
            <a:fillRect/>
          </a:stretch>
        </p:blipFill>
        <p:spPr bwMode="auto">
          <a:xfrm>
            <a:off x="1142976" y="1000108"/>
            <a:ext cx="6858048" cy="5119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92867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Кадровый состав</a:t>
            </a:r>
            <a:endParaRPr lang="ru-RU" sz="2400" b="1" i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071678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Общее количество работающих </a:t>
            </a:r>
          </a:p>
          <a:p>
            <a:r>
              <a:rPr lang="ru-RU" sz="3200" dirty="0" smtClean="0"/>
              <a:t>в 2022 году –        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человека,</a:t>
            </a:r>
          </a:p>
          <a:p>
            <a:r>
              <a:rPr lang="ru-RU" sz="3200" dirty="0" smtClean="0"/>
              <a:t> (в том числе 1  декретный отпуск).</a:t>
            </a:r>
          </a:p>
          <a:p>
            <a:endParaRPr lang="ru-RU" sz="3200" dirty="0" smtClean="0"/>
          </a:p>
          <a:p>
            <a:r>
              <a:rPr lang="ru-RU" sz="3200" dirty="0" smtClean="0"/>
              <a:t>Средний возраст работников – 43 года. </a:t>
            </a:r>
          </a:p>
          <a:p>
            <a:r>
              <a:rPr lang="ru-RU" sz="3200" dirty="0" smtClean="0"/>
              <a:t>Средний возраст педагогов – 44 года. </a:t>
            </a:r>
          </a:p>
          <a:p>
            <a:r>
              <a:rPr lang="ru-RU" sz="3200" dirty="0" smtClean="0"/>
              <a:t> 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WhatsApp Image 2023-05-16 at 08.55.06 (1).jpeg"/>
          <p:cNvPicPr>
            <a:picLocks noChangeAspect="1" noChangeArrowheads="1"/>
          </p:cNvPicPr>
          <p:nvPr/>
        </p:nvPicPr>
        <p:blipFill>
          <a:blip r:embed="rId2"/>
          <a:srcRect l="7601" t="18018" r="11317" b="30180"/>
          <a:stretch>
            <a:fillRect/>
          </a:stretch>
        </p:blipFill>
        <p:spPr bwMode="auto">
          <a:xfrm>
            <a:off x="357158" y="785794"/>
            <a:ext cx="831786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WhatsApp Image 2023-05-16 at 08.55.07.jpeg"/>
          <p:cNvPicPr>
            <a:picLocks noChangeAspect="1" noChangeArrowheads="1"/>
          </p:cNvPicPr>
          <p:nvPr/>
        </p:nvPicPr>
        <p:blipFill>
          <a:blip r:embed="rId2"/>
          <a:srcRect l="16516" t="29948" r="17089" b="20014"/>
          <a:stretch>
            <a:fillRect/>
          </a:stretch>
        </p:blipFill>
        <p:spPr bwMode="auto">
          <a:xfrm>
            <a:off x="785786" y="1142984"/>
            <a:ext cx="7709809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857232"/>
          <a:ext cx="6929489" cy="4403246"/>
        </p:xfrm>
        <a:graphic>
          <a:graphicData uri="http://schemas.openxmlformats.org/drawingml/2006/table">
            <a:tbl>
              <a:tblPr/>
              <a:tblGrid>
                <a:gridCol w="835611"/>
                <a:gridCol w="732126"/>
                <a:gridCol w="700321"/>
                <a:gridCol w="522168"/>
                <a:gridCol w="700321"/>
                <a:gridCol w="700321"/>
                <a:gridCol w="700321"/>
                <a:gridCol w="700321"/>
                <a:gridCol w="523395"/>
                <a:gridCol w="814584"/>
              </a:tblGrid>
              <a:tr h="654687"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Всего педагогов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Инструктор по ФИЗО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Музыкальные руководители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Старшие воспитатели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Возрастной ценз,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лет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9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до 35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35-40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40-50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свыше 50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428604"/>
          <a:ext cx="6715170" cy="4929223"/>
        </p:xfrm>
        <a:graphic>
          <a:graphicData uri="http://schemas.openxmlformats.org/drawingml/2006/table">
            <a:tbl>
              <a:tblPr/>
              <a:tblGrid>
                <a:gridCol w="845912"/>
                <a:gridCol w="741152"/>
                <a:gridCol w="708955"/>
                <a:gridCol w="528605"/>
                <a:gridCol w="708955"/>
                <a:gridCol w="708955"/>
                <a:gridCol w="1236318"/>
                <a:gridCol w="1236318"/>
              </a:tblGrid>
              <a:tr h="815533"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Всего педагогов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Инструктор по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ФИЗР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Музыкальные руководители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Старшие воспитатели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ценз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высшее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средне-специальное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857232"/>
          <a:ext cx="6643737" cy="4422545"/>
        </p:xfrm>
        <a:graphic>
          <a:graphicData uri="http://schemas.openxmlformats.org/drawingml/2006/table">
            <a:tbl>
              <a:tblPr/>
              <a:tblGrid>
                <a:gridCol w="767407"/>
                <a:gridCol w="672369"/>
                <a:gridCol w="643161"/>
                <a:gridCol w="479549"/>
                <a:gridCol w="795100"/>
                <a:gridCol w="491222"/>
                <a:gridCol w="570947"/>
                <a:gridCol w="570947"/>
                <a:gridCol w="570947"/>
                <a:gridCol w="570947"/>
                <a:gridCol w="511141"/>
              </a:tblGrid>
              <a:tr h="714736"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Всего педагогов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Инструктор по ФИЗО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Музыкальные руководители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Старшие воспитатели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Педагогический стаж,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лет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8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До 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3-5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5-10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10-20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свыше 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1460</Words>
  <Application>Microsoft Office PowerPoint</Application>
  <PresentationFormat>Экран (4:3)</PresentationFormat>
  <Paragraphs>281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Создание  кадровых условий в ДОУ  для реализации требований ФГОС ДО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Пользователь Windows</cp:lastModifiedBy>
  <cp:revision>100</cp:revision>
  <dcterms:created xsi:type="dcterms:W3CDTF">2014-05-10T08:26:16Z</dcterms:created>
  <dcterms:modified xsi:type="dcterms:W3CDTF">2023-05-16T08:08:29Z</dcterms:modified>
</cp:coreProperties>
</file>