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62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32" autoAdjust="0"/>
  </p:normalViewPr>
  <p:slideViewPr>
    <p:cSldViewPr>
      <p:cViewPr>
        <p:scale>
          <a:sx n="32" d="100"/>
          <a:sy n="32" d="100"/>
        </p:scale>
        <p:origin x="-1908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FAD57-E4CA-479E-8292-B7F7ECAAF6C4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BC781-CB89-4413-8A66-BD94673DB5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BC781-CB89-4413-8A66-BD94673DB58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DE642-DD50-41FB-B252-B9237FF79231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2DDA2-6743-46F2-9805-E1E014E5B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jpeg"/><Relationship Id="rId3" Type="http://schemas.openxmlformats.org/officeDocument/2006/relationships/audio" Target="../media/audio1.wav"/><Relationship Id="rId7" Type="http://schemas.openxmlformats.org/officeDocument/2006/relationships/image" Target="../media/image3.jpeg"/><Relationship Id="rId12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7.jpeg"/><Relationship Id="rId5" Type="http://schemas.openxmlformats.org/officeDocument/2006/relationships/audio" Target="../media/audio3.wav"/><Relationship Id="rId15" Type="http://schemas.openxmlformats.org/officeDocument/2006/relationships/image" Target="../media/image11.jpeg"/><Relationship Id="rId10" Type="http://schemas.openxmlformats.org/officeDocument/2006/relationships/image" Target="../media/image6.jpeg"/><Relationship Id="rId4" Type="http://schemas.openxmlformats.org/officeDocument/2006/relationships/audio" Target="../media/audio2.wav"/><Relationship Id="rId9" Type="http://schemas.openxmlformats.org/officeDocument/2006/relationships/image" Target="../media/image5.jpeg"/><Relationship Id="rId1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cotiki.ucoz.ru/photo/oboi_dlja_rabochego_stola_s_koshkami/ryzhie_koty/oboi_dlja_rabochego_stola/121-0-6990" TargetMode="External"/><Relationship Id="rId13" Type="http://schemas.openxmlformats.org/officeDocument/2006/relationships/hyperlink" Target="http://ru.123rf.com/photo_14988851_illustration-of-three-bouncing-kids.html" TargetMode="External"/><Relationship Id="rId3" Type="http://schemas.openxmlformats.org/officeDocument/2006/relationships/hyperlink" Target="http://ou2.isil.obr55.ru/index_9.htm" TargetMode="External"/><Relationship Id="rId7" Type="http://schemas.openxmlformats.org/officeDocument/2006/relationships/hyperlink" Target="http://online.ramki-vip.ru/page/26/" TargetMode="External"/><Relationship Id="rId12" Type="http://schemas.openxmlformats.org/officeDocument/2006/relationships/hyperlink" Target="http://xn--80apfevho.xn--p1ai/%D0%B8%D0%B7%D0%BE%D0%B1%D1%80%D0%B0%D0%B6%D0%B5%D0%BD%D0%B8%D0%B5/3283599-%D1%82%D0%B8%D0%B3%D1%80%D0%B5%D0%BD%D0%BE%D0%BA-%D0%BD%D0%B0-%D0%BF%D1%80%D0%BE%D0%B3%D1%83%D0%BB%D0%BA%D0%B5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edy2012.cu.cc/video/kartinki-masha-i-medved-adidas.html" TargetMode="External"/><Relationship Id="rId11" Type="http://schemas.openxmlformats.org/officeDocument/2006/relationships/hyperlink" Target="http://www.pressfoto.ru/image-439511" TargetMode="External"/><Relationship Id="rId5" Type="http://schemas.openxmlformats.org/officeDocument/2006/relationships/hyperlink" Target="http://crosti.ru/preview/99232/" TargetMode="External"/><Relationship Id="rId10" Type="http://schemas.openxmlformats.org/officeDocument/2006/relationships/hyperlink" Target="http://ru.123rf.com/photo_10954220_cute-cartoon-monkey-juggling-in-the-jungle.html" TargetMode="External"/><Relationship Id="rId4" Type="http://schemas.openxmlformats.org/officeDocument/2006/relationships/hyperlink" Target="http://smilezland.com/avatars/mult/masha_i_medved/images_mim_25.html" TargetMode="External"/><Relationship Id="rId9" Type="http://schemas.openxmlformats.org/officeDocument/2006/relationships/hyperlink" Target="http://ru.123rf.com/photo_12747790_musical-toy-with-animals-for-cot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&amp;S\андрей\Рабочий стол\Новая папка\тит лист Ми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11560" y="980728"/>
            <a:ext cx="3096344" cy="410445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Весёлый</a:t>
            </a:r>
          </a:p>
          <a:p>
            <a:pPr algn="ctr"/>
            <a:r>
              <a:rPr lang="ru-RU" sz="5400" b="1" i="1" dirty="0" smtClean="0">
                <a:solidFill>
                  <a:srgbClr val="C00000"/>
                </a:solidFill>
              </a:rPr>
              <a:t>Счёт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04664"/>
            <a:ext cx="5735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МБДОУЦРР детский сад №8 «Солнышко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5589240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</a:rPr>
              <a:t>Выполнила : Торопыгина Наталья Анатольевна воспитатель 1 категории</a:t>
            </a:r>
            <a:endParaRPr lang="ru-RU" sz="2800" b="1" i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4221088"/>
            <a:ext cx="8676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FFFF00"/>
                </a:solidFill>
              </a:rPr>
              <a:t>Конкурс : Интерактивные игры для дошкольников.</a:t>
            </a:r>
          </a:p>
          <a:p>
            <a:r>
              <a:rPr lang="ru-RU" sz="2800" i="1" dirty="0" smtClean="0">
                <a:solidFill>
                  <a:srgbClr val="FFFF00"/>
                </a:solidFill>
              </a:rPr>
              <a:t>Номинация</a:t>
            </a:r>
            <a:r>
              <a:rPr lang="ru-RU" sz="2800" dirty="0" smtClean="0">
                <a:solidFill>
                  <a:srgbClr val="FFFF00"/>
                </a:solidFill>
              </a:rPr>
              <a:t>: «Лучшая интерактивная  игра по математическому развитию»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&amp;S\андрей\Рабочий стол\Новая папка\комнат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58052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2340768" y="6845916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 кровать уселся Мишка и раскрыл считалку-книжку.</a:t>
            </a:r>
          </a:p>
          <a:p>
            <a:r>
              <a:rPr lang="ru-RU" sz="2000" dirty="0" smtClean="0"/>
              <a:t>Счет с него начнем сейчас. Он </a:t>
            </a:r>
            <a:r>
              <a:rPr lang="ru-RU" sz="2000" dirty="0" smtClean="0">
                <a:solidFill>
                  <a:srgbClr val="FF0000"/>
                </a:solidFill>
              </a:rPr>
              <a:t>ОДИН</a:t>
            </a:r>
            <a:r>
              <a:rPr lang="ru-RU" sz="2000" dirty="0" smtClean="0"/>
              <a:t> и это – </a:t>
            </a:r>
            <a:r>
              <a:rPr lang="ru-RU" sz="2000" dirty="0" smtClean="0">
                <a:solidFill>
                  <a:srgbClr val="FF0000"/>
                </a:solidFill>
              </a:rPr>
              <a:t>РАЗ</a:t>
            </a:r>
            <a:r>
              <a:rPr lang="ru-RU" sz="2000" dirty="0" smtClean="0"/>
              <a:t> !</a:t>
            </a:r>
            <a:endParaRPr lang="ru-RU" sz="2000" dirty="0"/>
          </a:p>
        </p:txBody>
      </p:sp>
      <p:pic>
        <p:nvPicPr>
          <p:cNvPr id="3075" name="Picture 3" descr="C:\D&amp;S\андрей\Рабочий стол\Новая папка\i (1)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129" t="24800" r="20194"/>
          <a:stretch>
            <a:fillRect/>
          </a:stretch>
        </p:blipFill>
        <p:spPr bwMode="auto">
          <a:xfrm>
            <a:off x="-2412776" y="2060848"/>
            <a:ext cx="2016224" cy="27363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3420888" y="-1251520"/>
            <a:ext cx="8460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Чтобы продолжить считалочку нашу прыгнула Маша в окно за кашей.</a:t>
            </a:r>
          </a:p>
          <a:p>
            <a:r>
              <a:rPr lang="ru-RU" sz="2000" dirty="0" smtClean="0"/>
              <a:t>Счет продолжаем, запомни слова:</a:t>
            </a:r>
          </a:p>
          <a:p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ОДИН</a:t>
            </a:r>
            <a:r>
              <a:rPr lang="ru-RU" sz="2000" dirty="0" smtClean="0"/>
              <a:t> плюс </a:t>
            </a:r>
            <a:r>
              <a:rPr lang="ru-RU" sz="2000" dirty="0" smtClean="0">
                <a:solidFill>
                  <a:srgbClr val="FF0000"/>
                </a:solidFill>
              </a:rPr>
              <a:t>ОДИН</a:t>
            </a:r>
            <a:r>
              <a:rPr lang="ru-RU" sz="2000" dirty="0" smtClean="0"/>
              <a:t> получится </a:t>
            </a:r>
            <a:r>
              <a:rPr lang="ru-RU" sz="2000" dirty="0" smtClean="0">
                <a:solidFill>
                  <a:srgbClr val="FF0000"/>
                </a:solidFill>
              </a:rPr>
              <a:t>ДВА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9" name="Picture 2" descr="C:\D&amp;S\андрей\Рабочий стол\Новая папка\маша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404664"/>
            <a:ext cx="912118" cy="130113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283968" y="-1395536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Чтобы считалочку продолжить немножко следом за Машей прыгнула кошка.</a:t>
            </a:r>
          </a:p>
          <a:p>
            <a:r>
              <a:rPr lang="ru-RU" dirty="0" smtClean="0"/>
              <a:t>Стало их трое, сам посмотри: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ДВА</a:t>
            </a:r>
            <a:r>
              <a:rPr lang="ru-RU" dirty="0" smtClean="0"/>
              <a:t> плюс </a:t>
            </a:r>
            <a:r>
              <a:rPr lang="ru-RU" dirty="0" smtClean="0">
                <a:solidFill>
                  <a:srgbClr val="FF0000"/>
                </a:solidFill>
              </a:rPr>
              <a:t>ОДИН</a:t>
            </a:r>
            <a:r>
              <a:rPr lang="ru-RU" dirty="0" smtClean="0"/>
              <a:t> получается </a:t>
            </a:r>
            <a:r>
              <a:rPr lang="ru-RU" dirty="0" smtClean="0">
                <a:solidFill>
                  <a:srgbClr val="FF0000"/>
                </a:solidFill>
              </a:rPr>
              <a:t>ТРИ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1" name="Picture 5" descr="C:\D&amp;S\андрей\Рабочий стол\Новая папка\кошка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4288" y="1484784"/>
            <a:ext cx="1440160" cy="1152128"/>
          </a:xfrm>
          <a:prstGeom prst="rect">
            <a:avLst/>
          </a:prstGeom>
          <a:noFill/>
        </p:spPr>
      </p:pic>
      <p:pic>
        <p:nvPicPr>
          <p:cNvPr id="12" name="Picture 2" descr="C:\D&amp;S\андрей\Рабочий стол\Новая папка\енот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68544" y="2348880"/>
            <a:ext cx="1231007" cy="791502"/>
          </a:xfrm>
          <a:prstGeom prst="rect">
            <a:avLst/>
          </a:prstGeom>
          <a:noFill/>
        </p:spPr>
      </p:pic>
      <p:pic>
        <p:nvPicPr>
          <p:cNvPr id="13" name="Picture 2" descr="C:\D&amp;S\андрей\Рабочий стол\Новая папка\черепаха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540552" y="6913100"/>
            <a:ext cx="1058387" cy="720080"/>
          </a:xfrm>
          <a:prstGeom prst="rect">
            <a:avLst/>
          </a:prstGeom>
          <a:noFill/>
        </p:spPr>
      </p:pic>
      <p:pic>
        <p:nvPicPr>
          <p:cNvPr id="14" name="Picture 2" descr="C:\D&amp;S\андрей\Рабочий стол\Новая папка\макака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476672" y="692696"/>
            <a:ext cx="1152128" cy="129614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-7669360" y="5934670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Чтобы считать научиться ты смог следом за кошкой явился енот.</a:t>
            </a:r>
          </a:p>
          <a:p>
            <a:r>
              <a:rPr lang="ru-RU" dirty="0" smtClean="0"/>
              <a:t>Стало их </a:t>
            </a:r>
            <a:r>
              <a:rPr lang="ru-RU" dirty="0" smtClean="0">
                <a:solidFill>
                  <a:srgbClr val="FF0000"/>
                </a:solidFill>
              </a:rPr>
              <a:t>ЧЕТВЕРО</a:t>
            </a:r>
            <a:r>
              <a:rPr lang="ru-RU" dirty="0" smtClean="0"/>
              <a:t> в тесной квартире :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ТРИ</a:t>
            </a:r>
            <a:r>
              <a:rPr lang="ru-RU" dirty="0" smtClean="0"/>
              <a:t> плюс </a:t>
            </a:r>
            <a:r>
              <a:rPr lang="ru-RU" dirty="0" smtClean="0">
                <a:solidFill>
                  <a:srgbClr val="FF0000"/>
                </a:solidFill>
              </a:rPr>
              <a:t>ОДИН</a:t>
            </a:r>
            <a:r>
              <a:rPr lang="ru-RU" dirty="0" smtClean="0"/>
              <a:t> –это ровно </a:t>
            </a:r>
            <a:r>
              <a:rPr lang="ru-RU" dirty="0" smtClean="0">
                <a:solidFill>
                  <a:srgbClr val="FF0000"/>
                </a:solidFill>
              </a:rPr>
              <a:t>ЧЕТЫРЕ</a:t>
            </a:r>
            <a:r>
              <a:rPr lang="ru-RU" dirty="0" smtClean="0"/>
              <a:t> !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-540568" y="7605464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Медленно  вползла черепаха – глупый енот заметался от страха.</a:t>
            </a:r>
          </a:p>
          <a:p>
            <a:r>
              <a:rPr lang="ru-RU" dirty="0" smtClean="0"/>
              <a:t>Мы продолжаем считалку опять: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ОДИН</a:t>
            </a:r>
            <a:r>
              <a:rPr lang="ru-RU" dirty="0" smtClean="0"/>
              <a:t> плюс </a:t>
            </a:r>
            <a:r>
              <a:rPr lang="ru-RU" dirty="0" smtClean="0">
                <a:solidFill>
                  <a:srgbClr val="FF0000"/>
                </a:solidFill>
              </a:rPr>
              <a:t>ЧЕТЫРЕ</a:t>
            </a:r>
            <a:r>
              <a:rPr lang="ru-RU" dirty="0" smtClean="0"/>
              <a:t> получится </a:t>
            </a:r>
            <a:r>
              <a:rPr lang="ru-RU" dirty="0" smtClean="0">
                <a:solidFill>
                  <a:srgbClr val="FF0000"/>
                </a:solidFill>
              </a:rPr>
              <a:t>ПЯТЬ</a:t>
            </a:r>
            <a:r>
              <a:rPr lang="ru-RU" dirty="0" smtClean="0"/>
              <a:t> !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2924928" y="3861048"/>
            <a:ext cx="58326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двери вошла почтальонша- макака. Она принесла нам хорошую весть 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ПЯТЬ </a:t>
            </a:r>
            <a:r>
              <a:rPr lang="ru-RU" dirty="0" smtClean="0"/>
              <a:t>плюс </a:t>
            </a:r>
            <a:r>
              <a:rPr lang="ru-RU" dirty="0" smtClean="0">
                <a:solidFill>
                  <a:srgbClr val="FF0000"/>
                </a:solidFill>
              </a:rPr>
              <a:t>ОДИН</a:t>
            </a:r>
            <a:r>
              <a:rPr lang="ru-RU" dirty="0" smtClean="0"/>
              <a:t> получается</a:t>
            </a:r>
            <a:r>
              <a:rPr lang="ru-RU" dirty="0" smtClean="0">
                <a:solidFill>
                  <a:srgbClr val="FF0000"/>
                </a:solidFill>
              </a:rPr>
              <a:t> ШЕСТЬ </a:t>
            </a:r>
            <a:r>
              <a:rPr lang="ru-RU" dirty="0" smtClean="0"/>
              <a:t>!</a:t>
            </a:r>
          </a:p>
        </p:txBody>
      </p:sp>
      <p:pic>
        <p:nvPicPr>
          <p:cNvPr id="2050" name="Picture 2" descr="C:\D&amp;S\андрей\Рабочий стол\Новая папка\ворона.jpg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85956" y="-2979712"/>
            <a:ext cx="1716087" cy="137160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-7957392" y="0"/>
            <a:ext cx="7957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Вздрогнули Мишка, и Машка, и кошка- злая ворона влетела в окошко.</a:t>
            </a:r>
          </a:p>
          <a:p>
            <a:r>
              <a:rPr lang="ru-RU" dirty="0" smtClean="0"/>
              <a:t>Выучи сам и скажи это всем: </a:t>
            </a:r>
            <a:r>
              <a:rPr lang="ru-RU" dirty="0" smtClean="0">
                <a:solidFill>
                  <a:srgbClr val="FF0000"/>
                </a:solidFill>
              </a:rPr>
              <a:t>ШЕСТЬ </a:t>
            </a:r>
            <a:r>
              <a:rPr lang="ru-RU" dirty="0" smtClean="0"/>
              <a:t>плюс </a:t>
            </a:r>
            <a:r>
              <a:rPr lang="ru-RU" dirty="0" smtClean="0">
                <a:solidFill>
                  <a:srgbClr val="FF0000"/>
                </a:solidFill>
              </a:rPr>
              <a:t>ОДИН </a:t>
            </a:r>
            <a:r>
              <a:rPr lang="ru-RU" dirty="0" smtClean="0"/>
              <a:t>получится </a:t>
            </a:r>
            <a:r>
              <a:rPr lang="ru-RU" dirty="0" smtClean="0">
                <a:solidFill>
                  <a:srgbClr val="FF0000"/>
                </a:solidFill>
              </a:rPr>
              <a:t>СЕМЬ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0" y="-3771800"/>
            <a:ext cx="7596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Тигренок сердитый в дверях появился, веселой компании он удивился.</a:t>
            </a:r>
          </a:p>
          <a:p>
            <a:r>
              <a:rPr lang="ru-RU" dirty="0" smtClean="0"/>
              <a:t>Мы тигренка запомнить попросим : </a:t>
            </a:r>
            <a:r>
              <a:rPr lang="ru-RU" dirty="0" smtClean="0">
                <a:solidFill>
                  <a:srgbClr val="FF0000"/>
                </a:solidFill>
              </a:rPr>
              <a:t>СЕМЬ</a:t>
            </a:r>
            <a:r>
              <a:rPr lang="ru-RU" dirty="0" smtClean="0"/>
              <a:t> плюс </a:t>
            </a:r>
            <a:r>
              <a:rPr lang="ru-RU" dirty="0" smtClean="0">
                <a:solidFill>
                  <a:srgbClr val="FF0000"/>
                </a:solidFill>
              </a:rPr>
              <a:t>ОДИН </a:t>
            </a:r>
            <a:r>
              <a:rPr lang="ru-RU" dirty="0" smtClean="0"/>
              <a:t>получится </a:t>
            </a:r>
            <a:r>
              <a:rPr lang="ru-RU" dirty="0" smtClean="0">
                <a:solidFill>
                  <a:srgbClr val="FF0000"/>
                </a:solidFill>
              </a:rPr>
              <a:t>ВОСЕМЬ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144000" y="6093296"/>
            <a:ext cx="6589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дверь заходит, не стучится незнакомец  ,веселится . Ну-ка всех в комнате нашей сочти: </a:t>
            </a:r>
            <a:r>
              <a:rPr lang="ru-RU" dirty="0" smtClean="0">
                <a:solidFill>
                  <a:srgbClr val="FF0000"/>
                </a:solidFill>
              </a:rPr>
              <a:t>ВОСЕМЬ </a:t>
            </a:r>
            <a:r>
              <a:rPr lang="ru-RU" dirty="0" smtClean="0"/>
              <a:t>плюс </a:t>
            </a:r>
            <a:r>
              <a:rPr lang="ru-RU" dirty="0" smtClean="0">
                <a:solidFill>
                  <a:srgbClr val="FF0000"/>
                </a:solidFill>
              </a:rPr>
              <a:t>ОДИН </a:t>
            </a:r>
            <a:r>
              <a:rPr lang="en-US" dirty="0" smtClean="0"/>
              <a:t>  </a:t>
            </a:r>
            <a:r>
              <a:rPr lang="ru-RU" dirty="0" smtClean="0"/>
              <a:t>равно </a:t>
            </a:r>
            <a:r>
              <a:rPr lang="ru-RU" dirty="0" smtClean="0">
                <a:solidFill>
                  <a:srgbClr val="FF0000"/>
                </a:solidFill>
              </a:rPr>
              <a:t>ДЕВЯТИ.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2" name="Picture 4" descr="C:\D&amp;S\андрей\Рабочий стол\Новая папка\тигренок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052736" y="4581127"/>
            <a:ext cx="1584176" cy="1490989"/>
          </a:xfrm>
          <a:prstGeom prst="rect">
            <a:avLst/>
          </a:prstGeom>
          <a:noFill/>
        </p:spPr>
      </p:pic>
      <p:pic>
        <p:nvPicPr>
          <p:cNvPr id="2054" name="Picture 6" descr="C:\D&amp;S\андрей\Рабочий стол\Новая папка\мальчик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32640" y="4005064"/>
            <a:ext cx="1370178" cy="1916832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9144000" y="404664"/>
            <a:ext cx="7957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Тигренок сердитый в дверях появился, веселой компании он удивился.</a:t>
            </a:r>
          </a:p>
          <a:p>
            <a:r>
              <a:rPr lang="ru-RU" dirty="0" smtClean="0"/>
              <a:t>Мы и тигренка запомнить попросим: </a:t>
            </a:r>
            <a:r>
              <a:rPr lang="ru-RU" dirty="0" smtClean="0">
                <a:solidFill>
                  <a:srgbClr val="FF0000"/>
                </a:solidFill>
              </a:rPr>
              <a:t>СЕМЬ</a:t>
            </a:r>
            <a:r>
              <a:rPr lang="ru-RU" dirty="0" smtClean="0"/>
              <a:t> плюс </a:t>
            </a:r>
            <a:r>
              <a:rPr lang="ru-RU" dirty="0" smtClean="0">
                <a:solidFill>
                  <a:srgbClr val="FF0000"/>
                </a:solidFill>
              </a:rPr>
              <a:t>ОДИН </a:t>
            </a:r>
            <a:r>
              <a:rPr lang="ru-RU" dirty="0" smtClean="0"/>
              <a:t> получается </a:t>
            </a:r>
            <a:r>
              <a:rPr lang="ru-RU" dirty="0" smtClean="0">
                <a:solidFill>
                  <a:srgbClr val="FF0000"/>
                </a:solidFill>
              </a:rPr>
              <a:t>ВОСЕМЬ.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-8173416" y="8901608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. Чтобы стало все понятно, мы начнем считать обратно.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-8245424" y="9837712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Незнакомец извинился, развернулся, удалился.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Мишка считает : </a:t>
            </a:r>
            <a:r>
              <a:rPr lang="ru-RU" dirty="0" smtClean="0">
                <a:solidFill>
                  <a:srgbClr val="FF0000"/>
                </a:solidFill>
              </a:rPr>
              <a:t>ДЕВЯТЬ </a:t>
            </a:r>
            <a:r>
              <a:rPr lang="ru-RU" dirty="0" smtClean="0">
                <a:solidFill>
                  <a:srgbClr val="002060"/>
                </a:solidFill>
              </a:rPr>
              <a:t>минус </a:t>
            </a:r>
            <a:r>
              <a:rPr lang="ru-RU" dirty="0" smtClean="0">
                <a:solidFill>
                  <a:srgbClr val="FF0000"/>
                </a:solidFill>
              </a:rPr>
              <a:t>ОДИН </a:t>
            </a:r>
            <a:r>
              <a:rPr lang="ru-RU" dirty="0" smtClean="0">
                <a:solidFill>
                  <a:srgbClr val="002060"/>
                </a:solidFill>
              </a:rPr>
              <a:t>получится </a:t>
            </a:r>
            <a:r>
              <a:rPr lang="ru-RU" dirty="0" smtClean="0">
                <a:solidFill>
                  <a:srgbClr val="FF0000"/>
                </a:solidFill>
              </a:rPr>
              <a:t>ВОСЕМЬ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-7957391" y="10845824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Тигренок махнул на прощанье хвостом, мы и не слышали больше о нем1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Ты от восьми отними единицу – </a:t>
            </a:r>
            <a:r>
              <a:rPr lang="ru-RU" dirty="0" smtClean="0">
                <a:solidFill>
                  <a:srgbClr val="FF0000"/>
                </a:solidFill>
              </a:rPr>
              <a:t>СЕМЬ </a:t>
            </a:r>
            <a:r>
              <a:rPr lang="ru-RU" dirty="0" smtClean="0"/>
              <a:t>н</a:t>
            </a:r>
            <a:r>
              <a:rPr lang="ru-RU" dirty="0" smtClean="0">
                <a:solidFill>
                  <a:srgbClr val="002060"/>
                </a:solidFill>
              </a:rPr>
              <a:t>епременно должно получиться.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-4429000" y="11709920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Крылом на прощанье задев  Михаила, ловко в окно улетела ворона.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Легко на картинке нам всех перечесть</a:t>
            </a:r>
            <a:r>
              <a:rPr lang="ru-RU" sz="2000" dirty="0" smtClean="0"/>
              <a:t>:</a:t>
            </a:r>
            <a:r>
              <a:rPr lang="ru-RU" sz="2000" dirty="0" smtClean="0">
                <a:solidFill>
                  <a:srgbClr val="FF0000"/>
                </a:solidFill>
              </a:rPr>
              <a:t> ОДИН </a:t>
            </a:r>
            <a:r>
              <a:rPr lang="ru-RU" sz="2000" dirty="0" smtClean="0">
                <a:solidFill>
                  <a:srgbClr val="002060"/>
                </a:solidFill>
              </a:rPr>
              <a:t>улетел , получается </a:t>
            </a:r>
            <a:r>
              <a:rPr lang="ru-RU" sz="2000" dirty="0" smtClean="0">
                <a:solidFill>
                  <a:srgbClr val="FF0000"/>
                </a:solidFill>
              </a:rPr>
              <a:t>ШЕСТЬ.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19672" y="10557793"/>
            <a:ext cx="9217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Наевшись , макака собралась гулять .Друзей было</a:t>
            </a:r>
            <a:r>
              <a:rPr lang="ru-RU" sz="2000" dirty="0" smtClean="0">
                <a:solidFill>
                  <a:srgbClr val="FF0000"/>
                </a:solidFill>
              </a:rPr>
              <a:t> ШЕСТЬ </a:t>
            </a:r>
            <a:r>
              <a:rPr lang="ru-RU" sz="2000" dirty="0" smtClean="0">
                <a:solidFill>
                  <a:srgbClr val="002060"/>
                </a:solidFill>
              </a:rPr>
              <a:t>, а теперь только</a:t>
            </a:r>
            <a:r>
              <a:rPr lang="ru-RU" sz="2000" dirty="0" smtClean="0">
                <a:solidFill>
                  <a:srgbClr val="FF0000"/>
                </a:solidFill>
              </a:rPr>
              <a:t> ПЯТЬ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5" name="TextBox 34"/>
          <p:cNvSpPr txBox="1"/>
          <p:nvPr/>
        </p:nvSpPr>
        <p:spPr>
          <a:xfrm>
            <a:off x="4788024" y="9621688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Тут черепаха покинула дом – вот и остались они  </a:t>
            </a:r>
            <a:r>
              <a:rPr lang="ru-RU" sz="2000" dirty="0" smtClean="0">
                <a:solidFill>
                  <a:srgbClr val="FF0000"/>
                </a:solidFill>
              </a:rPr>
              <a:t>ВЧЕТВЕРОМ</a:t>
            </a:r>
            <a:r>
              <a:rPr lang="ru-RU" sz="2000" dirty="0" smtClean="0"/>
              <a:t>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7236296" y="8469560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Ушел веселый енот , посмотри! Друзей остается всего только </a:t>
            </a:r>
            <a:r>
              <a:rPr lang="ru-RU" sz="2000" dirty="0" smtClean="0">
                <a:solidFill>
                  <a:srgbClr val="FF0000"/>
                </a:solidFill>
              </a:rPr>
              <a:t>ТРИ</a:t>
            </a:r>
            <a:r>
              <a:rPr lang="ru-RU" sz="2000" dirty="0" smtClean="0">
                <a:solidFill>
                  <a:srgbClr val="002060"/>
                </a:solidFill>
              </a:rPr>
              <a:t> !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844808" y="9333656"/>
            <a:ext cx="7550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Кошка сбежать норовит – какова ! Если сбежит – их останется </a:t>
            </a:r>
            <a:r>
              <a:rPr lang="ru-RU" sz="2000" dirty="0" smtClean="0">
                <a:solidFill>
                  <a:srgbClr val="FF0000"/>
                </a:solidFill>
              </a:rPr>
              <a:t>ДВА 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10404648" y="11061849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С</a:t>
            </a:r>
            <a:r>
              <a:rPr lang="ru-RU" sz="2000" dirty="0" smtClean="0">
                <a:solidFill>
                  <a:srgbClr val="002060"/>
                </a:solidFill>
              </a:rPr>
              <a:t> Машей нам тоже расстаться придется.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В комнате Мишка </a:t>
            </a:r>
            <a:r>
              <a:rPr lang="ru-RU" sz="2000" dirty="0" smtClean="0">
                <a:solidFill>
                  <a:srgbClr val="FF0000"/>
                </a:solidFill>
              </a:rPr>
              <a:t>ОДИН</a:t>
            </a:r>
            <a:r>
              <a:rPr lang="ru-RU" sz="2000" dirty="0" smtClean="0">
                <a:solidFill>
                  <a:srgbClr val="002060"/>
                </a:solidFill>
              </a:rPr>
              <a:t> остается 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3568" y="12646025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Мишка закрыл считалочку- книжку .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Счет как начался, так и кончился с Мишки </a:t>
            </a:r>
            <a:r>
              <a:rPr lang="ru-RU" sz="2000" dirty="0" smtClean="0">
                <a:solidFill>
                  <a:srgbClr val="FF0000"/>
                </a:solidFill>
              </a:rPr>
              <a:t>!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772800" y="-4707904"/>
            <a:ext cx="2320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Молодцы !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Вы умеете считать 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0 L 0.55921 -0.1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51" y="-52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0.37414 -0.150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00" y="-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1.38889E-6 4.81481E-6 L -0.12066 0.3460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0" y="17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0.41927 1.0388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0" y="5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-0.38976 1.045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00" y="523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11111E-6 L 0.86233 -0.0231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100" y="-12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2.22222E-6 -1.48148E-6 L -0.55556 -0.01574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00" y="-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86 0.0169 L 0.16146 -0.2562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0" y="-1370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052 0.00648 L -0.76667 -0.3189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594" y="-162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07407E-6 L -1.24827 0.26875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4" y="13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6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0781 -0.01042 L 0.14948 -0.01042 L 0.14948 0.05694 L 0.29115 0.05694 L 0.29115 0.12454 L 0.43299 0.12454 L 0.43299 0.1919 L 0.57466 0.1919 L 0.57466 0.25949 L 0.7165 0.25949 L 0.7165 0.32685 L 0.85816 0.32685 L 0.85816 0.39444 L 0.99983 0.39444 L 0.99983 0.46227 " pathEditMode="relative" rAng="0" ptsTypes="FFFFFFFFFFFFFFF">
                                      <p:cBhvr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" y="23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0.47934 -7.40741E-7 C 0.69427 -7.40741E-7 0.95868 0.23472 0.95868 0.42593 L 0.95868 0.85208 " pathEditMode="relative" rAng="0" ptsTypes="FfFF">
                                      <p:cBhvr>
                                        <p:cTn id="7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" y="426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61111E-6 7.40741E-7 L -0.66528 0.48796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" y="24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177 -0.00509 L -0.53351 -0.00509 C -0.71389 -0.00509 -0.93507 0.2118 -0.93507 0.38866 L -0.93507 0.78241 " pathEditMode="relative" rAng="0" ptsTypes="FfFF">
                                      <p:cBhvr>
                                        <p:cTn id="9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2" y="394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29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77778E-6 -3.7037E-7 L 0.30712 -0.2662 " pathEditMode="relative" rAng="0" ptsTypes="AA">
                                      <p:cBhvr>
                                        <p:cTn id="9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1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33333E-6 L -0.84444 -0.03635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2" y="-18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11111E-6 L -0.69705 0.02847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9" y="1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48148E-6 L 1.0276 -0.43634 " pathEditMode="relative" rAng="0" ptsTypes="AA">
                                      <p:cBhvr>
                                        <p:cTn id="11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4" y="-21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22222E-6 L 1 -0.57754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-28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0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131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4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" presetClass="exit" presetSubtype="1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-2.22222E-6 L 0.94114 -0.7294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" y="-36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56302 -0.8706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" y="-43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22222E-6 L -0.17327 -0.70879 " pathEditMode="relative" rAng="0" ptsTypes="AA">
                                      <p:cBhvr>
                                        <p:cTn id="177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35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6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-0.44879 -0.52269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-26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7 L -0.76771 -0.36505 " pathEditMode="relative" rAng="0" ptsTypes="AA">
                                      <p:cBhvr>
                                        <p:cTn id="20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4" y="-18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6 L -1.24757 -0.48056 " pathEditMode="relative" rAng="0" ptsTypes="AA">
                                      <p:cBhvr>
                                        <p:cTn id="22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4" y="-24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L -1.0158 -0.78334 " pathEditMode="relative" rAng="0" ptsTypes="AA">
                                      <p:cBhvr>
                                        <p:cTn id="23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" y="-39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44444E-6 L 0.05521 -1.00787 " pathEditMode="relative" rAng="0" ptsTypes="AA">
                                      <p:cBhvr>
                                        <p:cTn id="25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-50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0" fill="hold">
                      <p:stCondLst>
                        <p:cond delay="indefinite"/>
                      </p:stCondLst>
                      <p:childTnLst>
                        <p:par>
                          <p:cTn id="261" fill="hold">
                            <p:stCondLst>
                              <p:cond delay="0"/>
                            </p:stCondLst>
                            <p:childTnLst>
                              <p:par>
                                <p:cTn id="26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6 L -0.98524 1.52338 " pathEditMode="relative" rAng="0" ptsTypes="AA">
                                      <p:cBhvr>
                                        <p:cTn id="26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" y="76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48148E-6 L 1.05139 -0.57199 " pathEditMode="relative" rAng="0" ptsTypes="AA">
                                      <p:cBhvr>
                                        <p:cTn id="26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6" y="-286"/>
                                    </p:animMotion>
                                  </p:childTnLst>
                                </p:cTn>
                              </p:par>
                              <p:par>
                                <p:cTn id="268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6" grpId="0"/>
      <p:bldP spid="6" grpId="1"/>
      <p:bldP spid="10" grpId="0"/>
      <p:bldP spid="10" grpId="1"/>
      <p:bldP spid="15" grpId="0"/>
      <p:bldP spid="15" grpId="1"/>
      <p:bldP spid="16" grpId="0"/>
      <p:bldP spid="16" grpId="1"/>
      <p:bldP spid="17" grpId="0"/>
      <p:bldP spid="17" grpId="1"/>
      <p:bldP spid="19" grpId="0"/>
      <p:bldP spid="19" grpId="1"/>
      <p:bldP spid="21" grpId="0"/>
      <p:bldP spid="21" grpId="1"/>
      <p:bldP spid="22" grpId="0"/>
      <p:bldP spid="22" grpId="1"/>
      <p:bldP spid="25" grpId="0"/>
      <p:bldP spid="25" grpId="1"/>
      <p:bldP spid="31" grpId="0"/>
      <p:bldP spid="31" grpId="1"/>
      <p:bldP spid="31" grpId="2"/>
      <p:bldP spid="31" grpId="3"/>
      <p:bldP spid="32" grpId="0"/>
      <p:bldP spid="32" grpId="1"/>
      <p:bldP spid="33" grpId="0"/>
      <p:bldP spid="33" grpId="1"/>
      <p:bldP spid="34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Маша и Медведь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8352928" cy="567941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6021288"/>
            <a:ext cx="8316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До встречи!    Жду Вас в гости!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&amp;S\андрей\Рабочий стол\Новая папка\тит лист Ми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Скругленный прямоугольник 8"/>
          <p:cNvSpPr/>
          <p:nvPr/>
        </p:nvSpPr>
        <p:spPr>
          <a:xfrm>
            <a:off x="539552" y="1124744"/>
            <a:ext cx="3672408" cy="48245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hlinkClick r:id="rId3"/>
              </a:rPr>
              <a:t>Источник:</a:t>
            </a:r>
          </a:p>
          <a:p>
            <a:r>
              <a:rPr lang="en-US" dirty="0" smtClean="0">
                <a:hlinkClick r:id="rId3"/>
              </a:rPr>
              <a:t>ou2.isil.obr55.ru</a:t>
            </a:r>
            <a:r>
              <a:rPr lang="ru-RU" dirty="0" smtClean="0"/>
              <a:t> ( комната)</a:t>
            </a:r>
          </a:p>
          <a:p>
            <a:r>
              <a:rPr lang="en-US" dirty="0" smtClean="0">
                <a:hlinkClick r:id="rId4"/>
              </a:rPr>
              <a:t>smilezland.com</a:t>
            </a:r>
            <a:r>
              <a:rPr lang="ru-RU" dirty="0" smtClean="0"/>
              <a:t> ( мишка с книгой)</a:t>
            </a:r>
          </a:p>
          <a:p>
            <a:r>
              <a:rPr lang="en-US" u="sng" dirty="0" smtClean="0">
                <a:hlinkClick r:id="rId5"/>
              </a:rPr>
              <a:t>crosti.ru</a:t>
            </a:r>
            <a:r>
              <a:rPr lang="ru-RU" u="sng" dirty="0" smtClean="0"/>
              <a:t> ( маша и медведь)</a:t>
            </a:r>
          </a:p>
          <a:p>
            <a:r>
              <a:rPr lang="en-US" u="sng" dirty="0" smtClean="0">
                <a:hlinkClick r:id="rId6"/>
              </a:rPr>
              <a:t>kedy2012.cu.cc</a:t>
            </a:r>
            <a:r>
              <a:rPr lang="ru-RU" u="sng" dirty="0" smtClean="0"/>
              <a:t> (маша)</a:t>
            </a:r>
          </a:p>
          <a:p>
            <a:r>
              <a:rPr lang="en-US" u="sng" dirty="0" smtClean="0">
                <a:hlinkClick r:id="rId7"/>
              </a:rPr>
              <a:t>online.ramki-vip.ru</a:t>
            </a:r>
            <a:r>
              <a:rPr lang="ru-RU" u="sng" dirty="0" smtClean="0"/>
              <a:t> ( </a:t>
            </a:r>
            <a:r>
              <a:rPr lang="ru-RU" u="sng" dirty="0" err="1" smtClean="0"/>
              <a:t>титульн</a:t>
            </a:r>
            <a:r>
              <a:rPr lang="ru-RU" u="sng" dirty="0" smtClean="0"/>
              <a:t> лист)</a:t>
            </a:r>
          </a:p>
          <a:p>
            <a:r>
              <a:rPr lang="en-US" dirty="0" smtClean="0">
                <a:hlinkClick r:id="rId8"/>
              </a:rPr>
              <a:t>cotiki.ucoz.ru</a:t>
            </a:r>
            <a:r>
              <a:rPr lang="ru-RU" dirty="0" smtClean="0"/>
              <a:t> ( кошка)</a:t>
            </a:r>
          </a:p>
          <a:p>
            <a:r>
              <a:rPr lang="en-US" dirty="0" smtClean="0">
                <a:hlinkClick r:id="rId9"/>
              </a:rPr>
              <a:t>ru.123rf.com</a:t>
            </a:r>
            <a:r>
              <a:rPr lang="ru-RU" dirty="0" smtClean="0"/>
              <a:t> ( черепаха)</a:t>
            </a:r>
          </a:p>
          <a:p>
            <a:r>
              <a:rPr lang="en-US" u="sng" dirty="0" smtClean="0">
                <a:hlinkClick r:id="rId10"/>
              </a:rPr>
              <a:t>ru.123rf.com</a:t>
            </a:r>
            <a:r>
              <a:rPr lang="ru-RU" u="sng" dirty="0" smtClean="0"/>
              <a:t> (макака)</a:t>
            </a:r>
          </a:p>
          <a:p>
            <a:r>
              <a:rPr lang="en-US" u="sng" dirty="0" smtClean="0">
                <a:hlinkClick r:id="rId11"/>
              </a:rPr>
              <a:t>pressfoto.ru</a:t>
            </a:r>
            <a:r>
              <a:rPr lang="ru-RU" u="sng" dirty="0" smtClean="0"/>
              <a:t> ( ворона)</a:t>
            </a:r>
          </a:p>
          <a:p>
            <a:r>
              <a:rPr lang="ru-RU" u="sng" dirty="0" err="1" smtClean="0">
                <a:hlinkClick r:id="rId12"/>
              </a:rPr>
              <a:t>клипарт.рф</a:t>
            </a:r>
            <a:r>
              <a:rPr lang="ru-RU" u="sng" dirty="0" smtClean="0"/>
              <a:t> ( тигренок)</a:t>
            </a:r>
          </a:p>
          <a:p>
            <a:r>
              <a:rPr lang="en-US" u="sng" dirty="0" smtClean="0">
                <a:hlinkClick r:id="rId13"/>
              </a:rPr>
              <a:t>ru.123rf.com</a:t>
            </a:r>
            <a:r>
              <a:rPr lang="ru-RU" u="sng" dirty="0" smtClean="0"/>
              <a:t> ( мальчик)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487</Words>
  <Application>Microsoft Office PowerPoint</Application>
  <PresentationFormat>Экран (4:3)</PresentationFormat>
  <Paragraphs>60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торопыгина</cp:lastModifiedBy>
  <cp:revision>112</cp:revision>
  <dcterms:created xsi:type="dcterms:W3CDTF">2014-02-02T13:30:59Z</dcterms:created>
  <dcterms:modified xsi:type="dcterms:W3CDTF">2014-02-25T14:28:55Z</dcterms:modified>
</cp:coreProperties>
</file>