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64" r:id="rId3"/>
    <p:sldId id="265" r:id="rId4"/>
    <p:sldId id="267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301" r:id="rId15"/>
    <p:sldId id="287" r:id="rId16"/>
    <p:sldId id="288" r:id="rId17"/>
    <p:sldId id="290" r:id="rId18"/>
    <p:sldId id="291" r:id="rId19"/>
    <p:sldId id="292" r:id="rId20"/>
    <p:sldId id="293" r:id="rId21"/>
    <p:sldId id="294" r:id="rId22"/>
    <p:sldId id="298" r:id="rId23"/>
    <p:sldId id="299" r:id="rId24"/>
    <p:sldId id="300" r:id="rId25"/>
    <p:sldId id="295" r:id="rId26"/>
    <p:sldId id="296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71" d="100"/>
          <a:sy n="71" d="100"/>
        </p:scale>
        <p:origin x="-2676" y="-9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796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87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02331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3119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7203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902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1618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939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58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803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7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05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14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38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491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85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A986E-2ACF-4E3C-8244-3702C3FED22F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A54122-8431-451C-9556-2DEB8F6E2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45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2957" y="146377"/>
            <a:ext cx="8178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Муниципальное казённое дошкольное образовательное учреждение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Ханты-Мансийского района «Детский сад «Светлячок» д. Шапша»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116" y="1817640"/>
            <a:ext cx="79923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«Приобщение детей  к общечеловеческим ценностям»</a:t>
            </a:r>
          </a:p>
          <a:p>
            <a:pPr algn="ctr"/>
            <a:endParaRPr lang="ru-RU" dirty="0"/>
          </a:p>
        </p:txBody>
      </p:sp>
      <p:pic>
        <p:nvPicPr>
          <p:cNvPr id="8" name="Picture 2" descr="https://gorlovka2016.files.wordpress.com/2017/06/f872d5b5f8b5.jpg?w=12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480" y="3418078"/>
            <a:ext cx="4437574" cy="3184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863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471"/>
    </mc:Choice>
    <mc:Fallback>
      <p:transition spd="slow" advClick="0" advTm="1047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26" objId="10"/>
        <p14:playEvt time="26" objId="9"/>
        <p14:playEvt time="26" objId="8"/>
        <p14:playEvt time="2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3341" y="708338"/>
            <a:ext cx="7830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12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июня наша страна отмечает важный государственный праздник – День России. </a:t>
            </a:r>
            <a:endParaRPr lang="ru-RU" sz="2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мы тоже празднуем этот праздник вместе со всеми!</a:t>
            </a: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86" y="2495667"/>
            <a:ext cx="4255002" cy="319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830" y="2495667"/>
            <a:ext cx="4268865" cy="320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378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827"/>
    </mc:Choice>
    <mc:Fallback>
      <p:transition spd="slow" advClick="0" advTm="882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flipH="1">
            <a:off x="444843" y="412124"/>
            <a:ext cx="815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Дети принимают участие в различных конкурсах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54" y="880199"/>
            <a:ext cx="1691299" cy="2285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3152" y="1690054"/>
            <a:ext cx="1691299" cy="23309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276" y="871961"/>
            <a:ext cx="1691299" cy="23504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3189" y="1569674"/>
            <a:ext cx="1828431" cy="22855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3051" y="839009"/>
            <a:ext cx="1658963" cy="22855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701" y="1543402"/>
            <a:ext cx="1691299" cy="2387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34" y="3820567"/>
            <a:ext cx="1676456" cy="23743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63" y="4352984"/>
            <a:ext cx="1691299" cy="23789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2068" y="3881966"/>
            <a:ext cx="1701118" cy="23504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736" y="4349911"/>
            <a:ext cx="1694622" cy="22939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187" y="3970673"/>
            <a:ext cx="1870871" cy="23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67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720"/>
    </mc:Choice>
    <mc:Fallback>
      <p:transition spd="slow" advClick="0" advTm="872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699" y="940158"/>
            <a:ext cx="86674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Детям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нужно рассказывать 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о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самых важных событиях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нашего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прошлого, 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о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том, какие героические поступки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совершали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их деды и прадеды во имя сохранения своей Родины, как самоотверженно они защищали родную землю в боях, и как честно трудились для ее процветания в мирное время. 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Нужно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чтобы дети гордились, что они тоже являются частью такого замечательного народа, и что их семьи напрямую причастны к истории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страны</a:t>
            </a: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</a:t>
            </a:r>
            <a:endParaRPr lang="en-US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5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950"/>
    </mc:Choice>
    <mc:Fallback>
      <p:transition spd="slow" advClick="0" advTm="149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1531" y="-44384"/>
            <a:ext cx="8215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День победы – 9 мая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761" y="887104"/>
            <a:ext cx="4131208" cy="309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1409" y="1254599"/>
            <a:ext cx="4516074" cy="180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6200" y="3152001"/>
            <a:ext cx="2371283" cy="349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685" y="3056467"/>
            <a:ext cx="3100248" cy="413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731" y="3114243"/>
            <a:ext cx="3013584" cy="401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30" y="710750"/>
            <a:ext cx="1694989" cy="366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3281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983"/>
    </mc:Choice>
    <mc:Fallback>
      <p:transition spd="slow" advClick="0" advTm="89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ina\Desktop\Лента новостей\2022-2023г\9 Мая\image-03-05-23-10-2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00" y="406613"/>
            <a:ext cx="2690372" cy="358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ina\Desktop\Лента новостей\2022-2023г\9 Мая\IMG2023050510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31" y="378823"/>
            <a:ext cx="2603500" cy="347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rina\Desktop\Лента новостей\2022-2023г\Акция Рисуем Победу\Карти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15" y="4214564"/>
            <a:ext cx="2061755" cy="206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Irina\Desktop\Лента новостей\2022-2023г\Письмо солдату\IMG20230511155926.jpg"/>
          <p:cNvPicPr>
            <a:picLocks noChangeAspect="1" noChangeArrowheads="1"/>
          </p:cNvPicPr>
          <p:nvPr/>
        </p:nvPicPr>
        <p:blipFill>
          <a:blip r:embed="rId5" cstate="print"/>
          <a:srcRect t="4733" r="10711" b="4067"/>
          <a:stretch>
            <a:fillRect/>
          </a:stretch>
        </p:blipFill>
        <p:spPr bwMode="auto">
          <a:xfrm>
            <a:off x="3419245" y="415235"/>
            <a:ext cx="2510908" cy="3419534"/>
          </a:xfrm>
          <a:prstGeom prst="rect">
            <a:avLst/>
          </a:prstGeom>
          <a:noFill/>
        </p:spPr>
      </p:pic>
      <p:pic>
        <p:nvPicPr>
          <p:cNvPr id="2054" name="Picture 6" descr="C:\Натали\Методическая работа 2019-2020 уч.г\КОНКУРСЫ\2022-2023\Фото 9 Мая\20230504_1042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6217" y="3996498"/>
            <a:ext cx="3957277" cy="2567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Натали\Методическая работа 2019-2020 уч.г\КОНКУРСЫ\2022-2023\Фото 9 Мая\IMG-5fa9ccf1ac6deb22f6590f1cbf7db458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597" y="4052367"/>
            <a:ext cx="1110896" cy="246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3037" y="2551837"/>
            <a:ext cx="754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46" y="137565"/>
            <a:ext cx="8512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В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работе по приобщению детей к общечеловеческим ценностям особое место отводим произведениям детской художественной литературы, народным играм, устному народному творчеству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, музыке, кино,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народно-прикладному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изобразительному искусству.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46" y="2162319"/>
            <a:ext cx="86932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Такие средства очень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важны в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решении задач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нравственного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воспитания, поскольку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способствуют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эмоциональной окраске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познаваемых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моральных явлений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Художественные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средства наиболее эффективны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формировании у детей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моральных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представлений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воспитании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чувств.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659" y="3181005"/>
            <a:ext cx="4388843" cy="329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893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3871"/>
    </mc:Choice>
    <mc:Fallback>
      <p:transition spd="slow" advClick="0" advTm="1387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78" b="7655"/>
          <a:stretch/>
        </p:blipFill>
        <p:spPr>
          <a:xfrm>
            <a:off x="2847293" y="3318840"/>
            <a:ext cx="3293630" cy="1874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8010" y="170887"/>
            <a:ext cx="8448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Приобщение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 к культуре своего народа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воспитывает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уважение, гордость за землю, на которой живешь. Поэтому детям необходимо знать и изучать культуру своих предков. </a:t>
            </a:r>
            <a:endParaRPr lang="ru-RU" sz="24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Мы считаем, что делая акцент в своей работе с детьми на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знание истории народа, его культуры поможет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им в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дальнейшем с уважением и интересом относиться к культурным традициям других народов.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43" b="6587"/>
          <a:stretch/>
        </p:blipFill>
        <p:spPr>
          <a:xfrm>
            <a:off x="6375340" y="3342712"/>
            <a:ext cx="2768660" cy="182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800" y="3144527"/>
            <a:ext cx="2223076" cy="222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480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892"/>
    </mc:Choice>
    <mc:Fallback>
      <p:transition spd="slow" advClick="0" advTm="989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1574" y="175554"/>
            <a:ext cx="3584486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День матери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1" y="944996"/>
            <a:ext cx="3016155" cy="22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8702" y="1477259"/>
            <a:ext cx="3016155" cy="22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9983" y="944996"/>
            <a:ext cx="3016155" cy="22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455" y="3070746"/>
            <a:ext cx="2671550" cy="356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1603" y="3951026"/>
            <a:ext cx="3420708" cy="256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2311" y="3070746"/>
            <a:ext cx="2671550" cy="356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282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789"/>
    </mc:Choice>
    <mc:Fallback>
      <p:transition spd="slow" advClick="0" advTm="778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6718" y="8579"/>
            <a:ext cx="74089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«Наши космонавты»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(ко Дню космонавтики)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7511" y="1069875"/>
            <a:ext cx="2427726" cy="17732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977" y="159850"/>
            <a:ext cx="2319195" cy="393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16" y="2803194"/>
            <a:ext cx="3410151" cy="191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rina\Desktop\Лента новостей\2022-2023г\12 апреля День космонавтики\IMG-89ef6d799a89bde3f4948abf613445e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399" y="4534989"/>
            <a:ext cx="2574835" cy="193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rina\Desktop\Лента новостей\2022-2023г\12 апреля День космонавтики\20230413_111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319" y="4636770"/>
            <a:ext cx="2364451" cy="205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Irina\Desktop\Лента новостей\2021-2022г\День космонавтики\image-12-04-22-11-37-4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3522" y="3455126"/>
            <a:ext cx="2184763" cy="291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rina\Desktop\Лента новостей\2021-2022г\День космонавтики\IMG202204130811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32" y="160020"/>
            <a:ext cx="2543991" cy="254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602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405"/>
    </mc:Choice>
    <mc:Fallback>
      <p:transition spd="slow" advClick="0" advTm="740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7902" y="282374"/>
            <a:ext cx="460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«Наша планета – Земля»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16" y="1221473"/>
            <a:ext cx="4531057" cy="339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749" y="3411940"/>
            <a:ext cx="4449170" cy="333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6483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125"/>
    </mc:Choice>
    <mc:Fallback>
      <p:transition spd="slow" advClick="0" advTm="71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456" y="1305342"/>
            <a:ext cx="87576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  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Именно овладение этой технологией современными педагогами составляет суть воспитания дошкольников в соответствии с переходом ФГОС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ДО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К общечеловеческим ценностям относят любовь к близким, чувство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долга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человеческое достоинство, равенство, вера, честность, долг, справедливость, ответственность, поиск истины и смысла жиз­ни, забота о сиротах и стариках, ответственность, справедли­вость, патриотизм.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Эти ценности не являются врожденными – они приобрета­ются в процессе образования. 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456" y="669701"/>
            <a:ext cx="8757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Формирование общечеловеческих ценностей – основа целостного образовательного процесса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8385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6572"/>
    </mc:Choice>
    <mc:Fallback>
      <p:transition spd="slow" advClick="0" advTm="1657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4253" y="2305615"/>
            <a:ext cx="6581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43211" y="553792"/>
            <a:ext cx="13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3182" y="661515"/>
            <a:ext cx="86803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Взаимодействие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 социально – культурными институтами детства является очень важным при организации данной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работы по приобщению детей к общечеловеческим ценностям.  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Это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тесная работа с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Домом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культуры, библиотекой,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Домом-интернатом для престарелых и инвалидов "Уют".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Особое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внимание уделяется организации праздников и развлечений: календарных, фольклорных, обрядовых. В подготовке праздников немаловажную роль играет тесное взаимодействие с родителями. Они являются не сторонними наблюдателями, а активными участниками. Родители помогают подготовить костюмы,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атрибуты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принимают активное участие в праздниках,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развлечениях.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Работа с ними по приобщению детей к общечеловеческим ценностям ведётся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через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консультации, индивидуальные беседы, информационные стенды </a:t>
            </a:r>
            <a:endParaRPr lang="ru-RU" sz="24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Моя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малая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Родина»,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«Я и моя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семья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», «День посёлка», «День защиты детей» и т.д.).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71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8515"/>
    </mc:Choice>
    <mc:Fallback>
      <p:transition spd="slow" advClick="0" advTm="2851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1837" y="953037"/>
            <a:ext cx="453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82" y="94513"/>
            <a:ext cx="3131246" cy="234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176" y="953037"/>
            <a:ext cx="3131246" cy="234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036" y="94513"/>
            <a:ext cx="3131246" cy="234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21"/>
          <a:stretch>
            <a:fillRect/>
          </a:stretch>
        </p:blipFill>
        <p:spPr>
          <a:xfrm>
            <a:off x="812800" y="3048457"/>
            <a:ext cx="3131246" cy="206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9392" y="2867245"/>
            <a:ext cx="3134435" cy="176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458" y="4648169"/>
            <a:ext cx="3131246" cy="208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117" y="4800600"/>
            <a:ext cx="348615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663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116"/>
    </mc:Choice>
    <mc:Fallback>
      <p:transition spd="slow" advClick="0" advTm="81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yComp\Downloads\20221012_10282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0" y="303724"/>
            <a:ext cx="3047529" cy="241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MyComp\Downloads\20221228_10020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878886" y="341243"/>
            <a:ext cx="2488047" cy="216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MyComp\Downloads\20230112_074812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37227" y="1531869"/>
            <a:ext cx="2573373" cy="206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MyComp\Downloads\20230112_075147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484" y="3860800"/>
            <a:ext cx="3179917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MyComp\Downloads\20230112_115701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495" y="3529828"/>
            <a:ext cx="3193476" cy="217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MyComp\Downloads\20230215_112112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00" y="3454400"/>
            <a:ext cx="3217332" cy="233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yComp\Downloads\20230113_165600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336" y="3121194"/>
            <a:ext cx="3939730" cy="283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MyComp\Downloads\20230419_10100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33" y="237280"/>
            <a:ext cx="4183899" cy="268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MyComp\Downloads\IMG-d7fd893ab5eae893615fc35ee3dbb01c-V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98" y="3181843"/>
            <a:ext cx="4200902" cy="279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MyComp\Downloads\20230322_081253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533" y="264343"/>
            <a:ext cx="3848509" cy="263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yComp\Downloads\20230309_15180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22" y="378583"/>
            <a:ext cx="2587573" cy="232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MyComp\Downloads\20230123_16025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42750" y="408858"/>
            <a:ext cx="2457783" cy="224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MyComp\Downloads\20230419_092420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69608" y="407942"/>
            <a:ext cx="2872392" cy="226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MyComp\Downloads\IMG-eff3d0d77caeedc0baf476821609b27d-V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88225" y="3302222"/>
            <a:ext cx="2835242" cy="259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MyComp\Downloads\IMG-68b3a9bc816eb14d720e951483cb5cc9-V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0428" y="3209687"/>
            <a:ext cx="2503571" cy="269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MyComp\Downloads\IMG-95763a29a6a046e41056fb2ac9136d7e-V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36" y="3325009"/>
            <a:ext cx="2765931" cy="258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41" y="171519"/>
            <a:ext cx="2812080" cy="184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1584" y="380289"/>
            <a:ext cx="2266126" cy="2826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572" y="0"/>
            <a:ext cx="3226651" cy="241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41" y="2865970"/>
            <a:ext cx="3513516" cy="1976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534" y="3782957"/>
            <a:ext cx="2814851" cy="281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4674" y="1979512"/>
            <a:ext cx="3513516" cy="263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440" y="4429371"/>
            <a:ext cx="2327930" cy="242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34"/>
          <a:stretch/>
        </p:blipFill>
        <p:spPr>
          <a:xfrm>
            <a:off x="6048588" y="3854146"/>
            <a:ext cx="2508558" cy="291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234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792"/>
    </mc:Choice>
    <mc:Fallback>
      <p:transition spd="slow" advClick="0" advTm="679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" y="965915"/>
            <a:ext cx="82682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</a:t>
            </a:r>
            <a:r>
              <a:rPr lang="en-US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Каким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будет наше будущее?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На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этот вопрос ответить не просто, но мы все верим, что оно будет лучше уходящего.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Мы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педагоги, можем уверенно сказать: будущее станет таким, каким будет человек. Оно всецело зависит от того, какие основы мы заложили в сознании детей.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этих основ зависит духовное и нравственное благосостояние общества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Родители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- первые главные учителя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И только при условии тесного сотрудничества с семьёй, приобщение детей к общечеловеческим ценностям может осуществляться полноценно.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21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4301"/>
    </mc:Choice>
    <mc:Fallback>
      <p:transition spd="slow" advClick="0" advTm="4430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116" y="1817640"/>
            <a:ext cx="7992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СПАСИБО ЗА ВНИМАНИЕ!</a:t>
            </a:r>
          </a:p>
          <a:p>
            <a:pPr algn="ctr"/>
            <a:endParaRPr lang="ru-RU" dirty="0"/>
          </a:p>
        </p:txBody>
      </p:sp>
      <p:pic>
        <p:nvPicPr>
          <p:cNvPr id="8" name="Picture 2" descr="https://gorlovka2016.files.wordpress.com/2017/06/f872d5b5f8b5.jpg?w=12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480" y="3418078"/>
            <a:ext cx="4437574" cy="3184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345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471"/>
    </mc:Choice>
    <mc:Fallback>
      <p:transition spd="slow" advClick="0" advTm="1047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26" objId="10"/>
        <p14:playEvt time="26" objId="9"/>
        <p14:playEvt time="26" objId="8"/>
        <p14:playEvt time="2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699" y="1004552"/>
            <a:ext cx="877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 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8355" y="1004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4699" y="1163785"/>
            <a:ext cx="87705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Monotype Corsiva" panose="03010101010201010101" pitchFamily="66" charset="0"/>
            </a:endParaRP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atin typeface="Monotype Corsiva" panose="03010101010201010101" pitchFamily="66" charset="0"/>
              </a:rPr>
              <a:t>     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семье закладываются такие ценностные понятия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любовь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дружба, верность, честность, забота о старших и т.д.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Дошкольная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организация призвана развивать интеллект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давать знания, помогать в поисках истины, учить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творче­ству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 Познание мира, стремление к красоте, желание проявить свою уникальность, познание самого себя пробуждают в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чело­веке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жажду творить, изобретать, конструировать, создавать что­ то совершенно новое.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487" y="619831"/>
            <a:ext cx="8641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  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ормированием личности ребенка в основном занимаются семья и образовательные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учреждения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сключение из воспитания одного из звеньев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приводит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 негативным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результатам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98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6598"/>
    </mc:Choice>
    <mc:Fallback>
      <p:transition spd="slow" advClick="0" advTm="165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4690" y="556458"/>
            <a:ext cx="8373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</a:t>
            </a:r>
          </a:p>
          <a:p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Малыш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впервые открывает Родину в семье. Это ближайшее его окружение, где он черпает такие понятия, как «труд», «долг», «честь», «Родина». Чувство Родины…Оно начинается у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ребенка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отношения к семье, к самым близким людям – отцу, матери, дедушке, бабушке. </a:t>
            </a:r>
            <a:endParaRPr lang="ru-RU" sz="24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В ДОУ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ы ведем активную работу с родителями. 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59134">
            <a:off x="186978" y="177547"/>
            <a:ext cx="1533394" cy="159473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3456" y="0"/>
            <a:ext cx="2276150" cy="17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509"/>
          <a:stretch/>
        </p:blipFill>
        <p:spPr>
          <a:xfrm>
            <a:off x="6224127" y="60167"/>
            <a:ext cx="2613683" cy="164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982" y="3603446"/>
            <a:ext cx="4098666" cy="307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212" y="3564796"/>
            <a:ext cx="2365303" cy="315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4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321"/>
    </mc:Choice>
    <mc:Fallback>
      <p:transition spd="slow" advClick="0" advTm="153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851" y="1661375"/>
            <a:ext cx="857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066" y="1957589"/>
            <a:ext cx="828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246" y="309093"/>
            <a:ext cx="8165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Чувство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Родины начинается с восхищения тем, что видит перед собой малыш, чему он изумляется и что вызывает отклик в его душе… И хотя многие впечатления ещё не осознаны им глубоко, но, пропущенные через детское восприятие, они играют огромную роль в становлении личности патриота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Поэтому мы знакомим детей с достопримечательностями нашего села.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245" y="3099259"/>
            <a:ext cx="3108309" cy="207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429" y="2685173"/>
            <a:ext cx="2448165" cy="183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770" y="2670920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8571" y="4244290"/>
            <a:ext cx="3135429" cy="235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559" y="5218665"/>
            <a:ext cx="2695721" cy="159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7554" y="4244290"/>
            <a:ext cx="2695721" cy="202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6187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759"/>
    </mc:Choice>
    <mc:Fallback>
      <p:transition spd="slow" advClick="0" advTm="97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439" y="1970468"/>
            <a:ext cx="515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170466"/>
            <a:ext cx="5035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Дети рисовали свой дом в деревне Шапша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609" y="1030310"/>
            <a:ext cx="86159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</a:p>
          <a:p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Родина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маленького ребёнка начинается с родного дома, улицы, на которой живет он и его семья.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Поэтому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етей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младшего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возраста учим запоминать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: название своей улицы и той, на которой находиться детский сад.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Внимание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детей постарше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стараемся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привлечь к объектам, которые расположены на ближайших улицах: школа,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библиотека, почта, магазин и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т. д.,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рассказать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об их назначении, подчеркнуть, что всё это создано для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удобства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878" y="3955225"/>
            <a:ext cx="3743908" cy="280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86" b="23133"/>
          <a:stretch/>
        </p:blipFill>
        <p:spPr>
          <a:xfrm>
            <a:off x="863688" y="218364"/>
            <a:ext cx="6465159" cy="136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984" y="3955225"/>
            <a:ext cx="4067818" cy="271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0784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648"/>
    </mc:Choice>
    <mc:Fallback>
      <p:transition spd="slow" advClick="0" advTm="146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0169" y="1545465"/>
            <a:ext cx="5847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Эту истину знаю от роду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её никогда не таю: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Кто не любит родную природу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Тот не любит Отчизну свою!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Знакомим детей с природой 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с/п Шапша</a:t>
            </a:r>
          </a:p>
          <a:p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78" y="120272"/>
            <a:ext cx="3302758" cy="185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787" y="39238"/>
            <a:ext cx="3029802" cy="201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40" y="4176162"/>
            <a:ext cx="3801611" cy="244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4943" y="3959485"/>
            <a:ext cx="3618931" cy="271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235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260"/>
    </mc:Choice>
    <mc:Fallback>
      <p:transition spd="slow" advClick="0" advTm="82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463" y="2544992"/>
            <a:ext cx="690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группах созданы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Уголки родного Края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0364" y="390411"/>
            <a:ext cx="4019371" cy="301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4" r="9838"/>
          <a:stretch/>
        </p:blipFill>
        <p:spPr>
          <a:xfrm>
            <a:off x="4824482" y="3663912"/>
            <a:ext cx="3985253" cy="273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223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636"/>
    </mc:Choice>
    <mc:Fallback>
      <p:transition spd="slow" advClick="0" advTm="76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701" y="734096"/>
            <a:ext cx="75470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  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Но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где бы ни жили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дети, они должны знать,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наша Родина – Россия!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Москва - столица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нашей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Родины!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В группах созданы патриотические уголки.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1360" y="249538"/>
            <a:ext cx="1675063" cy="159701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51" y="2486383"/>
            <a:ext cx="3437959" cy="187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428" y="2486383"/>
            <a:ext cx="3314675" cy="248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904" y="3190219"/>
            <a:ext cx="2156627" cy="356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652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552"/>
    </mc:Choice>
    <mc:Fallback>
      <p:transition spd="slow" advClick="0" advTm="955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882</Words>
  <Application>Microsoft Office PowerPoint</Application>
  <PresentationFormat>Экран (4:3)</PresentationFormat>
  <Paragraphs>82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Кузьмин</dc:creator>
  <cp:lastModifiedBy>ната</cp:lastModifiedBy>
  <cp:revision>30</cp:revision>
  <dcterms:created xsi:type="dcterms:W3CDTF">2018-08-12T05:52:36Z</dcterms:created>
  <dcterms:modified xsi:type="dcterms:W3CDTF">2023-05-12T06:55:03Z</dcterms:modified>
</cp:coreProperties>
</file>