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308" r:id="rId2"/>
    <p:sldId id="309" r:id="rId3"/>
    <p:sldId id="256" r:id="rId4"/>
    <p:sldId id="261" r:id="rId5"/>
    <p:sldId id="264" r:id="rId6"/>
    <p:sldId id="310" r:id="rId7"/>
    <p:sldId id="268" r:id="rId8"/>
    <p:sldId id="270" r:id="rId9"/>
    <p:sldId id="291" r:id="rId10"/>
    <p:sldId id="293" r:id="rId11"/>
    <p:sldId id="303" r:id="rId12"/>
    <p:sldId id="311" r:id="rId13"/>
    <p:sldId id="318" r:id="rId14"/>
    <p:sldId id="300" r:id="rId15"/>
    <p:sldId id="274" r:id="rId16"/>
    <p:sldId id="295" r:id="rId17"/>
    <p:sldId id="296" r:id="rId18"/>
    <p:sldId id="297" r:id="rId19"/>
    <p:sldId id="319" r:id="rId20"/>
    <p:sldId id="298" r:id="rId21"/>
    <p:sldId id="263" r:id="rId22"/>
    <p:sldId id="301" r:id="rId23"/>
    <p:sldId id="290" r:id="rId24"/>
    <p:sldId id="305" r:id="rId25"/>
    <p:sldId id="307" r:id="rId26"/>
    <p:sldId id="306" r:id="rId27"/>
    <p:sldId id="320" r:id="rId28"/>
    <p:sldId id="326" r:id="rId29"/>
    <p:sldId id="313" r:id="rId30"/>
    <p:sldId id="314" r:id="rId31"/>
    <p:sldId id="321" r:id="rId32"/>
    <p:sldId id="323" r:id="rId33"/>
    <p:sldId id="324" r:id="rId34"/>
    <p:sldId id="315" r:id="rId35"/>
    <p:sldId id="329" r:id="rId36"/>
    <p:sldId id="316" r:id="rId37"/>
    <p:sldId id="322" r:id="rId38"/>
    <p:sldId id="325" r:id="rId39"/>
    <p:sldId id="328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11AB"/>
    <a:srgbClr val="960000"/>
    <a:srgbClr val="F6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284" autoAdjust="0"/>
    <p:restoredTop sz="94660"/>
  </p:normalViewPr>
  <p:slideViewPr>
    <p:cSldViewPr>
      <p:cViewPr varScale="1">
        <p:scale>
          <a:sx n="110" d="100"/>
          <a:sy n="110" d="100"/>
        </p:scale>
        <p:origin x="-1632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22914-F68B-4458-B84C-AC99A038BB6C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66E42E-1E41-4ED4-B7AA-2D3FC878A72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6E42E-1E41-4ED4-B7AA-2D3FC878A72D}" type="slidenum">
              <a:rPr lang="ru-RU" smtClean="0"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3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85720" y="357166"/>
            <a:ext cx="8640960" cy="626469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 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73710" y="429605"/>
            <a:ext cx="7704856" cy="1142007"/>
          </a:xfrm>
          <a:prstGeom prst="roundRect">
            <a:avLst>
              <a:gd name="adj" fmla="val 4437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cap="all" dirty="0" smtClean="0">
                <a:solidFill>
                  <a:srgbClr val="002060"/>
                </a:solidFill>
                <a:latin typeface="Cambria" pitchFamily="18" charset="0"/>
              </a:rPr>
              <a:t>                                МУНИЦИПАЛЬНОЕ КАЗЕННОЕ ДОШКОЛЬНОЕ ОБРАЗОВАТЕЛЬНОЕ </a:t>
            </a:r>
          </a:p>
          <a:p>
            <a:pPr algn="ctr"/>
            <a:r>
              <a:rPr lang="ru-RU" sz="1200" b="1" cap="all" dirty="0" smtClean="0">
                <a:solidFill>
                  <a:srgbClr val="002060"/>
                </a:solidFill>
                <a:latin typeface="Cambria" pitchFamily="18" charset="0"/>
              </a:rPr>
              <a:t>                                   УЧРЕЖДЕНИЕ ХАНТЫ - МАНСИЙСКОГО РАЙОНА</a:t>
            </a:r>
          </a:p>
          <a:p>
            <a:pPr algn="ctr"/>
            <a:r>
              <a:rPr lang="ru-RU" sz="1200" b="1" cap="all" dirty="0" smtClean="0">
                <a:solidFill>
                  <a:srgbClr val="002060"/>
                </a:solidFill>
                <a:latin typeface="Cambria" pitchFamily="18" charset="0"/>
              </a:rPr>
              <a:t>                             "ДЕТСКИЙ САД "СВЕТЛЯЧОК" Д. ШАПША"</a:t>
            </a:r>
            <a:endParaRPr lang="ru-RU" sz="1200" dirty="0" smtClean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23554" name="Picture 2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500042"/>
            <a:ext cx="1000132" cy="1000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071538" y="2143116"/>
            <a:ext cx="721523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 pitchFamily="18" charset="0"/>
              </a:rPr>
              <a:t>Коррекционная работа ДОУ</a:t>
            </a:r>
            <a:endParaRPr lang="ru-RU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23559" name="Picture 7" descr="https://ds04.infourok.ru/uploads/ex/131b/000b5dba-28afdfe0/hello_html_m9d0cf44.jpg"/>
          <p:cNvPicPr>
            <a:picLocks noChangeAspect="1" noChangeArrowheads="1"/>
          </p:cNvPicPr>
          <p:nvPr/>
        </p:nvPicPr>
        <p:blipFill>
          <a:blip r:embed="rId3"/>
          <a:srcRect l="11765" r="11765"/>
          <a:stretch>
            <a:fillRect/>
          </a:stretch>
        </p:blipFill>
        <p:spPr bwMode="auto">
          <a:xfrm>
            <a:off x="2857488" y="2786058"/>
            <a:ext cx="3714776" cy="36433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79512" y="1556792"/>
            <a:ext cx="8784976" cy="511256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83568" y="260648"/>
            <a:ext cx="5225662" cy="783193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Учимся вместе играя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95536" y="1880828"/>
            <a:ext cx="4392488" cy="446449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5272" y="142852"/>
            <a:ext cx="1143007" cy="1143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C:\Users\DS2\Desktop\Самойленко\Фото с телефона Н.А\IMG202011101611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2000240"/>
            <a:ext cx="3286148" cy="4071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 descr="C:\Users\DS2\Desktop\Самойленко\Фото с телефона Н.А\IMG2020111015365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2143116"/>
            <a:ext cx="3071834" cy="3929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73559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79512" y="1556792"/>
            <a:ext cx="8784976" cy="511256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83568" y="260648"/>
            <a:ext cx="5225662" cy="783193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Учимся вместе играя</a:t>
            </a:r>
          </a:p>
        </p:txBody>
      </p:sp>
      <p:pic>
        <p:nvPicPr>
          <p:cNvPr id="7" name="Picture 2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5272" y="142852"/>
            <a:ext cx="1143007" cy="1143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DS2\Desktop\Самойленко\Фото с телефона Н.А\IMG2020111016075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714488"/>
            <a:ext cx="2857520" cy="2357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C:\Users\DS2\Desktop\Самойленко\мои фото дети\IMG202011101544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4286256"/>
            <a:ext cx="2928958" cy="21967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DS2\Desktop\Самойленко\мои фото дети\IMG202011101617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1857364"/>
            <a:ext cx="3214710" cy="4286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67403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146" name="Picture 2" descr="E:\Самойленко 21\фото открытого занятия\DSC08355.JPG"/>
          <p:cNvPicPr>
            <a:picLocks noChangeAspect="1" noChangeArrowheads="1"/>
          </p:cNvPicPr>
          <p:nvPr/>
        </p:nvPicPr>
        <p:blipFill>
          <a:blip r:embed="rId2" cstate="print"/>
          <a:srcRect l="17043" b="6169"/>
          <a:stretch>
            <a:fillRect/>
          </a:stretch>
        </p:blipFill>
        <p:spPr bwMode="auto">
          <a:xfrm>
            <a:off x="1643042" y="1643050"/>
            <a:ext cx="5429288" cy="40879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683568" y="260648"/>
            <a:ext cx="5225662" cy="783193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Учимся вместе играя</a:t>
            </a:r>
          </a:p>
        </p:txBody>
      </p:sp>
      <p:pic>
        <p:nvPicPr>
          <p:cNvPr id="5" name="Picture 2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5272" y="142852"/>
            <a:ext cx="1143007" cy="1143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218" name="Picture 2" descr="E:\Деревянная ложка\DSC09712.JPG"/>
          <p:cNvPicPr>
            <a:picLocks noChangeAspect="1" noChangeArrowheads="1"/>
          </p:cNvPicPr>
          <p:nvPr/>
        </p:nvPicPr>
        <p:blipFill>
          <a:blip r:embed="rId2" cstate="print"/>
          <a:srcRect r="14844"/>
          <a:stretch>
            <a:fillRect/>
          </a:stretch>
        </p:blipFill>
        <p:spPr bwMode="auto">
          <a:xfrm>
            <a:off x="928662" y="1552607"/>
            <a:ext cx="6409592" cy="42338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5272" y="142852"/>
            <a:ext cx="1143007" cy="1143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83568" y="260648"/>
            <a:ext cx="5225662" cy="783193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Учимся вместе играя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4282" y="593304"/>
            <a:ext cx="8784976" cy="6264696"/>
          </a:xfrm>
          <a:prstGeom prst="roundRect">
            <a:avLst/>
          </a:prstGeom>
          <a:ln w="1905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b="1" i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</a:t>
            </a:r>
            <a:endParaRPr lang="ru-RU" sz="2200" b="1" dirty="0">
              <a:solidFill>
                <a:srgbClr val="C00000"/>
              </a:solidFill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151620" y="2204864"/>
            <a:ext cx="7236804" cy="643961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16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20" name="Picture 9" descr="ff962c65118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490615"/>
            <a:ext cx="1296144" cy="161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5" descr="C:\Users\132\Desktop\День открытых дверей ЧТЕНИЕ\1012191835.jpg"/>
          <p:cNvPicPr>
            <a:picLocks noChangeAspect="1" noChangeArrowheads="1"/>
          </p:cNvPicPr>
          <p:nvPr/>
        </p:nvPicPr>
        <p:blipFill>
          <a:blip r:embed="rId3" cstate="print"/>
          <a:srcRect l="25822" b="75850"/>
          <a:stretch>
            <a:fillRect/>
          </a:stretch>
        </p:blipFill>
        <p:spPr bwMode="auto">
          <a:xfrm>
            <a:off x="2879812" y="5118736"/>
            <a:ext cx="3384376" cy="1299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403648" y="2140939"/>
            <a:ext cx="676875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По совету всему свету</a:t>
            </a:r>
            <a:endParaRPr lang="ru-RU" sz="40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12470" y="2996952"/>
            <a:ext cx="7353616" cy="19082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endParaRPr lang="ru-RU" sz="2200" b="1" cap="none" spc="0" dirty="0" smtClean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r>
              <a:rPr lang="ru-RU" sz="2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У родителей работа, а у нас занятия,</a:t>
            </a:r>
          </a:p>
          <a:p>
            <a:r>
              <a:rPr lang="ru-RU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Как же нам соединить два мероприятия?</a:t>
            </a:r>
          </a:p>
          <a:p>
            <a:r>
              <a:rPr lang="ru-RU" sz="2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Приходите, мамы, папы, хоть на часик в детский сад.</a:t>
            </a:r>
          </a:p>
          <a:p>
            <a:r>
              <a:rPr lang="ru-RU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Логопед вам всё покажет, как учить своих ребят.</a:t>
            </a:r>
            <a:endParaRPr lang="ru-RU" sz="2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10" name="Picture 2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714356"/>
            <a:ext cx="1143007" cy="1143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67067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9512" y="404664"/>
            <a:ext cx="8784976" cy="6264696"/>
          </a:xfrm>
          <a:prstGeom prst="roundRect">
            <a:avLst/>
          </a:prstGeom>
          <a:ln w="1905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4" name="TextBox 53"/>
          <p:cNvSpPr txBox="1"/>
          <p:nvPr/>
        </p:nvSpPr>
        <p:spPr>
          <a:xfrm>
            <a:off x="1278001" y="579389"/>
            <a:ext cx="6696744" cy="783193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4000" b="1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</a:rPr>
              <a:t>По совету всему свету</a:t>
            </a:r>
          </a:p>
        </p:txBody>
      </p:sp>
      <p:pic>
        <p:nvPicPr>
          <p:cNvPr id="20" name="Picture 9" descr="ff962c65118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875" y="216024"/>
            <a:ext cx="722009" cy="8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5" descr="C:\Users\132\Desktop\День открытых дверей ЧТЕНИЕ\1012191835.jpg"/>
          <p:cNvPicPr>
            <a:picLocks noChangeAspect="1" noChangeArrowheads="1"/>
          </p:cNvPicPr>
          <p:nvPr/>
        </p:nvPicPr>
        <p:blipFill>
          <a:blip r:embed="rId3" cstate="print"/>
          <a:srcRect l="25822" b="75850"/>
          <a:stretch>
            <a:fillRect/>
          </a:stretch>
        </p:blipFill>
        <p:spPr bwMode="auto">
          <a:xfrm>
            <a:off x="2987824" y="5250597"/>
            <a:ext cx="3384376" cy="1134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642918"/>
            <a:ext cx="642942" cy="642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C:\Users\DS2\Desktop\фото\фото 8.0516\DSCN72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4546" y="1571612"/>
            <a:ext cx="5214974" cy="39112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9512" y="404664"/>
            <a:ext cx="8784976" cy="6264696"/>
          </a:xfrm>
          <a:prstGeom prst="roundRect">
            <a:avLst/>
          </a:prstGeom>
          <a:ln w="1905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4" name="TextBox 53"/>
          <p:cNvSpPr txBox="1"/>
          <p:nvPr/>
        </p:nvSpPr>
        <p:spPr>
          <a:xfrm>
            <a:off x="1265530" y="810646"/>
            <a:ext cx="7272808" cy="783193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4000" b="1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</a:rPr>
              <a:t>По совету всему свету</a:t>
            </a:r>
          </a:p>
        </p:txBody>
      </p:sp>
      <p:pic>
        <p:nvPicPr>
          <p:cNvPr id="20" name="Picture 9" descr="ff962c65118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623" y="735967"/>
            <a:ext cx="722009" cy="8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5" descr="C:\Users\132\Desktop\День открытых дверей ЧТЕНИЕ\1012191835.jpg"/>
          <p:cNvPicPr>
            <a:picLocks noChangeAspect="1" noChangeArrowheads="1"/>
          </p:cNvPicPr>
          <p:nvPr/>
        </p:nvPicPr>
        <p:blipFill>
          <a:blip r:embed="rId3" cstate="print"/>
          <a:srcRect l="25822" b="75850"/>
          <a:stretch>
            <a:fillRect/>
          </a:stretch>
        </p:blipFill>
        <p:spPr bwMode="auto">
          <a:xfrm>
            <a:off x="5580112" y="5192262"/>
            <a:ext cx="3384376" cy="1134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86710" y="857232"/>
            <a:ext cx="642917" cy="642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Users\DS2\Desktop\фото\фото 8.0516\DSCN7230.JPG"/>
          <p:cNvPicPr>
            <a:picLocks noChangeAspect="1" noChangeArrowheads="1"/>
          </p:cNvPicPr>
          <p:nvPr/>
        </p:nvPicPr>
        <p:blipFill>
          <a:blip r:embed="rId5" cstate="print"/>
          <a:srcRect t="26087" r="6521" b="5797"/>
          <a:stretch>
            <a:fillRect/>
          </a:stretch>
        </p:blipFill>
        <p:spPr bwMode="auto">
          <a:xfrm>
            <a:off x="1643042" y="1857364"/>
            <a:ext cx="6143668" cy="3357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93506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42844" y="428604"/>
            <a:ext cx="8784976" cy="6264696"/>
          </a:xfrm>
          <a:prstGeom prst="roundRect">
            <a:avLst/>
          </a:prstGeom>
          <a:ln w="1905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4" name="TextBox 53"/>
          <p:cNvSpPr txBox="1"/>
          <p:nvPr/>
        </p:nvSpPr>
        <p:spPr>
          <a:xfrm>
            <a:off x="1265530" y="810646"/>
            <a:ext cx="7272808" cy="783193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4000" b="1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</a:rPr>
              <a:t>По совету всему свету</a:t>
            </a:r>
          </a:p>
        </p:txBody>
      </p:sp>
      <p:pic>
        <p:nvPicPr>
          <p:cNvPr id="20" name="Picture 9" descr="ff962c65118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623" y="735967"/>
            <a:ext cx="722009" cy="8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5" descr="C:\Users\132\Desktop\День открытых дверей ЧТЕНИЕ\1012191835.jpg"/>
          <p:cNvPicPr>
            <a:picLocks noChangeAspect="1" noChangeArrowheads="1"/>
          </p:cNvPicPr>
          <p:nvPr/>
        </p:nvPicPr>
        <p:blipFill>
          <a:blip r:embed="rId3" cstate="print"/>
          <a:srcRect l="25822" b="75850"/>
          <a:stretch>
            <a:fillRect/>
          </a:stretch>
        </p:blipFill>
        <p:spPr bwMode="auto">
          <a:xfrm>
            <a:off x="4899375" y="5266439"/>
            <a:ext cx="3384376" cy="1134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5272" y="857232"/>
            <a:ext cx="714379" cy="714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E:\18.02.17\DSC02280.JPG"/>
          <p:cNvPicPr>
            <a:picLocks noChangeAspect="1" noChangeArrowheads="1"/>
          </p:cNvPicPr>
          <p:nvPr/>
        </p:nvPicPr>
        <p:blipFill>
          <a:blip r:embed="rId5"/>
          <a:srcRect t="14685"/>
          <a:stretch>
            <a:fillRect/>
          </a:stretch>
        </p:blipFill>
        <p:spPr bwMode="auto">
          <a:xfrm>
            <a:off x="2143108" y="2000240"/>
            <a:ext cx="4857784" cy="31082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73759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9512" y="404664"/>
            <a:ext cx="8784976" cy="6264696"/>
          </a:xfrm>
          <a:prstGeom prst="roundRect">
            <a:avLst/>
          </a:prstGeom>
          <a:ln w="1905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4" name="TextBox 53"/>
          <p:cNvSpPr txBox="1"/>
          <p:nvPr/>
        </p:nvSpPr>
        <p:spPr>
          <a:xfrm>
            <a:off x="1265530" y="810646"/>
            <a:ext cx="7272808" cy="783193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4000" b="1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</a:rPr>
              <a:t>По совету всему свету</a:t>
            </a:r>
          </a:p>
        </p:txBody>
      </p:sp>
      <p:pic>
        <p:nvPicPr>
          <p:cNvPr id="20" name="Picture 9" descr="ff962c65118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623" y="735967"/>
            <a:ext cx="722009" cy="8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5" descr="C:\Users\132\Desktop\День открытых дверей ЧТЕНИЕ\1012191835.jpg"/>
          <p:cNvPicPr>
            <a:picLocks noChangeAspect="1" noChangeArrowheads="1"/>
          </p:cNvPicPr>
          <p:nvPr/>
        </p:nvPicPr>
        <p:blipFill>
          <a:blip r:embed="rId3" cstate="print"/>
          <a:srcRect l="25822" b="75850"/>
          <a:stretch>
            <a:fillRect/>
          </a:stretch>
        </p:blipFill>
        <p:spPr bwMode="auto">
          <a:xfrm>
            <a:off x="683568" y="5281770"/>
            <a:ext cx="3384376" cy="1134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5272" y="857232"/>
            <a:ext cx="714379" cy="714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143"/>
          <a:stretch/>
        </p:blipFill>
        <p:spPr>
          <a:xfrm>
            <a:off x="2000232" y="2071678"/>
            <a:ext cx="5056100" cy="2786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90191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42844" y="428604"/>
            <a:ext cx="8784976" cy="6264696"/>
          </a:xfrm>
          <a:prstGeom prst="roundRect">
            <a:avLst/>
          </a:prstGeom>
          <a:ln w="1905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4" name="TextBox 53"/>
          <p:cNvSpPr txBox="1"/>
          <p:nvPr/>
        </p:nvSpPr>
        <p:spPr>
          <a:xfrm>
            <a:off x="1265530" y="810646"/>
            <a:ext cx="7272808" cy="783193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4000" b="1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</a:rPr>
              <a:t>По совету всему свету</a:t>
            </a:r>
          </a:p>
        </p:txBody>
      </p:sp>
      <p:pic>
        <p:nvPicPr>
          <p:cNvPr id="20" name="Picture 9" descr="ff962c65118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623" y="735967"/>
            <a:ext cx="722009" cy="8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5" descr="C:\Users\132\Desktop\День открытых дверей ЧТЕНИЕ\1012191835.jpg"/>
          <p:cNvPicPr>
            <a:picLocks noChangeAspect="1" noChangeArrowheads="1"/>
          </p:cNvPicPr>
          <p:nvPr/>
        </p:nvPicPr>
        <p:blipFill>
          <a:blip r:embed="rId3" cstate="print"/>
          <a:srcRect l="25822" b="75850"/>
          <a:stretch>
            <a:fillRect/>
          </a:stretch>
        </p:blipFill>
        <p:spPr bwMode="auto">
          <a:xfrm>
            <a:off x="683568" y="5281770"/>
            <a:ext cx="3384376" cy="1134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5272" y="857232"/>
            <a:ext cx="714379" cy="714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E:\родительский клуб Логопеды Февраль 2020\IMG_739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1785926"/>
            <a:ext cx="3929090" cy="3071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E:\родительский клуб Логопеды Февраль 2020\IMG_741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000372"/>
            <a:ext cx="4000528" cy="3071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90191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3" descr="C:\Users\DS2\Desktop\конкурс\img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3286124"/>
            <a:ext cx="4071966" cy="31761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2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857256" cy="857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857324" y="571479"/>
            <a:ext cx="621513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96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</a:rPr>
              <a:t>Вас приветствует  логопедическая и психологическая служба ДОУ</a:t>
            </a:r>
            <a:endParaRPr lang="ru-RU" sz="2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96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 l="3865" t="16105" r="30899" b="26377"/>
          <a:stretch>
            <a:fillRect/>
          </a:stretch>
        </p:blipFill>
        <p:spPr bwMode="auto">
          <a:xfrm>
            <a:off x="6794097" y="1349779"/>
            <a:ext cx="1857389" cy="24439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K:\мои фото\20160820_110604.jpg"/>
          <p:cNvPicPr/>
          <p:nvPr/>
        </p:nvPicPr>
        <p:blipFill>
          <a:blip r:embed="rId6" cstate="print"/>
          <a:srcRect l="38220" t="16308" r="44550" b="42769"/>
          <a:stretch>
            <a:fillRect/>
          </a:stretch>
        </p:blipFill>
        <p:spPr bwMode="auto">
          <a:xfrm>
            <a:off x="500034" y="1285860"/>
            <a:ext cx="2000264" cy="2571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163902" y="3804249"/>
            <a:ext cx="1693454" cy="69632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 smtClean="0"/>
          </a:p>
          <a:p>
            <a:pPr algn="ctr"/>
            <a:r>
              <a:rPr lang="ru-RU" sz="1100" dirty="0" smtClean="0"/>
              <a:t>Самойленко </a:t>
            </a:r>
            <a:r>
              <a:rPr lang="ru-RU" sz="1100" dirty="0" smtClean="0"/>
              <a:t>Надежда Ивановна, </a:t>
            </a:r>
          </a:p>
          <a:p>
            <a:pPr algn="ctr"/>
            <a:r>
              <a:rPr lang="ru-RU" sz="1100" dirty="0" smtClean="0"/>
              <a:t>учитель-логопед, </a:t>
            </a:r>
          </a:p>
          <a:p>
            <a:pPr algn="ctr"/>
            <a:r>
              <a:rPr lang="ru-RU" sz="1100" dirty="0" smtClean="0"/>
              <a:t>высшей  кв. категории</a:t>
            </a:r>
          </a:p>
          <a:p>
            <a:pPr algn="ctr"/>
            <a:endParaRPr lang="ru-RU" sz="11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286644" y="3786190"/>
            <a:ext cx="1700218" cy="64294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Торопыгина Наталья Анатольевна, </a:t>
            </a:r>
            <a:r>
              <a:rPr lang="ru-RU" sz="1100" dirty="0" smtClean="0"/>
              <a:t> </a:t>
            </a:r>
            <a:r>
              <a:rPr lang="ru-RU" sz="1100" dirty="0" smtClean="0"/>
              <a:t>педагог-психолог, </a:t>
            </a:r>
          </a:p>
          <a:p>
            <a:pPr algn="ctr"/>
            <a:r>
              <a:rPr lang="ru-RU" sz="1100" dirty="0" smtClean="0"/>
              <a:t>1 кв. категории</a:t>
            </a:r>
            <a:endParaRPr lang="ru-RU" sz="11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9512" y="404664"/>
            <a:ext cx="8784976" cy="6264696"/>
          </a:xfrm>
          <a:prstGeom prst="roundRect">
            <a:avLst/>
          </a:prstGeom>
          <a:ln w="1905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4" name="TextBox 53"/>
          <p:cNvSpPr txBox="1"/>
          <p:nvPr/>
        </p:nvSpPr>
        <p:spPr>
          <a:xfrm>
            <a:off x="1265530" y="810646"/>
            <a:ext cx="7272808" cy="783193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4000" b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</a:rPr>
              <a:t>По совету всему свету</a:t>
            </a:r>
            <a:endParaRPr lang="ru-RU" sz="4000" b="1" dirty="0">
              <a:ln w="12700">
                <a:solidFill>
                  <a:srgbClr val="1F497D">
                    <a:lumMod val="75000"/>
                  </a:srgbClr>
                </a:solidFill>
                <a:prstDash val="solid"/>
              </a:ln>
              <a:solidFill>
                <a:srgbClr val="92D050"/>
              </a:solidFill>
              <a:effectLst>
                <a:outerShdw dist="38100" dir="2640000" algn="bl" rotWithShape="0">
                  <a:srgbClr val="1F497D">
                    <a:lumMod val="75000"/>
                  </a:srgbClr>
                </a:outerShdw>
              </a:effectLst>
            </a:endParaRPr>
          </a:p>
        </p:txBody>
      </p:sp>
      <p:pic>
        <p:nvPicPr>
          <p:cNvPr id="20" name="Picture 9" descr="ff962c65118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623" y="735967"/>
            <a:ext cx="722009" cy="8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5272" y="857232"/>
            <a:ext cx="714379" cy="714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2" descr="E:\Родительский клуб ЛОГОПЕДЫ Декабрь 2019\Логопеды\IMG_4792.JPG"/>
          <p:cNvPicPr>
            <a:picLocks noChangeAspect="1" noChangeArrowheads="1"/>
          </p:cNvPicPr>
          <p:nvPr/>
        </p:nvPicPr>
        <p:blipFill>
          <a:blip r:embed="rId4" cstate="print"/>
          <a:srcRect l="40195" t="38542"/>
          <a:stretch>
            <a:fillRect/>
          </a:stretch>
        </p:blipFill>
        <p:spPr bwMode="auto">
          <a:xfrm>
            <a:off x="2143108" y="1857364"/>
            <a:ext cx="5005151" cy="3857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35839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0"/>
            <a:ext cx="2978826" cy="2811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Скругленный прямоугольник 3"/>
          <p:cNvSpPr/>
          <p:nvPr/>
        </p:nvSpPr>
        <p:spPr>
          <a:xfrm>
            <a:off x="179512" y="980728"/>
            <a:ext cx="8712968" cy="568863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Picture 3" descr="D:\РАБОЧИЙ стол -2013\КЛЁВЫЕ картинки\professor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2100" y="3624553"/>
            <a:ext cx="2061768" cy="2796833"/>
          </a:xfrm>
          <a:prstGeom prst="rect">
            <a:avLst/>
          </a:prstGeom>
          <a:noFill/>
        </p:spPr>
      </p:pic>
      <p:sp>
        <p:nvSpPr>
          <p:cNvPr id="19" name="Овал 18"/>
          <p:cNvSpPr/>
          <p:nvPr/>
        </p:nvSpPr>
        <p:spPr>
          <a:xfrm rot="1114218">
            <a:off x="5206976" y="322626"/>
            <a:ext cx="462064" cy="44550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Georgia" pitchFamily="18" charset="0"/>
              </a:rPr>
              <a:t>Л</a:t>
            </a:r>
            <a:endParaRPr lang="ru-RU" sz="2000" dirty="0">
              <a:latin typeface="Georgia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 rot="20882413">
            <a:off x="2659487" y="368174"/>
            <a:ext cx="549171" cy="52192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С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 rot="19842025">
            <a:off x="1290438" y="2354084"/>
            <a:ext cx="640808" cy="591792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А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22" name="Овал 21"/>
          <p:cNvSpPr/>
          <p:nvPr/>
        </p:nvSpPr>
        <p:spPr>
          <a:xfrm rot="20732323">
            <a:off x="7852002" y="5505958"/>
            <a:ext cx="549709" cy="498988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Georgia" pitchFamily="18" charset="0"/>
              </a:rPr>
              <a:t>М</a:t>
            </a:r>
            <a:endParaRPr lang="ru-RU" sz="2000" b="1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998064" y="1248798"/>
            <a:ext cx="7128792" cy="64946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 smtClean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59632" y="1130684"/>
            <a:ext cx="669674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Логопедический  микрофон</a:t>
            </a:r>
            <a:endParaRPr lang="ru-RU" sz="40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8289" y="2967335"/>
            <a:ext cx="822744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«Педагог живет до тех пор, пока учится сам»</a:t>
            </a:r>
          </a:p>
          <a:p>
            <a:pPr algn="ctr"/>
            <a:endParaRPr lang="ru-RU" sz="2400" b="1" dirty="0" smtClean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r>
              <a:rPr lang="ru-RU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К.Д Ушинский</a:t>
            </a:r>
            <a:endParaRPr lang="ru-RU" sz="2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15" name="Picture 2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5272" y="357166"/>
            <a:ext cx="714379" cy="714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0"/>
            <a:ext cx="2978826" cy="2811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Скругленный прямоугольник 3"/>
          <p:cNvSpPr/>
          <p:nvPr/>
        </p:nvSpPr>
        <p:spPr>
          <a:xfrm>
            <a:off x="179512" y="980728"/>
            <a:ext cx="8712968" cy="568863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Picture 3" descr="D:\РАБОЧИЙ стол -2013\КЛЁВЫЕ картинки\professor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605" y="4355441"/>
            <a:ext cx="1326917" cy="1799992"/>
          </a:xfrm>
          <a:prstGeom prst="rect">
            <a:avLst/>
          </a:prstGeom>
          <a:noFill/>
        </p:spPr>
      </p:pic>
      <p:sp>
        <p:nvSpPr>
          <p:cNvPr id="19" name="Овал 18"/>
          <p:cNvSpPr/>
          <p:nvPr/>
        </p:nvSpPr>
        <p:spPr>
          <a:xfrm rot="1114218">
            <a:off x="5206976" y="322626"/>
            <a:ext cx="462064" cy="44550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Georgia" pitchFamily="18" charset="0"/>
              </a:rPr>
              <a:t>Л</a:t>
            </a:r>
            <a:endParaRPr lang="ru-RU" sz="2000" dirty="0">
              <a:latin typeface="Georgia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 rot="20882413">
            <a:off x="2659487" y="368174"/>
            <a:ext cx="549171" cy="52192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С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 rot="19842025">
            <a:off x="1290438" y="2354084"/>
            <a:ext cx="640808" cy="591792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А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22" name="Овал 21"/>
          <p:cNvSpPr/>
          <p:nvPr/>
        </p:nvSpPr>
        <p:spPr>
          <a:xfrm rot="20732323">
            <a:off x="7852002" y="5505958"/>
            <a:ext cx="549709" cy="498988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Georgia" pitchFamily="18" charset="0"/>
              </a:rPr>
              <a:t>М</a:t>
            </a:r>
            <a:endParaRPr lang="ru-RU" sz="2000" b="1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998064" y="1248798"/>
            <a:ext cx="7128792" cy="64946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 smtClean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59632" y="1130684"/>
            <a:ext cx="669674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Логопедический  микрофон</a:t>
            </a:r>
            <a:endParaRPr lang="ru-RU" sz="40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16" name="Picture 2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5272" y="357166"/>
            <a:ext cx="714379" cy="714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E:\ФОТО ДОМ\Фото с телефона\20191220_110857.jpg"/>
          <p:cNvPicPr>
            <a:picLocks noChangeAspect="1" noChangeArrowheads="1"/>
          </p:cNvPicPr>
          <p:nvPr/>
        </p:nvPicPr>
        <p:blipFill>
          <a:blip r:embed="rId5" cstate="print"/>
          <a:srcRect t="4082"/>
          <a:stretch>
            <a:fillRect/>
          </a:stretch>
        </p:blipFill>
        <p:spPr bwMode="auto">
          <a:xfrm>
            <a:off x="2428860" y="2500306"/>
            <a:ext cx="4667251" cy="33575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419893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0"/>
            <a:ext cx="2978826" cy="2811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Скругленный прямоугольник 3"/>
          <p:cNvSpPr/>
          <p:nvPr/>
        </p:nvSpPr>
        <p:spPr>
          <a:xfrm>
            <a:off x="215516" y="944724"/>
            <a:ext cx="8712968" cy="568863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Picture 3" descr="D:\РАБОЧИЙ стол -2013\КЛЁВЫЕ картинки\professor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307121" y="5301208"/>
            <a:ext cx="829050" cy="1211219"/>
          </a:xfrm>
          <a:prstGeom prst="rect">
            <a:avLst/>
          </a:prstGeom>
          <a:noFill/>
        </p:spPr>
      </p:pic>
      <p:sp>
        <p:nvSpPr>
          <p:cNvPr id="19" name="Овал 18"/>
          <p:cNvSpPr/>
          <p:nvPr/>
        </p:nvSpPr>
        <p:spPr>
          <a:xfrm rot="1114218">
            <a:off x="5206976" y="322626"/>
            <a:ext cx="462064" cy="44550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Georgia" pitchFamily="18" charset="0"/>
              </a:rPr>
              <a:t>Л</a:t>
            </a:r>
            <a:endParaRPr lang="ru-RU" sz="2000" dirty="0">
              <a:latin typeface="Georgia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 rot="20882413">
            <a:off x="3938707" y="683764"/>
            <a:ext cx="549171" cy="52192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С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 rot="291953">
            <a:off x="3953002" y="5812566"/>
            <a:ext cx="640808" cy="591792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А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22" name="Овал 21"/>
          <p:cNvSpPr/>
          <p:nvPr/>
        </p:nvSpPr>
        <p:spPr>
          <a:xfrm rot="20732323">
            <a:off x="581838" y="1543419"/>
            <a:ext cx="549709" cy="498988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Georgia" pitchFamily="18" charset="0"/>
              </a:rPr>
              <a:t>М</a:t>
            </a:r>
            <a:endParaRPr lang="ru-RU" sz="2000" b="1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971600" y="1412776"/>
            <a:ext cx="7128792" cy="5040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4000" b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</a:rPr>
              <a:t>Логопедический  микрофон</a:t>
            </a:r>
            <a:endParaRPr lang="ru-RU" sz="4000" b="1" dirty="0">
              <a:ln w="12700">
                <a:solidFill>
                  <a:srgbClr val="1F497D">
                    <a:lumMod val="75000"/>
                  </a:srgbClr>
                </a:solidFill>
                <a:prstDash val="solid"/>
              </a:ln>
              <a:pattFill prst="dkUpDiag">
                <a:fgClr>
                  <a:srgbClr val="1F497D"/>
                </a:fgClr>
                <a:bgClr>
                  <a:srgbClr val="1F497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1F497D">
                    <a:lumMod val="75000"/>
                  </a:srgbClr>
                </a:outerShdw>
              </a:effectLst>
            </a:endParaRPr>
          </a:p>
        </p:txBody>
      </p:sp>
      <p:pic>
        <p:nvPicPr>
          <p:cNvPr id="15" name="Picture 2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5272" y="357166"/>
            <a:ext cx="714379" cy="714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 descr="C:\Users\DS2\Desktop\Самойленко\фото\фото 2\20210113_14072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2143116"/>
            <a:ext cx="3540213" cy="26557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 descr="C:\Users\DS2\Desktop\Самойленко\фото\фото 2\20210113_14085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2143116"/>
            <a:ext cx="3429024" cy="26551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0"/>
            <a:ext cx="2978826" cy="2811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Скругленный прямоугольник 3"/>
          <p:cNvSpPr/>
          <p:nvPr/>
        </p:nvSpPr>
        <p:spPr>
          <a:xfrm>
            <a:off x="215516" y="944724"/>
            <a:ext cx="8712968" cy="568863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Picture 3" descr="D:\РАБОЧИЙ стол -2013\КЛЁВЫЕ картинки\professor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020272" y="3789040"/>
            <a:ext cx="1626494" cy="2376264"/>
          </a:xfrm>
          <a:prstGeom prst="rect">
            <a:avLst/>
          </a:prstGeom>
          <a:noFill/>
        </p:spPr>
      </p:pic>
      <p:sp>
        <p:nvSpPr>
          <p:cNvPr id="19" name="Овал 18"/>
          <p:cNvSpPr/>
          <p:nvPr/>
        </p:nvSpPr>
        <p:spPr>
          <a:xfrm rot="1114218">
            <a:off x="5206976" y="322626"/>
            <a:ext cx="462064" cy="44550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Georgia" pitchFamily="18" charset="0"/>
              </a:rPr>
              <a:t>Л</a:t>
            </a:r>
            <a:endParaRPr lang="ru-RU" sz="2000" dirty="0">
              <a:latin typeface="Georgia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 rot="20882413">
            <a:off x="3938707" y="683764"/>
            <a:ext cx="549171" cy="52192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С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 rot="291953">
            <a:off x="3947873" y="4823263"/>
            <a:ext cx="640808" cy="591792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А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22" name="Овал 21"/>
          <p:cNvSpPr/>
          <p:nvPr/>
        </p:nvSpPr>
        <p:spPr>
          <a:xfrm rot="20732323">
            <a:off x="581838" y="1543419"/>
            <a:ext cx="549709" cy="498988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Georgia" pitchFamily="18" charset="0"/>
              </a:rPr>
              <a:t>М</a:t>
            </a:r>
            <a:endParaRPr lang="ru-RU" sz="2000" b="1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971600" y="1412776"/>
            <a:ext cx="7128792" cy="5040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4000" b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</a:rPr>
              <a:t>Логопедический  микрофон</a:t>
            </a:r>
            <a:endParaRPr lang="ru-RU" sz="4000" b="1" dirty="0">
              <a:ln w="12700">
                <a:solidFill>
                  <a:srgbClr val="1F497D">
                    <a:lumMod val="75000"/>
                  </a:srgbClr>
                </a:solidFill>
                <a:prstDash val="solid"/>
              </a:ln>
              <a:pattFill prst="dkUpDiag">
                <a:fgClr>
                  <a:srgbClr val="1F497D"/>
                </a:fgClr>
                <a:bgClr>
                  <a:srgbClr val="1F497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1F497D">
                    <a:lumMod val="75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900"/>
          <a:stretch>
            <a:fillRect/>
          </a:stretch>
        </p:blipFill>
        <p:spPr>
          <a:xfrm>
            <a:off x="928662" y="2214554"/>
            <a:ext cx="5366021" cy="3632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2" descr="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15272" y="357166"/>
            <a:ext cx="714379" cy="714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46575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0"/>
            <a:ext cx="2978826" cy="2811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Скругленный прямоугольник 3"/>
          <p:cNvSpPr/>
          <p:nvPr/>
        </p:nvSpPr>
        <p:spPr>
          <a:xfrm>
            <a:off x="214282" y="1000108"/>
            <a:ext cx="8712968" cy="568863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Picture 3" descr="D:\РАБОЧИЙ стол -2013\КЛЁВЫЕ картинки\professor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358082" y="4643446"/>
            <a:ext cx="1214446" cy="1774273"/>
          </a:xfrm>
          <a:prstGeom prst="rect">
            <a:avLst/>
          </a:prstGeom>
          <a:noFill/>
        </p:spPr>
      </p:pic>
      <p:sp>
        <p:nvSpPr>
          <p:cNvPr id="19" name="Овал 18"/>
          <p:cNvSpPr/>
          <p:nvPr/>
        </p:nvSpPr>
        <p:spPr>
          <a:xfrm rot="1114218">
            <a:off x="5206976" y="322626"/>
            <a:ext cx="462064" cy="44550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Georgia" pitchFamily="18" charset="0"/>
              </a:rPr>
              <a:t>Л</a:t>
            </a:r>
            <a:endParaRPr lang="ru-RU" sz="2000" dirty="0">
              <a:latin typeface="Georgia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 rot="20882413">
            <a:off x="3938707" y="683764"/>
            <a:ext cx="549171" cy="52192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С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 rot="291953">
            <a:off x="520392" y="76401"/>
            <a:ext cx="640808" cy="591792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А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22" name="Овал 21"/>
          <p:cNvSpPr/>
          <p:nvPr/>
        </p:nvSpPr>
        <p:spPr>
          <a:xfrm rot="20732323">
            <a:off x="581838" y="1543419"/>
            <a:ext cx="549709" cy="498988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Georgia" pitchFamily="18" charset="0"/>
              </a:rPr>
              <a:t>М</a:t>
            </a:r>
            <a:endParaRPr lang="ru-RU" sz="2000" b="1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971600" y="1412776"/>
            <a:ext cx="7128792" cy="5040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4000" b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</a:rPr>
              <a:t>Логопедический  микрофон</a:t>
            </a:r>
            <a:endParaRPr lang="ru-RU" sz="4000" b="1" dirty="0">
              <a:ln w="12700">
                <a:solidFill>
                  <a:srgbClr val="1F497D">
                    <a:lumMod val="75000"/>
                  </a:srgbClr>
                </a:solidFill>
                <a:prstDash val="solid"/>
              </a:ln>
              <a:pattFill prst="dkUpDiag">
                <a:fgClr>
                  <a:srgbClr val="1F497D"/>
                </a:fgClr>
                <a:bgClr>
                  <a:srgbClr val="1F497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1F497D">
                    <a:lumMod val="75000"/>
                  </a:srgbClr>
                </a:outerShdw>
              </a:effectLst>
            </a:endParaRPr>
          </a:p>
        </p:txBody>
      </p:sp>
      <p:pic>
        <p:nvPicPr>
          <p:cNvPr id="13" name="Picture 2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5272" y="357166"/>
            <a:ext cx="714379" cy="714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C:\Users\DS2\Desktop\Самойленко\фото\фото 2\20210113_13564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2000240"/>
            <a:ext cx="3000396" cy="214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 descr="C:\Users\DS2\Desktop\Самойленко\фото\фото 2\20210113_13554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2" y="2000240"/>
            <a:ext cx="3000396" cy="214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 descr="C:\Users\DS2\Desktop\Самойленко\фото\фото 2\20210113_13575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488" y="4286256"/>
            <a:ext cx="3000396" cy="2194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68424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8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96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</a:rPr>
              <a:t>                </a:t>
            </a:r>
          </a:p>
          <a:p>
            <a:pPr lvl="0"/>
            <a:endParaRPr lang="ru-RU" sz="2800" b="1" dirty="0" smtClean="0">
              <a:ln w="10160">
                <a:solidFill>
                  <a:srgbClr val="4F81BD"/>
                </a:solidFill>
                <a:prstDash val="solid"/>
              </a:ln>
              <a:solidFill>
                <a:srgbClr val="96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Cambria" pitchFamily="18" charset="0"/>
            </a:endParaRPr>
          </a:p>
          <a:p>
            <a:pPr lvl="0"/>
            <a:endParaRPr lang="ru-RU" sz="2800" b="1" dirty="0" smtClean="0">
              <a:ln w="10160">
                <a:solidFill>
                  <a:srgbClr val="4F81BD"/>
                </a:solidFill>
                <a:prstDash val="solid"/>
              </a:ln>
              <a:solidFill>
                <a:srgbClr val="96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Cambria" pitchFamily="18" charset="0"/>
            </a:endParaRPr>
          </a:p>
          <a:p>
            <a:pPr lvl="0"/>
            <a:endParaRPr lang="ru-RU" sz="2800" b="1" dirty="0" smtClean="0">
              <a:ln w="10160">
                <a:solidFill>
                  <a:srgbClr val="4F81BD"/>
                </a:solidFill>
                <a:prstDash val="solid"/>
              </a:ln>
              <a:solidFill>
                <a:srgbClr val="96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Cambria" pitchFamily="18" charset="0"/>
            </a:endParaRPr>
          </a:p>
          <a:p>
            <a:pPr lvl="0"/>
            <a:r>
              <a:rPr lang="ru-RU" sz="28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96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</a:rPr>
              <a:t>                      </a:t>
            </a:r>
            <a:r>
              <a:rPr lang="ru-RU" sz="28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Любой </a:t>
            </a:r>
            <a:r>
              <a:rPr lang="ru-RU" sz="2800" b="1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из нас пришел на этот свет</a:t>
            </a:r>
          </a:p>
          <a:p>
            <a:pPr lvl="0"/>
            <a:r>
              <a:rPr lang="ru-RU" sz="2800" b="1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             </a:t>
            </a:r>
            <a:r>
              <a:rPr lang="ru-RU" sz="28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        Творить </a:t>
            </a:r>
            <a:r>
              <a:rPr lang="ru-RU" sz="2800" b="1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добро, надеяться, любить,</a:t>
            </a:r>
          </a:p>
          <a:p>
            <a:pPr lvl="0"/>
            <a:r>
              <a:rPr lang="ru-RU" sz="2800" b="1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             </a:t>
            </a:r>
            <a:r>
              <a:rPr lang="ru-RU" sz="28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        Смеяться</a:t>
            </a:r>
            <a:r>
              <a:rPr lang="ru-RU" sz="2800" b="1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, плакать, но при всем при этом</a:t>
            </a:r>
          </a:p>
          <a:p>
            <a:pPr lvl="0"/>
            <a:r>
              <a:rPr lang="ru-RU" sz="2800" b="1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             </a:t>
            </a:r>
            <a:r>
              <a:rPr lang="ru-RU" sz="28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        Должны </a:t>
            </a:r>
            <a:r>
              <a:rPr lang="ru-RU" sz="2800" b="1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мы научиться ГОВОРИТЬ</a:t>
            </a:r>
          </a:p>
        </p:txBody>
      </p:sp>
      <p:sp>
        <p:nvSpPr>
          <p:cNvPr id="19" name="Овал 18"/>
          <p:cNvSpPr/>
          <p:nvPr/>
        </p:nvSpPr>
        <p:spPr>
          <a:xfrm rot="1114218">
            <a:off x="5206976" y="322626"/>
            <a:ext cx="462064" cy="44550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Georgia" pitchFamily="18" charset="0"/>
              </a:rPr>
              <a:t>Л</a:t>
            </a:r>
            <a:endParaRPr lang="ru-RU" sz="2000" dirty="0">
              <a:latin typeface="Georgia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 rot="20882413">
            <a:off x="1019717" y="5410098"/>
            <a:ext cx="549171" cy="52192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С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 rot="291953">
            <a:off x="7332249" y="5687359"/>
            <a:ext cx="640808" cy="591792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А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22" name="Овал 21"/>
          <p:cNvSpPr/>
          <p:nvPr/>
        </p:nvSpPr>
        <p:spPr>
          <a:xfrm rot="20732323">
            <a:off x="3196837" y="5990063"/>
            <a:ext cx="549709" cy="498988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Georgia" pitchFamily="18" charset="0"/>
              </a:rPr>
              <a:t>М</a:t>
            </a:r>
            <a:endParaRPr lang="ru-RU" sz="2000" b="1" dirty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9" name="Picture 8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8768" y="4926813"/>
            <a:ext cx="86409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1214446" cy="1214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2" name="Picture 2" descr="E:\Деревянная ложка\DSC09715.JPG"/>
          <p:cNvPicPr>
            <a:picLocks noChangeAspect="1" noChangeArrowheads="1"/>
          </p:cNvPicPr>
          <p:nvPr/>
        </p:nvPicPr>
        <p:blipFill>
          <a:blip r:embed="rId4" cstate="print"/>
          <a:srcRect l="1562" t="18055" r="7812"/>
          <a:stretch>
            <a:fillRect/>
          </a:stretch>
        </p:blipFill>
        <p:spPr bwMode="auto">
          <a:xfrm>
            <a:off x="2214546" y="857232"/>
            <a:ext cx="4929222" cy="25070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41646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857224" y="1285860"/>
            <a:ext cx="7704856" cy="1603858"/>
          </a:xfrm>
          <a:prstGeom prst="roundRect">
            <a:avLst>
              <a:gd name="adj" fmla="val 4437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  </a:t>
            </a:r>
          </a:p>
          <a:p>
            <a:pPr algn="ctr"/>
            <a:endParaRPr lang="ru-RU" sz="1200" b="1" dirty="0" smtClean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ctr"/>
            <a:endParaRPr lang="ru-RU" sz="12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ctr"/>
            <a:r>
              <a:rPr lang="ru-RU" sz="1200" b="1" dirty="0">
                <a:solidFill>
                  <a:srgbClr val="002060"/>
                </a:solidFill>
              </a:rPr>
              <a:t> </a:t>
            </a:r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8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96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</a:rPr>
              <a:t>                </a:t>
            </a:r>
          </a:p>
          <a:p>
            <a:pPr lvl="0"/>
            <a:endParaRPr lang="ru-RU" sz="2800" b="1" dirty="0" smtClean="0">
              <a:ln w="10160">
                <a:solidFill>
                  <a:srgbClr val="4F81BD"/>
                </a:solidFill>
                <a:prstDash val="solid"/>
              </a:ln>
              <a:solidFill>
                <a:srgbClr val="96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Cambria" pitchFamily="18" charset="0"/>
            </a:endParaRPr>
          </a:p>
          <a:p>
            <a:pPr lvl="0"/>
            <a:endParaRPr lang="ru-RU" sz="2800" b="1" dirty="0" smtClean="0">
              <a:ln w="10160">
                <a:solidFill>
                  <a:srgbClr val="4F81BD"/>
                </a:solidFill>
                <a:prstDash val="solid"/>
              </a:ln>
              <a:solidFill>
                <a:srgbClr val="96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Cambria" pitchFamily="18" charset="0"/>
            </a:endParaRPr>
          </a:p>
          <a:p>
            <a:pPr lvl="0"/>
            <a:endParaRPr lang="ru-RU" sz="2800" b="1" dirty="0" smtClean="0">
              <a:ln w="10160">
                <a:solidFill>
                  <a:srgbClr val="4F81BD"/>
                </a:solidFill>
                <a:prstDash val="solid"/>
              </a:ln>
              <a:solidFill>
                <a:srgbClr val="96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Cambria" pitchFamily="18" charset="0"/>
            </a:endParaRPr>
          </a:p>
          <a:p>
            <a:pPr lvl="0"/>
            <a:r>
              <a:rPr lang="ru-RU" sz="28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96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</a:rPr>
              <a:t>                      </a:t>
            </a:r>
            <a:endParaRPr lang="ru-RU" sz="2800" b="1" dirty="0">
              <a:ln w="1016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28596" y="357166"/>
            <a:ext cx="8286808" cy="592935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1928794" y="714356"/>
            <a:ext cx="6143668" cy="1033272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/>
                <a:solidFill>
                  <a:srgbClr val="002060"/>
                </a:solidFill>
                <a:latin typeface="Cambria" pitchFamily="18" charset="0"/>
              </a:rPr>
              <a:t>ПСИХОЛОГИЧЕСКАЯ РАБОТА ДОУ</a:t>
            </a:r>
            <a:endParaRPr lang="ru-RU" b="1" dirty="0">
              <a:ln/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17" name="Picture 2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785794"/>
            <a:ext cx="928694" cy="928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 descr="https://sun9-14.userapi.com/BmRg7pScV06ocP8vaPa49cZ8m9hqE-rk4aDolQ/kLvQZ4bBC5Y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14678" y="4286256"/>
            <a:ext cx="257176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Прямоугольник 22"/>
          <p:cNvSpPr/>
          <p:nvPr/>
        </p:nvSpPr>
        <p:spPr>
          <a:xfrm>
            <a:off x="2143108" y="1714489"/>
            <a:ext cx="5286412" cy="31393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000" b="1" cap="none" spc="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Cambria" pitchFamily="18" charset="0"/>
            </a:endParaRPr>
          </a:p>
          <a:p>
            <a:pPr algn="ctr"/>
            <a:r>
              <a:rPr lang="ru-RU" sz="20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</a:rPr>
              <a:t>Горжусь профессией своей</a:t>
            </a:r>
          </a:p>
          <a:p>
            <a:pPr algn="ctr"/>
            <a:r>
              <a:rPr lang="ru-RU" sz="20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</a:rPr>
              <a:t>За то, что душу человека согреваю,</a:t>
            </a:r>
          </a:p>
          <a:p>
            <a:pPr algn="ctr"/>
            <a:r>
              <a:rPr lang="ru-RU" sz="20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</a:rPr>
              <a:t>За то , что я могу понять детей,</a:t>
            </a:r>
          </a:p>
          <a:p>
            <a:pPr algn="ctr"/>
            <a:r>
              <a:rPr lang="ru-RU" sz="20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</a:rPr>
              <a:t>И детство вместе сними проживаю.</a:t>
            </a:r>
          </a:p>
          <a:p>
            <a:pPr algn="ctr"/>
            <a:r>
              <a:rPr lang="ru-RU" sz="20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</a:rPr>
              <a:t>Пусть отступают все сомненья прочь,</a:t>
            </a:r>
          </a:p>
          <a:p>
            <a:pPr algn="ctr"/>
            <a:r>
              <a:rPr lang="ru-RU" sz="20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</a:rPr>
              <a:t>Уходят пусть тревога и забота.</a:t>
            </a:r>
          </a:p>
          <a:p>
            <a:pPr algn="ctr"/>
            <a:r>
              <a:rPr lang="ru-RU" sz="20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</a:rPr>
              <a:t>Кусочек сердца людям отдавать,</a:t>
            </a:r>
          </a:p>
          <a:p>
            <a:pPr algn="ctr"/>
            <a:r>
              <a:rPr lang="ru-RU" sz="20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</a:rPr>
              <a:t>Такая у психолога работа!</a:t>
            </a:r>
          </a:p>
          <a:p>
            <a:pPr algn="ctr"/>
            <a:endParaRPr lang="ru-RU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646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857224" y="1285860"/>
            <a:ext cx="7704856" cy="1603858"/>
          </a:xfrm>
          <a:prstGeom prst="roundRect">
            <a:avLst>
              <a:gd name="adj" fmla="val 4437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  </a:t>
            </a:r>
          </a:p>
          <a:p>
            <a:pPr algn="ctr"/>
            <a:endParaRPr lang="ru-RU" sz="1200" b="1" dirty="0" smtClean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ctr"/>
            <a:endParaRPr lang="ru-RU" sz="12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ctr"/>
            <a:r>
              <a:rPr lang="ru-RU" sz="1200" b="1" dirty="0">
                <a:solidFill>
                  <a:srgbClr val="002060"/>
                </a:solidFill>
              </a:rPr>
              <a:t> </a:t>
            </a:r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8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96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</a:rPr>
              <a:t>                </a:t>
            </a:r>
          </a:p>
          <a:p>
            <a:pPr lvl="0"/>
            <a:endParaRPr lang="ru-RU" sz="2800" b="1" dirty="0" smtClean="0">
              <a:ln w="10160">
                <a:solidFill>
                  <a:srgbClr val="4F81BD"/>
                </a:solidFill>
                <a:prstDash val="solid"/>
              </a:ln>
              <a:solidFill>
                <a:srgbClr val="96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Cambria" pitchFamily="18" charset="0"/>
            </a:endParaRPr>
          </a:p>
          <a:p>
            <a:pPr lvl="0"/>
            <a:endParaRPr lang="ru-RU" sz="2800" b="1" dirty="0" smtClean="0">
              <a:ln w="10160">
                <a:solidFill>
                  <a:srgbClr val="4F81BD"/>
                </a:solidFill>
                <a:prstDash val="solid"/>
              </a:ln>
              <a:solidFill>
                <a:srgbClr val="96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Cambria" pitchFamily="18" charset="0"/>
            </a:endParaRPr>
          </a:p>
          <a:p>
            <a:pPr lvl="0"/>
            <a:endParaRPr lang="ru-RU" sz="2800" b="1" dirty="0" smtClean="0">
              <a:ln w="10160">
                <a:solidFill>
                  <a:srgbClr val="4F81BD"/>
                </a:solidFill>
                <a:prstDash val="solid"/>
              </a:ln>
              <a:solidFill>
                <a:srgbClr val="96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Cambria" pitchFamily="18" charset="0"/>
            </a:endParaRPr>
          </a:p>
          <a:p>
            <a:pPr lvl="0"/>
            <a:r>
              <a:rPr lang="ru-RU" sz="28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96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</a:rPr>
              <a:t>                      </a:t>
            </a:r>
            <a:endParaRPr lang="ru-RU" sz="2800" b="1" dirty="0">
              <a:ln w="1016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28596" y="357166"/>
            <a:ext cx="8286808" cy="592935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1928794" y="500042"/>
            <a:ext cx="6143668" cy="1033272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/>
                <a:solidFill>
                  <a:srgbClr val="002060"/>
                </a:solidFill>
                <a:latin typeface="Cambria" pitchFamily="18" charset="0"/>
              </a:rPr>
              <a:t>ПСИХОЛОГИЧЕСКАЯ РАБОТА ДОУ</a:t>
            </a:r>
            <a:endParaRPr lang="ru-RU" b="1" dirty="0">
              <a:ln/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17" name="Picture 2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571480"/>
            <a:ext cx="928694" cy="928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 descr="https://sun9-14.userapi.com/BmRg7pScV06ocP8vaPa49cZ8m9hqE-rk4aDolQ/kLvQZ4bBC5Y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14678" y="4286256"/>
            <a:ext cx="257176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Прямоугольник 22"/>
          <p:cNvSpPr/>
          <p:nvPr/>
        </p:nvSpPr>
        <p:spPr>
          <a:xfrm>
            <a:off x="2143108" y="1714488"/>
            <a:ext cx="5857916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000" b="1" cap="none" spc="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785786" y="1643050"/>
            <a:ext cx="7643866" cy="46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solidFill>
                  <a:srgbClr val="C0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Це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ль: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создание благоприятных условий для полноценного проживания ребенком дошкольного детства, формирование основ базовой культуры личности, всестороннее развитие психических и физических качеств в соответствии с возрастными и индивидуальными особенностями, подготовка к жизни в современном обществе, к обучению в школе, обеспечение безопасности жизнедеятельности дошкольника.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Задачи: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ambr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- укреплять психическое здоровье детей, в том числе их эмоциональное благополучия;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- обеспечить психолого-педагогическую поддержку семьи и повышение компетентности родителей (законных представителей) в вопросах развития и образования, охраны и укрепления здоровья детей.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- обеспечить психологическое сопровождение в  разработке и реализации образовательных программ и развития ДОУ в целом.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-повысить компетентность педагогов  в вопросах обучения, воспитания и развития детей дошкольного возраста.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-развивать  социально - личностную, интеллектуальную, эмоционально-волевую,  сферу детей в процессе освоения основной общеобразовательной программы, результатом которого, является достижение ими психологической готовности к школе.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646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8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96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</a:rPr>
              <a:t>                 </a:t>
            </a:r>
            <a:endParaRPr lang="ru-RU" sz="2800" b="1" dirty="0">
              <a:ln w="1016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73710" y="429605"/>
            <a:ext cx="7704856" cy="1603858"/>
          </a:xfrm>
          <a:prstGeom prst="roundRect">
            <a:avLst>
              <a:gd name="adj" fmla="val 4437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  </a:t>
            </a:r>
          </a:p>
          <a:p>
            <a:pPr algn="ctr"/>
            <a:endParaRPr lang="ru-RU" sz="1200" b="1" dirty="0" smtClean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ctr"/>
            <a:endParaRPr lang="ru-RU" sz="12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ctr"/>
            <a:r>
              <a:rPr lang="ru-RU" sz="1200" b="1" dirty="0">
                <a:solidFill>
                  <a:srgbClr val="002060"/>
                </a:solidFill>
              </a:rPr>
              <a:t> </a:t>
            </a:r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</p:txBody>
      </p:sp>
      <p:pic>
        <p:nvPicPr>
          <p:cNvPr id="7" name="Picture 2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571480"/>
            <a:ext cx="1285883" cy="1285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Горизонтальный свиток 7"/>
          <p:cNvSpPr/>
          <p:nvPr/>
        </p:nvSpPr>
        <p:spPr>
          <a:xfrm>
            <a:off x="2500298" y="642918"/>
            <a:ext cx="5256585" cy="1008112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Cambria" pitchFamily="18" charset="0"/>
              </a:rPr>
              <a:t>ЛАРЕЦ  ЗНАНИЙ</a:t>
            </a:r>
            <a:endParaRPr lang="ru-RU" b="1" dirty="0">
              <a:ln>
                <a:solidFill>
                  <a:srgbClr val="00B050"/>
                </a:solidFill>
              </a:ln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12" name="Picture 12" descr="https://i.pinimg.com/originals/7b/93/35/7b9335c08d990a5b0c0ac87fd0f9fb7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6072206"/>
            <a:ext cx="982528" cy="642942"/>
          </a:xfrm>
          <a:prstGeom prst="rect">
            <a:avLst/>
          </a:prstGeom>
          <a:noFill/>
        </p:spPr>
      </p:pic>
      <p:pic>
        <p:nvPicPr>
          <p:cNvPr id="9" name="Рисунок 8" descr="C:\Users\DS2\Desktop\фото психолог\IMG20201126164316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571744"/>
            <a:ext cx="3804891" cy="28517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C:\Users\DS2\Desktop\фото психолог\IMG2020113016170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2214554"/>
            <a:ext cx="3143272" cy="4357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4282" y="285728"/>
            <a:ext cx="8640960" cy="626469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</a:t>
            </a:r>
            <a:endParaRPr lang="ru-RU" dirty="0"/>
          </a:p>
        </p:txBody>
      </p:sp>
      <p:pic>
        <p:nvPicPr>
          <p:cNvPr id="1030" name="Picture 6" descr="C:\Users\132\Desktop\День открытых дверей ЧТЕНИЕ\1012191835.jpg"/>
          <p:cNvPicPr>
            <a:picLocks noChangeAspect="1" noChangeArrowheads="1"/>
          </p:cNvPicPr>
          <p:nvPr/>
        </p:nvPicPr>
        <p:blipFill>
          <a:blip r:embed="rId2" cstate="print"/>
          <a:srcRect l="5560" t="54200" b="8275"/>
          <a:stretch>
            <a:fillRect/>
          </a:stretch>
        </p:blipFill>
        <p:spPr bwMode="auto">
          <a:xfrm>
            <a:off x="1857356" y="3286124"/>
            <a:ext cx="4892433" cy="2573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Овал 9"/>
          <p:cNvSpPr/>
          <p:nvPr/>
        </p:nvSpPr>
        <p:spPr>
          <a:xfrm rot="20977994">
            <a:off x="6994806" y="3626624"/>
            <a:ext cx="648072" cy="57606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А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 rot="1114218">
            <a:off x="6647135" y="3274954"/>
            <a:ext cx="462064" cy="44550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Georgia" pitchFamily="18" charset="0"/>
              </a:rPr>
              <a:t>Л</a:t>
            </a:r>
            <a:endParaRPr lang="ru-RU" sz="2000" dirty="0">
              <a:latin typeface="Georgia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 rot="20249108">
            <a:off x="3217436" y="2306991"/>
            <a:ext cx="648072" cy="57606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Georgia" pitchFamily="18" charset="0"/>
              </a:rPr>
              <a:t>Р</a:t>
            </a:r>
            <a:endParaRPr lang="ru-RU" sz="2800" dirty="0">
              <a:latin typeface="Georgia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 rot="856340">
            <a:off x="1030250" y="5290131"/>
            <a:ext cx="562702" cy="546243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Georgia" pitchFamily="18" charset="0"/>
              </a:rPr>
              <a:t>Ш</a:t>
            </a:r>
            <a:endParaRPr lang="ru-RU" sz="2000" dirty="0">
              <a:latin typeface="Georgi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47864" y="1628800"/>
            <a:ext cx="2972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Название темы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73710" y="429605"/>
            <a:ext cx="7704856" cy="1603858"/>
          </a:xfrm>
          <a:prstGeom prst="roundRect">
            <a:avLst>
              <a:gd name="adj" fmla="val 4437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  </a:t>
            </a:r>
          </a:p>
          <a:p>
            <a:pPr algn="ctr"/>
            <a:endParaRPr lang="ru-RU" sz="1200" b="1" dirty="0" smtClean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ctr"/>
            <a:endParaRPr lang="ru-RU" sz="12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ctr"/>
            <a:r>
              <a:rPr lang="ru-RU" sz="1200" b="1" dirty="0">
                <a:solidFill>
                  <a:srgbClr val="002060"/>
                </a:solidFill>
              </a:rPr>
              <a:t> </a:t>
            </a:r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</p:txBody>
      </p:sp>
      <p:pic>
        <p:nvPicPr>
          <p:cNvPr id="20" name="Picture 2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571480"/>
            <a:ext cx="1285883" cy="1285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Горизонтальный свиток 21"/>
          <p:cNvSpPr/>
          <p:nvPr/>
        </p:nvSpPr>
        <p:spPr>
          <a:xfrm>
            <a:off x="2500298" y="642918"/>
            <a:ext cx="5256585" cy="1008112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/>
                <a:solidFill>
                  <a:srgbClr val="002060"/>
                </a:solidFill>
                <a:latin typeface="Cambria" pitchFamily="18" charset="0"/>
              </a:rPr>
              <a:t>ЛОГОПЕДИЧЕСКАЯ РАБОТА ДОУ</a:t>
            </a:r>
            <a:endParaRPr lang="ru-RU" b="1" dirty="0">
              <a:ln/>
              <a:solidFill>
                <a:srgbClr val="002060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8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96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</a:rPr>
              <a:t>                 </a:t>
            </a:r>
            <a:endParaRPr lang="ru-RU" sz="2800" b="1" dirty="0">
              <a:ln w="1016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73710" y="429605"/>
            <a:ext cx="7704856" cy="1603858"/>
          </a:xfrm>
          <a:prstGeom prst="roundRect">
            <a:avLst>
              <a:gd name="adj" fmla="val 4437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  </a:t>
            </a:r>
          </a:p>
          <a:p>
            <a:pPr algn="ctr"/>
            <a:endParaRPr lang="ru-RU" sz="1200" b="1" dirty="0" smtClean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ctr"/>
            <a:endParaRPr lang="ru-RU" sz="12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ctr"/>
            <a:r>
              <a:rPr lang="ru-RU" sz="1200" b="1" dirty="0">
                <a:solidFill>
                  <a:srgbClr val="002060"/>
                </a:solidFill>
              </a:rPr>
              <a:t> </a:t>
            </a:r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</p:txBody>
      </p:sp>
      <p:pic>
        <p:nvPicPr>
          <p:cNvPr id="7" name="Picture 2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571480"/>
            <a:ext cx="1285883" cy="1285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Горизонтальный свиток 7"/>
          <p:cNvSpPr/>
          <p:nvPr/>
        </p:nvSpPr>
        <p:spPr>
          <a:xfrm>
            <a:off x="2500298" y="642918"/>
            <a:ext cx="5256585" cy="1008112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Cambria" pitchFamily="18" charset="0"/>
              </a:rPr>
              <a:t>ЛАРЕЦ  ЗНАНИЙ</a:t>
            </a:r>
            <a:endParaRPr lang="ru-RU" b="1" dirty="0">
              <a:ln>
                <a:solidFill>
                  <a:srgbClr val="00B050"/>
                </a:solidFill>
              </a:ln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9" name="Picture 12" descr="https://i.pinimg.com/originals/7b/93/35/7b9335c08d990a5b0c0ac87fd0f9fb7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6000768"/>
            <a:ext cx="982528" cy="642942"/>
          </a:xfrm>
          <a:prstGeom prst="rect">
            <a:avLst/>
          </a:prstGeom>
          <a:noFill/>
        </p:spPr>
      </p:pic>
      <p:pic>
        <p:nvPicPr>
          <p:cNvPr id="10" name="Рисунок 9" descr="C:\Users\DS2\Desktop\фото психолог\IMG2020121709321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2357430"/>
            <a:ext cx="3964554" cy="29740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C:\Users\DS2\Desktop\фото психолог\IMG2020121709442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2428868"/>
            <a:ext cx="3870690" cy="2957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8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96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</a:rPr>
              <a:t>                 </a:t>
            </a:r>
            <a:endParaRPr lang="ru-RU" sz="2800" b="1" dirty="0">
              <a:ln w="1016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73710" y="429605"/>
            <a:ext cx="7704856" cy="1603858"/>
          </a:xfrm>
          <a:prstGeom prst="roundRect">
            <a:avLst>
              <a:gd name="adj" fmla="val 4437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  </a:t>
            </a:r>
          </a:p>
          <a:p>
            <a:pPr algn="ctr"/>
            <a:endParaRPr lang="ru-RU" sz="1200" b="1" dirty="0" smtClean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ctr"/>
            <a:endParaRPr lang="ru-RU" sz="12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ctr"/>
            <a:r>
              <a:rPr lang="ru-RU" sz="1200" b="1" dirty="0">
                <a:solidFill>
                  <a:srgbClr val="002060"/>
                </a:solidFill>
              </a:rPr>
              <a:t> </a:t>
            </a:r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</p:txBody>
      </p:sp>
      <p:pic>
        <p:nvPicPr>
          <p:cNvPr id="7" name="Picture 2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571480"/>
            <a:ext cx="1285883" cy="1285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Горизонтальный свиток 7"/>
          <p:cNvSpPr/>
          <p:nvPr/>
        </p:nvSpPr>
        <p:spPr>
          <a:xfrm>
            <a:off x="2500298" y="642918"/>
            <a:ext cx="5256585" cy="1008112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Cambria" pitchFamily="18" charset="0"/>
              </a:rPr>
              <a:t>ЛАРЕЦ  ЗНАНИЙ</a:t>
            </a:r>
            <a:endParaRPr lang="ru-RU" b="1" dirty="0">
              <a:ln>
                <a:solidFill>
                  <a:srgbClr val="00B050"/>
                </a:solidFill>
              </a:ln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9" name="Picture 12" descr="https://i.pinimg.com/originals/7b/93/35/7b9335c08d990a5b0c0ac87fd0f9fb7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6000768"/>
            <a:ext cx="982528" cy="642942"/>
          </a:xfrm>
          <a:prstGeom prst="rect">
            <a:avLst/>
          </a:prstGeom>
          <a:noFill/>
        </p:spPr>
      </p:pic>
      <p:pic>
        <p:nvPicPr>
          <p:cNvPr id="10" name="Рисунок 9" descr="C:\Users\DS2\Desktop\фото психолог\IMG20201126163434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2" y="2143116"/>
            <a:ext cx="3214710" cy="4214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C:\Users\DS2\Desktop\фото психолог\IMG20201126163840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2143116"/>
            <a:ext cx="3143272" cy="4214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8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96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</a:rPr>
              <a:t>                 </a:t>
            </a:r>
            <a:endParaRPr lang="ru-RU" sz="2800" b="1" dirty="0">
              <a:ln w="1016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73710" y="429605"/>
            <a:ext cx="7704856" cy="1603858"/>
          </a:xfrm>
          <a:prstGeom prst="roundRect">
            <a:avLst>
              <a:gd name="adj" fmla="val 4437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  </a:t>
            </a:r>
          </a:p>
          <a:p>
            <a:pPr algn="ctr"/>
            <a:endParaRPr lang="ru-RU" sz="1200" b="1" dirty="0" smtClean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ctr"/>
            <a:endParaRPr lang="ru-RU" sz="12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ctr"/>
            <a:r>
              <a:rPr lang="ru-RU" sz="1200" b="1" dirty="0">
                <a:solidFill>
                  <a:srgbClr val="002060"/>
                </a:solidFill>
              </a:rPr>
              <a:t> </a:t>
            </a:r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</p:txBody>
      </p:sp>
      <p:pic>
        <p:nvPicPr>
          <p:cNvPr id="7" name="Picture 2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571480"/>
            <a:ext cx="1285883" cy="1285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Горизонтальный свиток 7"/>
          <p:cNvSpPr/>
          <p:nvPr/>
        </p:nvSpPr>
        <p:spPr>
          <a:xfrm>
            <a:off x="2500298" y="642918"/>
            <a:ext cx="5256585" cy="1008112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Cambria" pitchFamily="18" charset="0"/>
              </a:rPr>
              <a:t>ЛАРЕЦ  ЗНАНИЙ</a:t>
            </a:r>
            <a:endParaRPr lang="ru-RU" b="1" dirty="0">
              <a:ln>
                <a:solidFill>
                  <a:srgbClr val="00B050"/>
                </a:solidFill>
              </a:ln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9" name="Picture 12" descr="https://i.pinimg.com/originals/7b/93/35/7b9335c08d990a5b0c0ac87fd0f9fb7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6000768"/>
            <a:ext cx="982528" cy="642942"/>
          </a:xfrm>
          <a:prstGeom prst="rect">
            <a:avLst/>
          </a:prstGeom>
          <a:noFill/>
        </p:spPr>
      </p:pic>
      <p:pic>
        <p:nvPicPr>
          <p:cNvPr id="12" name="Рисунок 11" descr="C:\Users\DS2\Desktop\фото психолог\IMG20201126164615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2786058"/>
            <a:ext cx="3929090" cy="3143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C:\Users\DS2\Desktop\фото психолог\IMG20201126165251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8" y="2786058"/>
            <a:ext cx="3643338" cy="3143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8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96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</a:rPr>
              <a:t>                 </a:t>
            </a:r>
            <a:endParaRPr lang="ru-RU" sz="2800" b="1" dirty="0">
              <a:ln w="1016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73710" y="429605"/>
            <a:ext cx="7704856" cy="1603858"/>
          </a:xfrm>
          <a:prstGeom prst="roundRect">
            <a:avLst>
              <a:gd name="adj" fmla="val 4437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  </a:t>
            </a:r>
          </a:p>
          <a:p>
            <a:pPr algn="ctr"/>
            <a:endParaRPr lang="ru-RU" sz="1200" b="1" dirty="0" smtClean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ctr"/>
            <a:endParaRPr lang="ru-RU" sz="12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ctr"/>
            <a:r>
              <a:rPr lang="ru-RU" sz="1200" b="1" dirty="0">
                <a:solidFill>
                  <a:srgbClr val="002060"/>
                </a:solidFill>
              </a:rPr>
              <a:t> </a:t>
            </a:r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</p:txBody>
      </p:sp>
      <p:pic>
        <p:nvPicPr>
          <p:cNvPr id="7" name="Picture 2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571480"/>
            <a:ext cx="1285883" cy="1285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Горизонтальный свиток 7"/>
          <p:cNvSpPr/>
          <p:nvPr/>
        </p:nvSpPr>
        <p:spPr>
          <a:xfrm>
            <a:off x="2500298" y="642918"/>
            <a:ext cx="5256585" cy="1008112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Cambria" pitchFamily="18" charset="0"/>
              </a:rPr>
              <a:t>ЛАРЕЦ  ЗНАНИЙ</a:t>
            </a:r>
            <a:endParaRPr lang="ru-RU" b="1" dirty="0">
              <a:ln>
                <a:solidFill>
                  <a:srgbClr val="00B050"/>
                </a:solidFill>
              </a:ln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9" name="Picture 12" descr="https://i.pinimg.com/originals/7b/93/35/7b9335c08d990a5b0c0ac87fd0f9fb7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6000768"/>
            <a:ext cx="982528" cy="642942"/>
          </a:xfrm>
          <a:prstGeom prst="rect">
            <a:avLst/>
          </a:prstGeom>
          <a:noFill/>
        </p:spPr>
      </p:pic>
      <p:pic>
        <p:nvPicPr>
          <p:cNvPr id="10" name="Рисунок 9" descr="C:\Users\DS2\Desktop\фото психолог\IMG2020113016094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285992"/>
            <a:ext cx="4000528" cy="3357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C:\Users\DS2\Desktop\фото психолог\МАСТЕР-КЛАСС\IMG_20210120_144715.jpg"/>
          <p:cNvPicPr/>
          <p:nvPr/>
        </p:nvPicPr>
        <p:blipFill>
          <a:blip r:embed="rId5"/>
          <a:srcRect t="28207" r="26209" b="32201"/>
          <a:stretch>
            <a:fillRect/>
          </a:stretch>
        </p:blipFill>
        <p:spPr bwMode="auto">
          <a:xfrm>
            <a:off x="4786314" y="2357430"/>
            <a:ext cx="3929090" cy="3429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8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96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</a:rPr>
              <a:t>                 </a:t>
            </a:r>
            <a:endParaRPr lang="ru-RU" sz="2800" b="1" dirty="0">
              <a:ln w="1016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73710" y="429605"/>
            <a:ext cx="7704856" cy="1603858"/>
          </a:xfrm>
          <a:prstGeom prst="roundRect">
            <a:avLst>
              <a:gd name="adj" fmla="val 4437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  </a:t>
            </a:r>
          </a:p>
          <a:p>
            <a:pPr algn="ctr"/>
            <a:endParaRPr lang="ru-RU" sz="1200" b="1" dirty="0" smtClean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ctr"/>
            <a:endParaRPr lang="ru-RU" sz="12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ctr"/>
            <a:r>
              <a:rPr lang="ru-RU" sz="1200" b="1" dirty="0">
                <a:solidFill>
                  <a:srgbClr val="002060"/>
                </a:solidFill>
              </a:rPr>
              <a:t> </a:t>
            </a:r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</p:txBody>
      </p:sp>
      <p:pic>
        <p:nvPicPr>
          <p:cNvPr id="7" name="Picture 2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571480"/>
            <a:ext cx="1285883" cy="1285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Горизонтальный свиток 7"/>
          <p:cNvSpPr/>
          <p:nvPr/>
        </p:nvSpPr>
        <p:spPr>
          <a:xfrm>
            <a:off x="2500298" y="642918"/>
            <a:ext cx="5256585" cy="1008112"/>
          </a:xfrm>
          <a:prstGeom prst="horizontalScroll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Cambria" pitchFamily="18" charset="0"/>
              </a:rPr>
              <a:t>РОДИТЕЛЬСКИЙ  ЛАБИРИНТ</a:t>
            </a:r>
            <a:endParaRPr lang="ru-RU" b="1" dirty="0">
              <a:ln>
                <a:solidFill>
                  <a:srgbClr val="00B050"/>
                </a:solidFill>
              </a:ln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3078" name="Picture 6" descr="https://cdn.pixabay.com/photo/2015/04/20/22/40/labyrinth-732371_64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83217"/>
            <a:ext cx="1057304" cy="1174783"/>
          </a:xfrm>
          <a:prstGeom prst="rect">
            <a:avLst/>
          </a:prstGeom>
          <a:noFill/>
        </p:spPr>
      </p:pic>
      <p:sp>
        <p:nvSpPr>
          <p:cNvPr id="3082" name="AutoShape 10" descr="https://w7.pngwing.com/pngs/598/642/png-transparent-window-kaleidoscope-symmetry-pattern-emission-furniture-symmetry-window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 descr="C:\Users\DS2\Desktop\фото психолог\20210120_14331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2143116"/>
            <a:ext cx="3214710" cy="3988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C:\Users\DS2\Desktop\фото психолог\20210120_14325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2143116"/>
            <a:ext cx="3071834" cy="392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8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96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</a:rPr>
              <a:t>                 </a:t>
            </a:r>
            <a:endParaRPr lang="ru-RU" sz="2800" b="1" dirty="0">
              <a:ln w="1016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73710" y="429605"/>
            <a:ext cx="7704856" cy="1603858"/>
          </a:xfrm>
          <a:prstGeom prst="roundRect">
            <a:avLst>
              <a:gd name="adj" fmla="val 4437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  </a:t>
            </a:r>
          </a:p>
          <a:p>
            <a:pPr algn="ctr"/>
            <a:endParaRPr lang="ru-RU" sz="1200" b="1" dirty="0" smtClean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ctr"/>
            <a:endParaRPr lang="ru-RU" sz="12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ctr"/>
            <a:r>
              <a:rPr lang="ru-RU" sz="1200" b="1" dirty="0">
                <a:solidFill>
                  <a:srgbClr val="002060"/>
                </a:solidFill>
              </a:rPr>
              <a:t> </a:t>
            </a:r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</p:txBody>
      </p:sp>
      <p:pic>
        <p:nvPicPr>
          <p:cNvPr id="7" name="Picture 2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571480"/>
            <a:ext cx="1285883" cy="1285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Горизонтальный свиток 7"/>
          <p:cNvSpPr/>
          <p:nvPr/>
        </p:nvSpPr>
        <p:spPr>
          <a:xfrm>
            <a:off x="2500298" y="642918"/>
            <a:ext cx="5256585" cy="1008112"/>
          </a:xfrm>
          <a:prstGeom prst="horizontalScroll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Cambria" pitchFamily="18" charset="0"/>
              </a:rPr>
              <a:t>РОДИТЕЛЬСКИЙ  ЛАБИРИНТ</a:t>
            </a:r>
            <a:endParaRPr lang="ru-RU" b="1" dirty="0">
              <a:ln>
                <a:solidFill>
                  <a:srgbClr val="00B050"/>
                </a:solidFill>
              </a:ln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3078" name="Picture 6" descr="https://cdn.pixabay.com/photo/2015/04/20/22/40/labyrinth-732371_64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683217"/>
            <a:ext cx="1057304" cy="1174783"/>
          </a:xfrm>
          <a:prstGeom prst="rect">
            <a:avLst/>
          </a:prstGeom>
          <a:noFill/>
        </p:spPr>
      </p:pic>
      <p:sp>
        <p:nvSpPr>
          <p:cNvPr id="3082" name="AutoShape 10" descr="https://w7.pngwing.com/pngs/598/642/png-transparent-window-kaleidoscope-symmetry-pattern-emission-furniture-symmetry-window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 descr="C:\Users\DS2\Desktop\фото психолог\МАСТЕР-КЛАСС\IMG_20210120_144707.jpg"/>
          <p:cNvPicPr/>
          <p:nvPr/>
        </p:nvPicPr>
        <p:blipFill>
          <a:blip r:embed="rId4"/>
          <a:srcRect t="9341" r="6117"/>
          <a:stretch>
            <a:fillRect/>
          </a:stretch>
        </p:blipFill>
        <p:spPr bwMode="auto">
          <a:xfrm>
            <a:off x="1571604" y="2428868"/>
            <a:ext cx="5912110" cy="38837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8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96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</a:rPr>
              <a:t>                 </a:t>
            </a:r>
            <a:endParaRPr lang="ru-RU" sz="2800" b="1" dirty="0">
              <a:ln w="1016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73710" y="429605"/>
            <a:ext cx="7704856" cy="1603858"/>
          </a:xfrm>
          <a:prstGeom prst="roundRect">
            <a:avLst>
              <a:gd name="adj" fmla="val 4437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  </a:t>
            </a:r>
          </a:p>
          <a:p>
            <a:pPr algn="ctr"/>
            <a:endParaRPr lang="ru-RU" sz="1200" b="1" dirty="0" smtClean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ctr"/>
            <a:endParaRPr lang="ru-RU" sz="12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ctr"/>
            <a:r>
              <a:rPr lang="ru-RU" sz="1200" b="1" dirty="0">
                <a:solidFill>
                  <a:srgbClr val="002060"/>
                </a:solidFill>
              </a:rPr>
              <a:t> </a:t>
            </a:r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</p:txBody>
      </p:sp>
      <p:pic>
        <p:nvPicPr>
          <p:cNvPr id="7" name="Picture 2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571480"/>
            <a:ext cx="1285883" cy="1285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Горизонтальный свиток 7"/>
          <p:cNvSpPr/>
          <p:nvPr/>
        </p:nvSpPr>
        <p:spPr>
          <a:xfrm>
            <a:off x="2500298" y="642918"/>
            <a:ext cx="5256585" cy="1008112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Cambria" pitchFamily="18" charset="0"/>
              </a:rPr>
              <a:t>ПСИХОЛОГИЧЕСКИЙ КАЛЕЙДОСКОП</a:t>
            </a:r>
            <a:endParaRPr lang="ru-RU" b="1" dirty="0">
              <a:ln>
                <a:solidFill>
                  <a:srgbClr val="00B050"/>
                </a:solidFill>
              </a:ln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1027" name="Picture 3" descr="C:\Users\DS2\Desktop\orig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5715016"/>
            <a:ext cx="928694" cy="928694"/>
          </a:xfrm>
          <a:prstGeom prst="rect">
            <a:avLst/>
          </a:prstGeom>
          <a:noFill/>
        </p:spPr>
      </p:pic>
      <p:pic>
        <p:nvPicPr>
          <p:cNvPr id="9" name="Рисунок 8" descr="C:\Users\DS2\Desktop\фото психолог\IMG202012081401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2357430"/>
            <a:ext cx="4000528" cy="3286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C:\Users\DS2\Desktop\фото психолог\IMG2020120813570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2357430"/>
            <a:ext cx="4286280" cy="3214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8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96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</a:rPr>
              <a:t>                 </a:t>
            </a:r>
            <a:endParaRPr lang="ru-RU" sz="2800" b="1" dirty="0">
              <a:ln w="1016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73710" y="429605"/>
            <a:ext cx="7704856" cy="1603858"/>
          </a:xfrm>
          <a:prstGeom prst="roundRect">
            <a:avLst>
              <a:gd name="adj" fmla="val 4437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  </a:t>
            </a:r>
          </a:p>
          <a:p>
            <a:pPr algn="ctr"/>
            <a:endParaRPr lang="ru-RU" sz="1200" b="1" dirty="0" smtClean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ctr"/>
            <a:endParaRPr lang="ru-RU" sz="12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ctr"/>
            <a:r>
              <a:rPr lang="ru-RU" sz="1200" b="1" dirty="0">
                <a:solidFill>
                  <a:srgbClr val="002060"/>
                </a:solidFill>
              </a:rPr>
              <a:t> </a:t>
            </a:r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</p:txBody>
      </p:sp>
      <p:pic>
        <p:nvPicPr>
          <p:cNvPr id="7" name="Picture 2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571480"/>
            <a:ext cx="1285883" cy="1285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Горизонтальный свиток 7"/>
          <p:cNvSpPr/>
          <p:nvPr/>
        </p:nvSpPr>
        <p:spPr>
          <a:xfrm>
            <a:off x="2500298" y="642918"/>
            <a:ext cx="5256585" cy="1008112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Cambria" pitchFamily="18" charset="0"/>
              </a:rPr>
              <a:t>ПСИХОЛОГИЧЕСКИЙ КАЛЕЙДОСКОП</a:t>
            </a:r>
            <a:endParaRPr lang="ru-RU" b="1" dirty="0">
              <a:ln>
                <a:solidFill>
                  <a:srgbClr val="00B050"/>
                </a:solidFill>
              </a:ln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1027" name="Picture 3" descr="C:\Users\DS2\Desktop\orig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5715016"/>
            <a:ext cx="928694" cy="928694"/>
          </a:xfrm>
          <a:prstGeom prst="rect">
            <a:avLst/>
          </a:prstGeom>
          <a:noFill/>
        </p:spPr>
      </p:pic>
      <p:pic>
        <p:nvPicPr>
          <p:cNvPr id="10" name="Рисунок 9" descr="C:\Users\DS2\Desktop\Самойленко\фото\фото 2\20201027_1413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6" y="2214554"/>
            <a:ext cx="5572164" cy="4286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8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96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</a:rPr>
              <a:t>                 </a:t>
            </a:r>
            <a:endParaRPr lang="ru-RU" sz="2800" b="1" dirty="0">
              <a:ln w="1016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73710" y="429605"/>
            <a:ext cx="7704856" cy="1603858"/>
          </a:xfrm>
          <a:prstGeom prst="roundRect">
            <a:avLst>
              <a:gd name="adj" fmla="val 4437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  </a:t>
            </a:r>
          </a:p>
          <a:p>
            <a:pPr algn="ctr"/>
            <a:endParaRPr lang="ru-RU" sz="1200" b="1" dirty="0" smtClean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ctr"/>
            <a:endParaRPr lang="ru-RU" sz="12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ctr"/>
            <a:r>
              <a:rPr lang="ru-RU" sz="1200" b="1" dirty="0">
                <a:solidFill>
                  <a:srgbClr val="002060"/>
                </a:solidFill>
              </a:rPr>
              <a:t> </a:t>
            </a:r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</p:txBody>
      </p:sp>
      <p:pic>
        <p:nvPicPr>
          <p:cNvPr id="7" name="Picture 2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571480"/>
            <a:ext cx="1285883" cy="1285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Горизонтальный свиток 7"/>
          <p:cNvSpPr/>
          <p:nvPr/>
        </p:nvSpPr>
        <p:spPr>
          <a:xfrm>
            <a:off x="2500298" y="642918"/>
            <a:ext cx="5256585" cy="1008112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Cambria" pitchFamily="18" charset="0"/>
              </a:rPr>
              <a:t>ПСИХОЛОГИЧЕСКИЙ КАЛЕЙДОСКОП</a:t>
            </a:r>
            <a:endParaRPr lang="ru-RU" b="1" dirty="0">
              <a:ln>
                <a:solidFill>
                  <a:srgbClr val="00B050"/>
                </a:solidFill>
              </a:ln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1027" name="Picture 3" descr="C:\Users\DS2\Desktop\orig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5715016"/>
            <a:ext cx="928694" cy="928694"/>
          </a:xfrm>
          <a:prstGeom prst="rect">
            <a:avLst/>
          </a:prstGeom>
          <a:noFill/>
        </p:spPr>
      </p:pic>
      <p:pic>
        <p:nvPicPr>
          <p:cNvPr id="9" name="Рисунок 8" descr="C:\Users\DS2\Desktop\фото психолог\IMG202002261422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214554"/>
            <a:ext cx="5715040" cy="4286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8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96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</a:rPr>
              <a:t>                 </a:t>
            </a:r>
            <a:endParaRPr lang="ru-RU" sz="2800" b="1" dirty="0">
              <a:ln w="1016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73710" y="429605"/>
            <a:ext cx="7704856" cy="927693"/>
          </a:xfrm>
          <a:prstGeom prst="roundRect">
            <a:avLst>
              <a:gd name="adj" fmla="val 4437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ambria Math" pitchFamily="18" charset="0"/>
                <a:ea typeface="Cambria Math" pitchFamily="18" charset="0"/>
                <a:cs typeface="Aparajita" pitchFamily="34" charset="0"/>
              </a:rPr>
              <a:t>                 </a:t>
            </a:r>
            <a:r>
              <a:rPr lang="ru-RU" sz="2400" b="1" dirty="0" smtClean="0">
                <a:solidFill>
                  <a:srgbClr val="002060"/>
                </a:solidFill>
                <a:latin typeface="Calibri" pitchFamily="34" charset="0"/>
                <a:ea typeface="Cambria Math" pitchFamily="18" charset="0"/>
                <a:cs typeface="Aparajita" pitchFamily="34" charset="0"/>
              </a:rPr>
              <a:t>«Особенному ребенку – особый педагог»</a:t>
            </a:r>
            <a:endParaRPr lang="ru-RU" sz="2400" dirty="0" smtClean="0">
              <a:solidFill>
                <a:srgbClr val="002060"/>
              </a:solidFill>
              <a:latin typeface="Calibri" pitchFamily="34" charset="0"/>
              <a:ea typeface="Cambria Math" pitchFamily="18" charset="0"/>
              <a:cs typeface="Aparajita" pitchFamily="34" charset="0"/>
            </a:endParaRPr>
          </a:p>
        </p:txBody>
      </p:sp>
      <p:pic>
        <p:nvPicPr>
          <p:cNvPr id="7" name="Picture 2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500042"/>
            <a:ext cx="785817" cy="785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785918" y="1785926"/>
            <a:ext cx="6215106" cy="324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Мир «особого» ребенка интересен и пуглив,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Мир «особого» ребенка безобразен и красив,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Неуклюж, порою странен, добродушен и открыт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Мир «особого» ребенка. Иногда он нас страшит.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Почему он агрессивен? Почему он так закрыт?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Почему он так испуган? Почему не говорит?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Мир «особого» ребенка – он закрыт от глаз чужих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Мир «особого» ребенка допускает лишь своих!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10" name="Рисунок 9" descr="https://admtyumen.ru/images/thumbnails/1000_400/t_-1441288369_body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5143512"/>
            <a:ext cx="2357454" cy="15001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прпррроппопо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4282" y="1578452"/>
            <a:ext cx="8640960" cy="481997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Picture 5" descr="C:\Users\132\Desktop\День открытых дверей ЧТЕНИЕ\1012191835.jpg"/>
          <p:cNvPicPr>
            <a:picLocks noChangeAspect="1" noChangeArrowheads="1"/>
          </p:cNvPicPr>
          <p:nvPr/>
        </p:nvPicPr>
        <p:blipFill>
          <a:blip r:embed="rId2" cstate="print"/>
          <a:srcRect b="75850"/>
          <a:stretch>
            <a:fillRect/>
          </a:stretch>
        </p:blipFill>
        <p:spPr bwMode="auto">
          <a:xfrm>
            <a:off x="2309305" y="4924779"/>
            <a:ext cx="4525389" cy="1446757"/>
          </a:xfrm>
          <a:prstGeom prst="rect">
            <a:avLst/>
          </a:prstGeom>
          <a:noFill/>
        </p:spPr>
      </p:pic>
      <p:sp>
        <p:nvSpPr>
          <p:cNvPr id="17" name="Овал 16"/>
          <p:cNvSpPr/>
          <p:nvPr/>
        </p:nvSpPr>
        <p:spPr>
          <a:xfrm>
            <a:off x="899592" y="2420888"/>
            <a:ext cx="583408" cy="57606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Georgia" pitchFamily="18" charset="0"/>
              </a:rPr>
              <a:t>О</a:t>
            </a:r>
            <a:endParaRPr lang="ru-RU" sz="2800" b="1" dirty="0">
              <a:latin typeface="Georgia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 rot="1114218">
            <a:off x="6359103" y="4427082"/>
            <a:ext cx="462064" cy="44550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Georgia" pitchFamily="18" charset="0"/>
              </a:rPr>
              <a:t>Л</a:t>
            </a:r>
            <a:endParaRPr lang="ru-RU" sz="2000" dirty="0">
              <a:latin typeface="Georgia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6858016" y="714356"/>
            <a:ext cx="583408" cy="57606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Georgia" pitchFamily="18" charset="0"/>
              </a:rPr>
              <a:t>О</a:t>
            </a:r>
            <a:endParaRPr lang="ru-RU" sz="2800" b="1" dirty="0">
              <a:latin typeface="Georgia" pitchFamily="18" charset="0"/>
            </a:endParaRPr>
          </a:p>
        </p:txBody>
      </p:sp>
      <p:pic>
        <p:nvPicPr>
          <p:cNvPr id="28" name="Picture 8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330" y="142852"/>
            <a:ext cx="86409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8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916832"/>
            <a:ext cx="79208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211252" y="2044654"/>
            <a:ext cx="5427448" cy="31393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2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Специалисты речи, как поэты,</a:t>
            </a:r>
          </a:p>
          <a:p>
            <a:r>
              <a:rPr lang="ru-RU" sz="2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Они не только возятся с детьми,</a:t>
            </a:r>
          </a:p>
          <a:p>
            <a:r>
              <a:rPr lang="ru-RU" sz="2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Сияют отраженным ярким светом</a:t>
            </a:r>
          </a:p>
          <a:p>
            <a:r>
              <a:rPr lang="ru-RU" sz="2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Ребячьих душ, которым помогли.</a:t>
            </a:r>
          </a:p>
          <a:p>
            <a:r>
              <a:rPr lang="ru-RU" sz="2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Есть божий дар в высоком том призванье-</a:t>
            </a:r>
          </a:p>
          <a:p>
            <a:r>
              <a:rPr lang="ru-RU" sz="2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Дарить детишкам красноречья свет.</a:t>
            </a:r>
          </a:p>
          <a:p>
            <a:r>
              <a:rPr lang="ru-RU" sz="2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Большую роль в дошкольном воспитанье</a:t>
            </a:r>
          </a:p>
          <a:p>
            <a:r>
              <a:rPr lang="ru-RU" sz="2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Играет, без сомненья ЛОГОПЕД!</a:t>
            </a:r>
          </a:p>
          <a:p>
            <a:r>
              <a:rPr lang="ru-RU" sz="22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endParaRPr lang="ru-RU" sz="22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12" name="Picture 2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42852"/>
            <a:ext cx="1285883" cy="1285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68" y="0"/>
            <a:ext cx="1855662" cy="1751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Скругленный прямоугольник 8"/>
          <p:cNvSpPr/>
          <p:nvPr/>
        </p:nvSpPr>
        <p:spPr>
          <a:xfrm>
            <a:off x="179512" y="1124744"/>
            <a:ext cx="8784976" cy="53835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Задачи:</a:t>
            </a:r>
            <a:endParaRPr lang="ru-RU" sz="2000" b="1" dirty="0" smtClean="0">
              <a:solidFill>
                <a:srgbClr val="C00000"/>
              </a:solidFill>
              <a:latin typeface="Cambr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осуществление диагностики речевого развития детей;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определение и реализация индивидуального маршрута коррекции и (или) компенсации речевого дефекта с учетом его структуры, обусловленности, а также индивидуально личностных особенностей детей;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организация взаимодействия всех субъектов коррекционно-образовательного процесса в реализации комплексного подхода при реабилитации детей с проблемами речевого развития;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распространение логопедических знаний среди педагогов и родителей с целью профилактики речевых нарушений у детей, а также для оптимизации процесса логопедического воздействия</a:t>
            </a:r>
            <a:r>
              <a:rPr lang="ru-RU" sz="2000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20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"/>
            <a:ext cx="86764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               Цель деятельности логопедического пункта: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Cambria" pitchFamily="18" charset="0"/>
              </a:rPr>
              <a:t>               </a:t>
            </a:r>
            <a:r>
              <a:rPr lang="ru-RU" b="1" dirty="0" smtClean="0">
                <a:solidFill>
                  <a:srgbClr val="002060"/>
                </a:solidFill>
                <a:latin typeface="Cambria" pitchFamily="18" charset="0"/>
              </a:rPr>
              <a:t>раннее выявление и преодоление отклонений в развитии устной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Cambria" pitchFamily="18" charset="0"/>
              </a:rPr>
              <a:t>речи детей  дошкольного возраста.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8" name="Picture 2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76" y="142852"/>
            <a:ext cx="571504" cy="571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C:\Users\DS2\Desktop\Самойленко\мои фото\20170526_114701.jpg"/>
          <p:cNvPicPr>
            <a:picLocks noChangeAspect="1" noChangeArrowheads="1"/>
          </p:cNvPicPr>
          <p:nvPr/>
        </p:nvPicPr>
        <p:blipFill>
          <a:blip r:embed="rId2" cstate="print"/>
          <a:srcRect t="9566"/>
          <a:stretch>
            <a:fillRect/>
          </a:stretch>
        </p:blipFill>
        <p:spPr bwMode="auto">
          <a:xfrm>
            <a:off x="642910" y="1285860"/>
            <a:ext cx="3000396" cy="44809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C:\Users\DS2\Desktop\Самойленко\мои фото\20171215_154736.jpg"/>
          <p:cNvPicPr/>
          <p:nvPr/>
        </p:nvPicPr>
        <p:blipFill>
          <a:blip r:embed="rId3" cstate="print"/>
          <a:srcRect t="4907" r="2719"/>
          <a:stretch>
            <a:fillRect/>
          </a:stretch>
        </p:blipFill>
        <p:spPr bwMode="auto">
          <a:xfrm>
            <a:off x="5429256" y="1928802"/>
            <a:ext cx="3143272" cy="4500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3286116" y="214290"/>
            <a:ext cx="5688632" cy="72007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2400" b="1" dirty="0">
              <a:ln w="11430">
                <a:solidFill>
                  <a:schemeClr val="tx1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28992" y="285728"/>
            <a:ext cx="514353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mbria" pitchFamily="18" charset="0"/>
              </a:rPr>
              <a:t>      </a:t>
            </a:r>
            <a:r>
              <a:rPr lang="ru-RU" sz="32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mbria" pitchFamily="18" charset="0"/>
              </a:rPr>
              <a:t>Помощники логопеда</a:t>
            </a:r>
            <a:endParaRPr lang="ru-RU" sz="32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1" name="Picture 2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9" y="142852"/>
            <a:ext cx="928694" cy="928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7504" y="1190182"/>
            <a:ext cx="8784976" cy="5400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85720" y="214290"/>
            <a:ext cx="5688632" cy="72007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2400" b="1" dirty="0">
              <a:ln w="11430">
                <a:solidFill>
                  <a:schemeClr val="tx1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67544" y="1556792"/>
            <a:ext cx="4392488" cy="446449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167272"/>
            <a:ext cx="554461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Учимся вместе играя</a:t>
            </a:r>
            <a:endParaRPr lang="ru-RU" sz="40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572" b="25048"/>
          <a:stretch>
            <a:fillRect/>
          </a:stretch>
        </p:blipFill>
        <p:spPr>
          <a:xfrm>
            <a:off x="928662" y="2214554"/>
            <a:ext cx="3550441" cy="3000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2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142852"/>
            <a:ext cx="857256" cy="857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E:\фото дети 23\20161201_110944.jpg"/>
          <p:cNvPicPr/>
          <p:nvPr/>
        </p:nvPicPr>
        <p:blipFill>
          <a:blip r:embed="rId4" cstate="print"/>
          <a:srcRect l="13668" r="9310" b="8448"/>
          <a:stretch>
            <a:fillRect/>
          </a:stretch>
        </p:blipFill>
        <p:spPr bwMode="auto">
          <a:xfrm>
            <a:off x="5143504" y="2214554"/>
            <a:ext cx="3571900" cy="2786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79512" y="1556792"/>
            <a:ext cx="8784976" cy="511256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83568" y="260648"/>
            <a:ext cx="5225662" cy="783193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Учимся вместе играя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286248" y="1857364"/>
            <a:ext cx="4392488" cy="446449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894"/>
          <a:stretch>
            <a:fillRect/>
          </a:stretch>
        </p:blipFill>
        <p:spPr>
          <a:xfrm>
            <a:off x="785786" y="1928802"/>
            <a:ext cx="2857520" cy="43243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2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48" y="142852"/>
            <a:ext cx="1000131" cy="1000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C:\Users\DS2\Desktop\Самойленко\мои фото\IMG_20191212_093653.jpg"/>
          <p:cNvPicPr/>
          <p:nvPr/>
        </p:nvPicPr>
        <p:blipFill>
          <a:blip r:embed="rId4" cstate="print"/>
          <a:srcRect t="1414" b="20808"/>
          <a:stretch>
            <a:fillRect/>
          </a:stretch>
        </p:blipFill>
        <p:spPr bwMode="auto">
          <a:xfrm>
            <a:off x="5072066" y="2500306"/>
            <a:ext cx="3143272" cy="3714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42844" y="1571612"/>
            <a:ext cx="8784976" cy="511256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83568" y="260648"/>
            <a:ext cx="5225662" cy="783193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Учимся вместе играя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95536" y="1880828"/>
            <a:ext cx="4392488" cy="446449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5272" y="142852"/>
            <a:ext cx="1143007" cy="1143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C:\Users\DS2\Desktop\Самойленко\Фото с телефона Н.А\IMG2020112516054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2285992"/>
            <a:ext cx="3071834" cy="3714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 descr="C:\Users\DS2\Desktop\Самойленко\Фото с телефона Н.А\IMG2020112516013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071678"/>
            <a:ext cx="3071834" cy="39055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3636</TotalTime>
  <Words>661</Words>
  <Application>Microsoft Office PowerPoint</Application>
  <PresentationFormat>Экран (4:3)</PresentationFormat>
  <Paragraphs>218</Paragraphs>
  <Slides>39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132</dc:creator>
  <cp:lastModifiedBy>ната</cp:lastModifiedBy>
  <cp:revision>360</cp:revision>
  <dcterms:created xsi:type="dcterms:W3CDTF">2017-04-21T22:11:46Z</dcterms:created>
  <dcterms:modified xsi:type="dcterms:W3CDTF">2023-04-18T11:40:13Z</dcterms:modified>
</cp:coreProperties>
</file>