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62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30740" y="2361147"/>
            <a:ext cx="2461259" cy="4405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647" y="226821"/>
            <a:ext cx="10966704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0663" y="1956307"/>
            <a:ext cx="10710672" cy="4538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7924800" y="3429000"/>
            <a:ext cx="4038600" cy="1097095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2000" b="1" spc="-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Подготовил</a:t>
            </a:r>
            <a:r>
              <a:rPr lang="ru-RU" sz="2000" b="1" spc="-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b="1" spc="-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spc="-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Торопыгина Н.А.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endParaRPr sz="24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191000" y="914400"/>
            <a:ext cx="7848600" cy="238975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57834" marR="1544320" indent="656590">
              <a:lnSpc>
                <a:spcPts val="5180"/>
              </a:lnSpc>
              <a:spcBef>
                <a:spcPts val="755"/>
              </a:spcBef>
            </a:pPr>
            <a:r>
              <a:rPr sz="4800" spc="635" dirty="0"/>
              <a:t>МОЯ </a:t>
            </a:r>
            <a:r>
              <a:rPr sz="4800" spc="470" dirty="0"/>
              <a:t>МАЛАЯ </a:t>
            </a:r>
            <a:r>
              <a:rPr sz="4800" spc="475" dirty="0"/>
              <a:t> </a:t>
            </a:r>
            <a:r>
              <a:rPr sz="4800" spc="490" dirty="0"/>
              <a:t>РОДИНА</a:t>
            </a:r>
            <a:r>
              <a:rPr sz="4800" spc="175" dirty="0"/>
              <a:t> </a:t>
            </a:r>
            <a:r>
              <a:rPr sz="4800" spc="-40" dirty="0"/>
              <a:t>-</a:t>
            </a:r>
            <a:r>
              <a:rPr sz="4800" spc="150" dirty="0"/>
              <a:t> </a:t>
            </a:r>
            <a:r>
              <a:rPr sz="4800" spc="560" dirty="0"/>
              <a:t>ЮГРА</a:t>
            </a:r>
            <a:endParaRPr sz="4800"/>
          </a:p>
          <a:p>
            <a:pPr marL="12700" marR="5080" algn="just">
              <a:lnSpc>
                <a:spcPct val="100000"/>
              </a:lnSpc>
              <a:spcBef>
                <a:spcPts val="995"/>
              </a:spcBef>
            </a:pPr>
            <a:r>
              <a:rPr sz="1800" b="0" i="1" spc="-5" dirty="0">
                <a:solidFill>
                  <a:srgbClr val="001729"/>
                </a:solidFill>
                <a:latin typeface="Trebuchet MS"/>
                <a:cs typeface="Trebuchet MS"/>
              </a:rPr>
              <a:t>(</a:t>
            </a:r>
            <a:r>
              <a:rPr sz="1800" i="1" spc="-5">
                <a:solidFill>
                  <a:srgbClr val="001729"/>
                </a:solidFill>
                <a:latin typeface="Times New Roman"/>
                <a:cs typeface="Times New Roman"/>
              </a:rPr>
              <a:t>Взаимодействие</a:t>
            </a:r>
            <a:r>
              <a:rPr sz="1800" i="1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lang="ru-RU" sz="1800" i="1" dirty="0" smtClean="0">
                <a:solidFill>
                  <a:srgbClr val="001729"/>
                </a:solidFill>
                <a:latin typeface="Times New Roman"/>
                <a:cs typeface="Times New Roman"/>
              </a:rPr>
              <a:t>МК</a:t>
            </a:r>
            <a:r>
              <a:rPr sz="1800" i="1" spc="-45" smtClean="0">
                <a:solidFill>
                  <a:srgbClr val="001729"/>
                </a:solidFill>
                <a:latin typeface="Times New Roman"/>
                <a:cs typeface="Times New Roman"/>
              </a:rPr>
              <a:t>ДОУ</a:t>
            </a:r>
            <a:r>
              <a:rPr lang="ru-RU" sz="1800" i="1" spc="-45" dirty="0" smtClean="0">
                <a:solidFill>
                  <a:srgbClr val="001729"/>
                </a:solidFill>
                <a:latin typeface="Times New Roman"/>
                <a:cs typeface="Times New Roman"/>
              </a:rPr>
              <a:t> ХМР</a:t>
            </a:r>
            <a:r>
              <a:rPr sz="1800" i="1" spc="-40" smtClean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1729"/>
                </a:solidFill>
                <a:latin typeface="Trebuchet MS"/>
                <a:cs typeface="Trebuchet MS"/>
              </a:rPr>
              <a:t>«</a:t>
            </a:r>
            <a:r>
              <a:rPr sz="1800" i="1" spc="-5">
                <a:solidFill>
                  <a:srgbClr val="001729"/>
                </a:solidFill>
                <a:latin typeface="Times New Roman"/>
                <a:cs typeface="Times New Roman"/>
              </a:rPr>
              <a:t>Детский</a:t>
            </a:r>
            <a:r>
              <a:rPr sz="1800" i="1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1800" i="1" spc="-15" smtClean="0">
                <a:solidFill>
                  <a:srgbClr val="001729"/>
                </a:solidFill>
                <a:latin typeface="Times New Roman"/>
                <a:cs typeface="Times New Roman"/>
              </a:rPr>
              <a:t>сад</a:t>
            </a:r>
            <a:r>
              <a:rPr lang="ru-RU" sz="1800" i="1" spc="-15" dirty="0" smtClean="0">
                <a:solidFill>
                  <a:srgbClr val="001729"/>
                </a:solidFill>
                <a:latin typeface="Times New Roman"/>
                <a:cs typeface="Times New Roman"/>
              </a:rPr>
              <a:t> «Светлячок» д. Шапша»</a:t>
            </a:r>
            <a:br>
              <a:rPr lang="ru-RU" sz="1800" i="1" spc="-15" dirty="0" smtClean="0">
                <a:solidFill>
                  <a:srgbClr val="001729"/>
                </a:solidFill>
                <a:latin typeface="Times New Roman"/>
                <a:cs typeface="Times New Roman"/>
              </a:rPr>
            </a:br>
            <a:r>
              <a:rPr sz="1800" i="1" spc="-5" smtClean="0">
                <a:solidFill>
                  <a:srgbClr val="001729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001729"/>
                </a:solidFill>
                <a:latin typeface="Times New Roman"/>
                <a:cs typeface="Times New Roman"/>
              </a:rPr>
              <a:t>и </a:t>
            </a:r>
            <a:r>
              <a:rPr sz="1800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семьи</a:t>
            </a:r>
            <a:r>
              <a:rPr sz="1800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 по </a:t>
            </a:r>
            <a:r>
              <a:rPr sz="1800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воспитанию любви </a:t>
            </a:r>
            <a:r>
              <a:rPr sz="1800" i="1" dirty="0">
                <a:solidFill>
                  <a:srgbClr val="001729"/>
                </a:solidFill>
                <a:latin typeface="Times New Roman"/>
                <a:cs typeface="Times New Roman"/>
              </a:rPr>
              <a:t>к </a:t>
            </a:r>
            <a:r>
              <a:rPr sz="1800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родному</a:t>
            </a:r>
            <a:r>
              <a:rPr sz="1800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краю </a:t>
            </a:r>
            <a:r>
              <a:rPr sz="1800" i="1" dirty="0">
                <a:solidFill>
                  <a:srgbClr val="001729"/>
                </a:solidFill>
                <a:latin typeface="Times New Roman"/>
                <a:cs typeface="Times New Roman"/>
              </a:rPr>
              <a:t>и </a:t>
            </a:r>
            <a:r>
              <a:rPr sz="1800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ознакомлению</a:t>
            </a:r>
            <a:r>
              <a:rPr sz="1800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 детей </a:t>
            </a:r>
            <a:r>
              <a:rPr sz="1800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старшего </a:t>
            </a:r>
            <a:r>
              <a:rPr sz="1800" i="1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1800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дошкольного</a:t>
            </a:r>
            <a:r>
              <a:rPr sz="1800" i="1" spc="1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1729"/>
                </a:solidFill>
                <a:latin typeface="Times New Roman"/>
                <a:cs typeface="Times New Roman"/>
              </a:rPr>
              <a:t>с</a:t>
            </a:r>
            <a:r>
              <a:rPr sz="1800" i="1" spc="1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культурой</a:t>
            </a:r>
            <a:r>
              <a:rPr sz="1800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r>
              <a:rPr sz="1800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1800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бытом</a:t>
            </a:r>
            <a:r>
              <a:rPr sz="1800" i="1" spc="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коренных</a:t>
            </a:r>
            <a:r>
              <a:rPr sz="1800" i="1" spc="1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народов Севера</a:t>
            </a:r>
            <a:r>
              <a:rPr sz="1800" i="1" spc="-10" dirty="0">
                <a:solidFill>
                  <a:srgbClr val="001729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9318" y="387934"/>
            <a:ext cx="4037584" cy="61098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9150" y="3717797"/>
            <a:ext cx="454215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>
              <a:lnSpc>
                <a:spcPct val="100000"/>
              </a:lnSpc>
              <a:spcBef>
                <a:spcPts val="100"/>
              </a:spcBef>
            </a:pPr>
            <a:r>
              <a:rPr sz="4400" i="1" spc="-5" dirty="0">
                <a:solidFill>
                  <a:srgbClr val="000000"/>
                </a:solidFill>
                <a:latin typeface="Arial"/>
                <a:cs typeface="Arial"/>
              </a:rPr>
              <a:t>«Моя</a:t>
            </a:r>
            <a:r>
              <a:rPr sz="4400" i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1" spc="5" dirty="0">
                <a:solidFill>
                  <a:srgbClr val="000000"/>
                </a:solidFill>
                <a:latin typeface="Arial"/>
                <a:cs typeface="Arial"/>
              </a:rPr>
              <a:t>малая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00" i="1" dirty="0">
                <a:solidFill>
                  <a:srgbClr val="000000"/>
                </a:solidFill>
                <a:latin typeface="Arial"/>
                <a:cs typeface="Arial"/>
              </a:rPr>
              <a:t>родина</a:t>
            </a:r>
            <a:r>
              <a:rPr sz="4400" i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1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4400" i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1" spc="-5" dirty="0">
                <a:solidFill>
                  <a:srgbClr val="000000"/>
                </a:solidFill>
                <a:latin typeface="Arial"/>
                <a:cs typeface="Arial"/>
              </a:rPr>
              <a:t>Югра».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0277" y="207797"/>
            <a:ext cx="3879723" cy="63731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350" y="4022547"/>
            <a:ext cx="454279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>
              <a:lnSpc>
                <a:spcPct val="100000"/>
              </a:lnSpc>
              <a:spcBef>
                <a:spcPts val="105"/>
              </a:spcBef>
            </a:pPr>
            <a:r>
              <a:rPr sz="4400" i="1" dirty="0">
                <a:solidFill>
                  <a:srgbClr val="000000"/>
                </a:solidFill>
                <a:latin typeface="Arial"/>
                <a:cs typeface="Arial"/>
              </a:rPr>
              <a:t>«Моя</a:t>
            </a:r>
            <a:r>
              <a:rPr sz="4400" i="1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1" spc="5" dirty="0">
                <a:solidFill>
                  <a:srgbClr val="000000"/>
                </a:solidFill>
                <a:latin typeface="Arial"/>
                <a:cs typeface="Arial"/>
              </a:rPr>
              <a:t>малая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400" i="1" dirty="0">
                <a:solidFill>
                  <a:srgbClr val="000000"/>
                </a:solidFill>
                <a:latin typeface="Arial"/>
                <a:cs typeface="Arial"/>
              </a:rPr>
              <a:t>родина</a:t>
            </a:r>
            <a:r>
              <a:rPr sz="4400" i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1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4400" i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1" dirty="0">
                <a:solidFill>
                  <a:srgbClr val="000000"/>
                </a:solidFill>
                <a:latin typeface="Arial"/>
                <a:cs typeface="Arial"/>
              </a:rPr>
              <a:t>Югра».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9997" y="263258"/>
            <a:ext cx="4093845" cy="62760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197" y="4205096"/>
            <a:ext cx="454152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>
              <a:lnSpc>
                <a:spcPct val="100000"/>
              </a:lnSpc>
              <a:spcBef>
                <a:spcPts val="100"/>
              </a:spcBef>
            </a:pPr>
            <a:r>
              <a:rPr sz="4400" i="1" spc="-5" dirty="0">
                <a:solidFill>
                  <a:srgbClr val="000000"/>
                </a:solidFill>
                <a:latin typeface="Arial"/>
                <a:cs typeface="Arial"/>
              </a:rPr>
              <a:t>«Моя</a:t>
            </a:r>
            <a:r>
              <a:rPr sz="4400" i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1" spc="5" dirty="0">
                <a:solidFill>
                  <a:srgbClr val="000000"/>
                </a:solidFill>
                <a:latin typeface="Arial"/>
                <a:cs typeface="Arial"/>
              </a:rPr>
              <a:t>малая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00" i="1" dirty="0">
                <a:solidFill>
                  <a:srgbClr val="000000"/>
                </a:solidFill>
                <a:latin typeface="Arial"/>
                <a:cs typeface="Arial"/>
              </a:rPr>
              <a:t>родина</a:t>
            </a:r>
            <a:r>
              <a:rPr sz="4400" i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1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4400" i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1" spc="-5" dirty="0">
                <a:solidFill>
                  <a:srgbClr val="000000"/>
                </a:solidFill>
                <a:latin typeface="Arial"/>
                <a:cs typeface="Arial"/>
              </a:rPr>
              <a:t>Югра».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73595" y="448055"/>
            <a:ext cx="3918585" cy="1809114"/>
            <a:chOff x="6673595" y="448055"/>
            <a:chExt cx="3918585" cy="180911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4763" y="448055"/>
              <a:ext cx="3707891" cy="1219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3595" y="1037843"/>
              <a:ext cx="3918204" cy="12192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95286" y="584708"/>
            <a:ext cx="3216275" cy="12700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indent="200660">
              <a:lnSpc>
                <a:spcPts val="4640"/>
              </a:lnSpc>
              <a:spcBef>
                <a:spcPts val="680"/>
              </a:spcBef>
            </a:pPr>
            <a:r>
              <a:rPr sz="4300" spc="520" dirty="0"/>
              <a:t>РЕЧЕВОЕ </a:t>
            </a:r>
            <a:r>
              <a:rPr sz="4300" spc="-1285" dirty="0"/>
              <a:t> </a:t>
            </a:r>
            <a:r>
              <a:rPr sz="4300" spc="440" dirty="0"/>
              <a:t>РАЗВИТИЕ</a:t>
            </a:r>
            <a:endParaRPr sz="4300"/>
          </a:p>
        </p:txBody>
      </p:sp>
      <p:sp>
        <p:nvSpPr>
          <p:cNvPr id="7" name="object 7"/>
          <p:cNvSpPr txBox="1"/>
          <p:nvPr/>
        </p:nvSpPr>
        <p:spPr>
          <a:xfrm>
            <a:off x="1118108" y="3267308"/>
            <a:ext cx="10222230" cy="331787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dirty="0">
                <a:solidFill>
                  <a:srgbClr val="001729"/>
                </a:solidFill>
                <a:latin typeface="Courier New"/>
                <a:cs typeface="Courier New"/>
              </a:rPr>
              <a:t>o</a:t>
            </a:r>
            <a:r>
              <a:rPr sz="2400" spc="-625" dirty="0">
                <a:solidFill>
                  <a:srgbClr val="001729"/>
                </a:solidFill>
                <a:latin typeface="Courier New"/>
                <a:cs typeface="Courier New"/>
              </a:rPr>
              <a:t> 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б</a:t>
            </a:r>
            <a:r>
              <a:rPr sz="24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ес</a:t>
            </a:r>
            <a:r>
              <a:rPr sz="2400" b="1" i="1" spc="-60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ы</a:t>
            </a:r>
            <a:r>
              <a:rPr sz="24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п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 </a:t>
            </a:r>
            <a:r>
              <a:rPr sz="24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зна</a:t>
            </a:r>
            <a:r>
              <a:rPr sz="2400" b="1" i="1" spc="-105" dirty="0">
                <a:solidFill>
                  <a:srgbClr val="001729"/>
                </a:solidFill>
                <a:latin typeface="Times New Roman"/>
                <a:cs typeface="Times New Roman"/>
              </a:rPr>
              <a:t>к</a:t>
            </a:r>
            <a:r>
              <a:rPr sz="2400" b="1" i="1" spc="-10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мл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ни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ю</a:t>
            </a:r>
            <a:r>
              <a:rPr sz="2400" b="1" i="1" spc="3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с 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ис</a:t>
            </a:r>
            <a:r>
              <a:rPr sz="24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орией р</a:t>
            </a:r>
            <a:r>
              <a:rPr sz="24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дног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гор</a:t>
            </a:r>
            <a:r>
              <a:rPr sz="24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да,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2147570" algn="l"/>
                <a:tab pos="4462780" algn="l"/>
                <a:tab pos="5627370" algn="l"/>
                <a:tab pos="5921375" algn="l"/>
                <a:tab pos="7032625" algn="l"/>
                <a:tab pos="8103870" algn="l"/>
                <a:tab pos="9062720" algn="l"/>
              </a:tabLst>
            </a:pPr>
            <a:r>
              <a:rPr sz="2400" dirty="0">
                <a:solidFill>
                  <a:srgbClr val="001729"/>
                </a:solidFill>
                <a:latin typeface="Courier New"/>
                <a:cs typeface="Courier New"/>
              </a:rPr>
              <a:t>o</a:t>
            </a:r>
            <a:r>
              <a:rPr sz="2400" spc="-630" dirty="0">
                <a:solidFill>
                  <a:srgbClr val="001729"/>
                </a:solidFill>
                <a:latin typeface="Courier New"/>
                <a:cs typeface="Courier New"/>
              </a:rPr>
              <a:t> </a:t>
            </a:r>
            <a:r>
              <a:rPr sz="2400" b="1" i="1" spc="-60" dirty="0">
                <a:solidFill>
                  <a:srgbClr val="001729"/>
                </a:solidFill>
                <a:latin typeface="Times New Roman"/>
                <a:cs typeface="Times New Roman"/>
              </a:rPr>
              <a:t>с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с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тавление	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мин</a:t>
            </a:r>
            <a:r>
              <a:rPr sz="24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-</a:t>
            </a:r>
            <a:r>
              <a:rPr sz="24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р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асс</a:t>
            </a:r>
            <a:r>
              <a:rPr sz="2400" b="1" i="1" spc="-65" dirty="0">
                <a:solidFill>
                  <a:srgbClr val="001729"/>
                </a:solidFill>
                <a:latin typeface="Times New Roman"/>
                <a:cs typeface="Times New Roman"/>
              </a:rPr>
              <a:t>к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</a:t>
            </a:r>
            <a:r>
              <a:rPr sz="24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з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ов,	</a:t>
            </a:r>
            <a:r>
              <a:rPr sz="24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э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тюдов	о	</a:t>
            </a:r>
            <a:r>
              <a:rPr sz="24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р</a:t>
            </a:r>
            <a:r>
              <a:rPr sz="24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дн</a:t>
            </a:r>
            <a:r>
              <a:rPr sz="2400" b="1" i="1" spc="-95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м	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гор</a:t>
            </a:r>
            <a:r>
              <a:rPr sz="24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де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,	</a:t>
            </a:r>
            <a:r>
              <a:rPr sz="24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с</a:t>
            </a:r>
            <a:r>
              <a:rPr sz="2400" b="1" i="1" spc="-60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м</a:t>
            </a:r>
            <a:r>
              <a:rPr sz="24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ь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е,	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</a:t>
            </a:r>
            <a:r>
              <a:rPr sz="24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тс</a:t>
            </a:r>
            <a:r>
              <a:rPr sz="2400" b="1" i="1" spc="-100" dirty="0">
                <a:solidFill>
                  <a:srgbClr val="001729"/>
                </a:solidFill>
                <a:latin typeface="Times New Roman"/>
                <a:cs typeface="Times New Roman"/>
              </a:rPr>
              <a:t>ко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м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440"/>
              </a:spcBef>
            </a:pPr>
            <a:r>
              <a:rPr sz="24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саде,</a:t>
            </a:r>
            <a:r>
              <a:rPr sz="24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природе 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края,</a:t>
            </a:r>
            <a:endParaRPr sz="2400">
              <a:latin typeface="Times New Roman"/>
              <a:cs typeface="Times New Roman"/>
            </a:endParaRPr>
          </a:p>
          <a:p>
            <a:pPr marL="299085" marR="6350" indent="-287020">
              <a:lnSpc>
                <a:spcPts val="4320"/>
              </a:lnSpc>
              <a:spcBef>
                <a:spcPts val="385"/>
              </a:spcBef>
              <a:tabLst>
                <a:tab pos="1516380" algn="l"/>
                <a:tab pos="3551554" algn="l"/>
                <a:tab pos="4730750" algn="l"/>
                <a:tab pos="5114925" algn="l"/>
                <a:tab pos="6447155" algn="l"/>
                <a:tab pos="7536815" algn="l"/>
                <a:tab pos="8848090" algn="l"/>
              </a:tabLst>
            </a:pPr>
            <a:r>
              <a:rPr sz="2400" dirty="0">
                <a:solidFill>
                  <a:srgbClr val="001729"/>
                </a:solidFill>
                <a:latin typeface="Courier New"/>
                <a:cs typeface="Courier New"/>
              </a:rPr>
              <a:t>o</a:t>
            </a:r>
            <a:r>
              <a:rPr sz="2400" spc="-625" dirty="0">
                <a:solidFill>
                  <a:srgbClr val="001729"/>
                </a:solidFill>
                <a:latin typeface="Courier New"/>
                <a:cs typeface="Courier New"/>
              </a:rPr>
              <a:t> 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ч</a:t>
            </a:r>
            <a:r>
              <a:rPr sz="24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ение	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п</a:t>
            </a:r>
            <a:r>
              <a:rPr sz="24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р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оиз</a:t>
            </a:r>
            <a:r>
              <a:rPr sz="24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2400" b="1" i="1" spc="-60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дени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й	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п</a:t>
            </a:r>
            <a:r>
              <a:rPr sz="24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э</a:t>
            </a:r>
            <a:r>
              <a:rPr sz="24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ов	и	ав</a:t>
            </a:r>
            <a:r>
              <a:rPr sz="24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ор</a:t>
            </a:r>
            <a:r>
              <a:rPr sz="24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в	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Югры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,	ус</a:t>
            </a:r>
            <a:r>
              <a:rPr sz="24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ног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	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нар</a:t>
            </a:r>
            <a:r>
              <a:rPr sz="24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дного  </a:t>
            </a:r>
            <a:r>
              <a:rPr sz="24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творчества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народов</a:t>
            </a:r>
            <a:r>
              <a:rPr sz="24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севера,</a:t>
            </a:r>
            <a:r>
              <a:rPr sz="24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экологических</a:t>
            </a:r>
            <a:r>
              <a:rPr sz="2400" b="1" i="1" spc="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сказок,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400" dirty="0">
                <a:solidFill>
                  <a:srgbClr val="001729"/>
                </a:solidFill>
                <a:latin typeface="Courier New"/>
                <a:cs typeface="Courier New"/>
              </a:rPr>
              <a:t>o</a:t>
            </a:r>
            <a:r>
              <a:rPr sz="2400" spc="-625" dirty="0">
                <a:solidFill>
                  <a:srgbClr val="001729"/>
                </a:solidFill>
                <a:latin typeface="Courier New"/>
                <a:cs typeface="Courier New"/>
              </a:rPr>
              <a:t> 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ра</a:t>
            </a:r>
            <a:r>
              <a:rPr sz="24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з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учи</a:t>
            </a:r>
            <a:r>
              <a:rPr sz="24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ание</a:t>
            </a:r>
            <a:r>
              <a:rPr sz="2400" b="1" i="1" spc="1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с</a:t>
            </a:r>
            <a:r>
              <a:rPr sz="24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r>
              <a:rPr sz="2400" b="1" i="1" spc="-65" dirty="0">
                <a:solidFill>
                  <a:srgbClr val="001729"/>
                </a:solidFill>
                <a:latin typeface="Times New Roman"/>
                <a:cs typeface="Times New Roman"/>
              </a:rPr>
              <a:t>х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от</a:t>
            </a:r>
            <a:r>
              <a:rPr sz="24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орных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произ</a:t>
            </a:r>
            <a:r>
              <a:rPr sz="24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2400" b="1" i="1" spc="-60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дени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й</a:t>
            </a:r>
            <a:r>
              <a:rPr sz="2400" b="1" i="1" spc="2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 р</a:t>
            </a:r>
            <a:r>
              <a:rPr sz="24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дн</a:t>
            </a:r>
            <a:r>
              <a:rPr sz="2400" b="1" i="1" spc="-10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м</a:t>
            </a:r>
            <a:r>
              <a:rPr sz="2400" b="1" i="1" spc="1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крае,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гор</a:t>
            </a:r>
            <a:r>
              <a:rPr sz="24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е.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62600" y="410667"/>
            <a:ext cx="5943600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552450" marR="5080" indent="-540385">
              <a:lnSpc>
                <a:spcPts val="4750"/>
              </a:lnSpc>
              <a:spcBef>
                <a:spcPts val="705"/>
              </a:spcBef>
            </a:pPr>
            <a:r>
              <a:rPr lang="ru-RU" sz="4400" spc="570" dirty="0" smtClean="0">
                <a:latin typeface="Times New Roman" pitchFamily="18" charset="0"/>
                <a:cs typeface="Times New Roman" pitchFamily="18" charset="0"/>
              </a:rPr>
              <a:t>Познавательное </a:t>
            </a:r>
            <a:r>
              <a:rPr sz="4400" spc="465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pc="459" dirty="0">
                <a:latin typeface="Times New Roman" pitchFamily="18" charset="0"/>
                <a:cs typeface="Times New Roman" pitchFamily="18" charset="0"/>
              </a:rPr>
              <a:t>РАЗВИТИЕ</a:t>
            </a:r>
            <a:endParaRPr sz="4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Irina\Desktop\Лента новостей\2021-2022г\День Рождения Югра\Фото\20211207_11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331200" y="3327400"/>
            <a:ext cx="3454400" cy="2590800"/>
          </a:xfrm>
          <a:prstGeom prst="rect">
            <a:avLst/>
          </a:prstGeom>
          <a:noFill/>
        </p:spPr>
      </p:pic>
      <p:pic>
        <p:nvPicPr>
          <p:cNvPr id="11266" name="Picture 2" descr="C:\Users\Irina\Desktop\Лента новостей\2021-2022г\День Рождения Югра\Фото\20211207_11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38588" y="2410012"/>
            <a:ext cx="3430495" cy="257287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2400" y="3733800"/>
            <a:ext cx="472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Д/и "Что мы знаем о </a:t>
            </a:r>
            <a:r>
              <a:rPr lang="ru-RU" sz="2800" b="1" dirty="0" err="1"/>
              <a:t>Югре</a:t>
            </a:r>
            <a:r>
              <a:rPr lang="ru-RU" sz="2800" b="1" dirty="0" smtClean="0"/>
              <a:t>",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/>
              <a:t>" Узнай герб и флаг ХМАО"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83223" y="269747"/>
            <a:ext cx="5093208" cy="1853185"/>
            <a:chOff x="5983223" y="269747"/>
            <a:chExt cx="5093208" cy="18531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3223" y="269747"/>
              <a:ext cx="5093208" cy="1249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2719" y="873252"/>
              <a:ext cx="4015739" cy="12496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8520" y="5214365"/>
            <a:ext cx="113239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272665" algn="l"/>
                <a:tab pos="4453890" algn="l"/>
                <a:tab pos="5276850" algn="l"/>
                <a:tab pos="6832600" algn="l"/>
                <a:tab pos="8216900" algn="l"/>
                <a:tab pos="8730615" algn="l"/>
                <a:tab pos="10018395" algn="l"/>
                <a:tab pos="10530840" algn="l"/>
              </a:tabLst>
            </a:pPr>
            <a:r>
              <a:rPr sz="2800" b="1" i="1" spc="-120" dirty="0">
                <a:latin typeface="Times New Roman"/>
                <a:cs typeface="Times New Roman"/>
              </a:rPr>
              <a:t>Р</a:t>
            </a:r>
            <a:r>
              <a:rPr sz="2800" b="1" i="1" spc="-5" dirty="0">
                <a:latin typeface="Times New Roman"/>
                <a:cs typeface="Times New Roman"/>
              </a:rPr>
              <a:t>а</a:t>
            </a:r>
            <a:r>
              <a:rPr sz="2800" b="1" i="1" spc="-25" dirty="0">
                <a:latin typeface="Times New Roman"/>
                <a:cs typeface="Times New Roman"/>
              </a:rPr>
              <a:t>з</a:t>
            </a:r>
            <a:r>
              <a:rPr sz="2800" b="1" i="1" spc="-5" dirty="0">
                <a:latin typeface="Times New Roman"/>
                <a:cs typeface="Times New Roman"/>
              </a:rPr>
              <a:t>учи</a:t>
            </a:r>
            <a:r>
              <a:rPr sz="2800" b="1" i="1" spc="-25" dirty="0">
                <a:latin typeface="Times New Roman"/>
                <a:cs typeface="Times New Roman"/>
              </a:rPr>
              <a:t>в</a:t>
            </a:r>
            <a:r>
              <a:rPr sz="2800" b="1" i="1" spc="5" dirty="0">
                <a:latin typeface="Times New Roman"/>
                <a:cs typeface="Times New Roman"/>
              </a:rPr>
              <a:t>а</a:t>
            </a:r>
            <a:r>
              <a:rPr sz="2800" b="1" i="1" spc="-10" dirty="0">
                <a:latin typeface="Times New Roman"/>
                <a:cs typeface="Times New Roman"/>
              </a:rPr>
              <a:t>ни</a:t>
            </a:r>
            <a:r>
              <a:rPr sz="2800" b="1" i="1" spc="-5" dirty="0">
                <a:latin typeface="Times New Roman"/>
                <a:cs typeface="Times New Roman"/>
              </a:rPr>
              <a:t>е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10" dirty="0">
                <a:latin typeface="Times New Roman"/>
                <a:cs typeface="Times New Roman"/>
              </a:rPr>
              <a:t>п</a:t>
            </a:r>
            <a:r>
              <a:rPr sz="2800" b="1" i="1" spc="-35" dirty="0">
                <a:latin typeface="Times New Roman"/>
                <a:cs typeface="Times New Roman"/>
              </a:rPr>
              <a:t>о</a:t>
            </a:r>
            <a:r>
              <a:rPr sz="2800" b="1" i="1" spc="5" dirty="0">
                <a:latin typeface="Times New Roman"/>
                <a:cs typeface="Times New Roman"/>
              </a:rPr>
              <a:t>д</a:t>
            </a:r>
            <a:r>
              <a:rPr sz="2800" b="1" i="1" spc="-5" dirty="0">
                <a:latin typeface="Times New Roman"/>
                <a:cs typeface="Times New Roman"/>
              </a:rPr>
              <a:t>вижных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10" dirty="0">
                <a:latin typeface="Times New Roman"/>
                <a:cs typeface="Times New Roman"/>
              </a:rPr>
              <a:t>иг</a:t>
            </a:r>
            <a:r>
              <a:rPr sz="2800" b="1" i="1" spc="-5" dirty="0">
                <a:latin typeface="Times New Roman"/>
                <a:cs typeface="Times New Roman"/>
              </a:rPr>
              <a:t>р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10" dirty="0">
                <a:latin typeface="Times New Roman"/>
                <a:cs typeface="Times New Roman"/>
              </a:rPr>
              <a:t>н</a:t>
            </a:r>
            <a:r>
              <a:rPr sz="2800" b="1" i="1" spc="5" dirty="0">
                <a:latin typeface="Times New Roman"/>
                <a:cs typeface="Times New Roman"/>
              </a:rPr>
              <a:t>а</a:t>
            </a:r>
            <a:r>
              <a:rPr sz="2800" b="1" i="1" spc="-5" dirty="0">
                <a:latin typeface="Times New Roman"/>
                <a:cs typeface="Times New Roman"/>
              </a:rPr>
              <a:t>р</a:t>
            </a:r>
            <a:r>
              <a:rPr sz="2800" b="1" i="1" spc="-35" dirty="0">
                <a:latin typeface="Times New Roman"/>
                <a:cs typeface="Times New Roman"/>
              </a:rPr>
              <a:t>о</a:t>
            </a:r>
            <a:r>
              <a:rPr sz="2800" b="1" i="1" spc="-10" dirty="0">
                <a:latin typeface="Times New Roman"/>
                <a:cs typeface="Times New Roman"/>
              </a:rPr>
              <a:t>д</a:t>
            </a:r>
            <a:r>
              <a:rPr sz="2800" b="1" i="1" dirty="0">
                <a:latin typeface="Times New Roman"/>
                <a:cs typeface="Times New Roman"/>
              </a:rPr>
              <a:t>о</a:t>
            </a:r>
            <a:r>
              <a:rPr sz="2800" b="1" i="1" spc="-5" dirty="0">
                <a:latin typeface="Times New Roman"/>
                <a:cs typeface="Times New Roman"/>
              </a:rPr>
              <a:t>в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40" dirty="0">
                <a:latin typeface="Times New Roman"/>
                <a:cs typeface="Times New Roman"/>
              </a:rPr>
              <a:t>х</a:t>
            </a:r>
            <a:r>
              <a:rPr sz="2800" b="1" i="1" spc="-5" dirty="0">
                <a:latin typeface="Times New Roman"/>
                <a:cs typeface="Times New Roman"/>
              </a:rPr>
              <a:t>а</a:t>
            </a:r>
            <a:r>
              <a:rPr sz="2800" b="1" i="1" spc="-15" dirty="0">
                <a:latin typeface="Times New Roman"/>
                <a:cs typeface="Times New Roman"/>
              </a:rPr>
              <a:t>н</a:t>
            </a:r>
            <a:r>
              <a:rPr sz="2800" b="1" i="1" spc="-5" dirty="0">
                <a:latin typeface="Times New Roman"/>
                <a:cs typeface="Times New Roman"/>
              </a:rPr>
              <a:t>ты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5" dirty="0">
                <a:latin typeface="Times New Roman"/>
                <a:cs typeface="Times New Roman"/>
              </a:rPr>
              <a:t>и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10" dirty="0">
                <a:latin typeface="Times New Roman"/>
                <a:cs typeface="Times New Roman"/>
              </a:rPr>
              <a:t>м</a:t>
            </a:r>
            <a:r>
              <a:rPr sz="2800" b="1" i="1" dirty="0">
                <a:latin typeface="Times New Roman"/>
                <a:cs typeface="Times New Roman"/>
              </a:rPr>
              <a:t>а</a:t>
            </a:r>
            <a:r>
              <a:rPr sz="2800" b="1" i="1" spc="-10" dirty="0">
                <a:latin typeface="Times New Roman"/>
                <a:cs typeface="Times New Roman"/>
              </a:rPr>
              <a:t>н</a:t>
            </a:r>
            <a:r>
              <a:rPr sz="2800" b="1" i="1" spc="-15" dirty="0">
                <a:latin typeface="Times New Roman"/>
                <a:cs typeface="Times New Roman"/>
              </a:rPr>
              <a:t>с</a:t>
            </a:r>
            <a:r>
              <a:rPr sz="2800" b="1" i="1" spc="-5" dirty="0">
                <a:latin typeface="Times New Roman"/>
                <a:cs typeface="Times New Roman"/>
              </a:rPr>
              <a:t>и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5" dirty="0">
                <a:latin typeface="Times New Roman"/>
                <a:cs typeface="Times New Roman"/>
              </a:rPr>
              <a:t>и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5" dirty="0">
                <a:latin typeface="Times New Roman"/>
                <a:cs typeface="Times New Roman"/>
              </a:rPr>
              <a:t>ви</a:t>
            </a:r>
            <a:r>
              <a:rPr sz="2800" b="1" i="1" dirty="0">
                <a:latin typeface="Times New Roman"/>
                <a:cs typeface="Times New Roman"/>
              </a:rPr>
              <a:t>д</a:t>
            </a:r>
            <a:r>
              <a:rPr sz="2800" b="1" i="1" spc="-5" dirty="0">
                <a:latin typeface="Times New Roman"/>
                <a:cs typeface="Times New Roman"/>
              </a:rPr>
              <a:t>ы  спортивных</a:t>
            </a:r>
            <a:r>
              <a:rPr sz="2800" b="1" i="1" spc="-10" dirty="0">
                <a:latin typeface="Times New Roman"/>
                <a:cs typeface="Times New Roman"/>
              </a:rPr>
              <a:t> состязаний</a:t>
            </a:r>
            <a:r>
              <a:rPr sz="2800" b="1" i="1" spc="10" dirty="0">
                <a:latin typeface="Times New Roman"/>
                <a:cs typeface="Times New Roman"/>
              </a:rPr>
              <a:t> </a:t>
            </a:r>
            <a:r>
              <a:rPr sz="2800" b="1" i="1" spc="-20" dirty="0">
                <a:latin typeface="Times New Roman"/>
                <a:cs typeface="Times New Roman"/>
              </a:rPr>
              <a:t>коренных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народов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20" dirty="0">
                <a:latin typeface="Times New Roman"/>
                <a:cs typeface="Times New Roman"/>
              </a:rPr>
              <a:t>Севера</a:t>
            </a:r>
            <a:r>
              <a:rPr sz="2800" b="1" i="1" spc="-20" dirty="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13678" y="410667"/>
            <a:ext cx="437261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552450" marR="5080" indent="-540385">
              <a:lnSpc>
                <a:spcPts val="4750"/>
              </a:lnSpc>
              <a:spcBef>
                <a:spcPts val="705"/>
              </a:spcBef>
            </a:pPr>
            <a:r>
              <a:rPr sz="4400" spc="570" dirty="0"/>
              <a:t>ФИ</a:t>
            </a:r>
            <a:r>
              <a:rPr sz="4400" spc="405" dirty="0"/>
              <a:t>З</a:t>
            </a:r>
            <a:r>
              <a:rPr sz="4400" spc="590" dirty="0"/>
              <a:t>ИЧЕ</a:t>
            </a:r>
            <a:r>
              <a:rPr sz="4400" spc="540" dirty="0"/>
              <a:t>С</a:t>
            </a:r>
            <a:r>
              <a:rPr sz="4400" spc="465" dirty="0"/>
              <a:t>КОЕ  </a:t>
            </a:r>
            <a:r>
              <a:rPr sz="4400" spc="459" dirty="0"/>
              <a:t>РАЗВИТИЕ</a:t>
            </a:r>
            <a:endParaRPr sz="4400"/>
          </a:p>
        </p:txBody>
      </p:sp>
      <p:pic>
        <p:nvPicPr>
          <p:cNvPr id="3074" name="Picture 2" descr="C:\Users\Irina\Desktop\Лента новостей\2021-2022г\День Рождения Югра\Фото\IMG20211209112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828800"/>
            <a:ext cx="2667000" cy="2667000"/>
          </a:xfrm>
          <a:prstGeom prst="rect">
            <a:avLst/>
          </a:prstGeom>
          <a:noFill/>
        </p:spPr>
      </p:pic>
      <p:pic>
        <p:nvPicPr>
          <p:cNvPr id="3075" name="Picture 3" descr="C:\Users\Irina\Desktop\Лента новостей\2021-2022г\День Рождения Югра\Фото\IMG20211209111101.jpg"/>
          <p:cNvPicPr>
            <a:picLocks noChangeAspect="1" noChangeArrowheads="1"/>
          </p:cNvPicPr>
          <p:nvPr/>
        </p:nvPicPr>
        <p:blipFill>
          <a:blip r:embed="rId6" cstate="print"/>
          <a:srcRect b="12617"/>
          <a:stretch>
            <a:fillRect/>
          </a:stretch>
        </p:blipFill>
        <p:spPr bwMode="auto">
          <a:xfrm>
            <a:off x="8229599" y="1828800"/>
            <a:ext cx="3139299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55691" y="423672"/>
            <a:ext cx="6708775" cy="1353820"/>
            <a:chOff x="5155691" y="423672"/>
            <a:chExt cx="6708775" cy="13538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7711" y="423672"/>
              <a:ext cx="4718303" cy="914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7376" y="423672"/>
              <a:ext cx="694944" cy="914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5691" y="862584"/>
              <a:ext cx="6708648" cy="9144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93182" y="523697"/>
            <a:ext cx="6186170" cy="953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3650"/>
              </a:lnSpc>
              <a:spcBef>
                <a:spcPts val="105"/>
              </a:spcBef>
            </a:pPr>
            <a:r>
              <a:rPr spc="355" dirty="0"/>
              <a:t>ХУДОЖЕСТВЕННО-</a:t>
            </a:r>
          </a:p>
          <a:p>
            <a:pPr algn="ctr">
              <a:lnSpc>
                <a:spcPts val="3650"/>
              </a:lnSpc>
            </a:pPr>
            <a:r>
              <a:rPr spc="375" dirty="0"/>
              <a:t>ЭСТЕТИЧЕСКОЕ</a:t>
            </a:r>
            <a:r>
              <a:rPr spc="60" dirty="0"/>
              <a:t> </a:t>
            </a:r>
            <a:r>
              <a:rPr spc="330" dirty="0"/>
              <a:t>РАЗВИТИЕ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8419" y="3650360"/>
            <a:ext cx="4756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6409" algn="l"/>
                <a:tab pos="2477135" algn="l"/>
                <a:tab pos="4473575" algn="l"/>
              </a:tabLst>
            </a:pP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-	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пр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д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у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к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на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я	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ея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000" b="1" i="1" spc="-65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ль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н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с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ть	по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3003" y="3955160"/>
            <a:ext cx="22580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4135" algn="l"/>
              </a:tabLst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мот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ам	у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с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н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ого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12667" y="3955160"/>
            <a:ext cx="27724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1605" algn="l"/>
              </a:tabLst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народного	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творчества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3003" y="4260037"/>
            <a:ext cx="52730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64590" algn="l"/>
                <a:tab pos="2248535" algn="l"/>
                <a:tab pos="4185285" algn="l"/>
              </a:tabLst>
            </a:pPr>
            <a:r>
              <a:rPr sz="20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с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рных	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на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р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ов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,	фо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ов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ыс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ав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ки,	</a:t>
            </a:r>
            <a:r>
              <a:rPr sz="2000" b="1" i="1" spc="-80" dirty="0">
                <a:solidFill>
                  <a:srgbClr val="001729"/>
                </a:solidFill>
                <a:latin typeface="Times New Roman"/>
                <a:cs typeface="Times New Roman"/>
              </a:rPr>
              <a:t>к</a:t>
            </a:r>
            <a:r>
              <a:rPr sz="2000" b="1" i="1" spc="-6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л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ла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жи,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9020" y="4565141"/>
            <a:ext cx="2421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1915" algn="l"/>
              </a:tabLst>
            </a:pP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детских	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рисунков,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70835" y="4565141"/>
            <a:ext cx="37141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41930">
              <a:lnSpc>
                <a:spcPct val="100000"/>
              </a:lnSpc>
              <a:spcBef>
                <a:spcPts val="100"/>
              </a:spcBef>
              <a:tabLst>
                <a:tab pos="360045" algn="l"/>
                <a:tab pos="1583690" algn="l"/>
                <a:tab pos="2646045" algn="l"/>
              </a:tabLst>
            </a:pP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п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</a:t>
            </a:r>
            <a:r>
              <a:rPr sz="2000" b="1" i="1" spc="-50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л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ок,  с	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</a:t>
            </a:r>
            <a:r>
              <a:rPr sz="2000" b="1" i="1" spc="-65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ж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до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й	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х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ан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ы,	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н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ар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н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3003" y="4565141"/>
            <a:ext cx="13487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выставки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зна</a:t>
            </a:r>
            <a:r>
              <a:rPr sz="2000" b="1" i="1" spc="-85" dirty="0">
                <a:solidFill>
                  <a:srgbClr val="001729"/>
                </a:solidFill>
                <a:latin typeface="Times New Roman"/>
                <a:cs typeface="Times New Roman"/>
              </a:rPr>
              <a:t>к</a:t>
            </a:r>
            <a:r>
              <a:rPr sz="2000" b="1" i="1" spc="-7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м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с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 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музыки,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59583" y="5174741"/>
            <a:ext cx="3826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5655" algn="l"/>
              </a:tabLst>
            </a:pP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музыкальных	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инструментов,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3003" y="5479491"/>
            <a:ext cx="527050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изучение</a:t>
            </a:r>
            <a:r>
              <a:rPr sz="2000" b="1" i="1" spc="12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народного</a:t>
            </a:r>
            <a:r>
              <a:rPr sz="2000" b="1" i="1" spc="1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декоративно-прикладного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искусства.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026" name="Picture 2" descr="C:\Users\Irina\Desktop\Лента новостей\2021-2022г\День Рождения Югра\Фото\IMG202112081604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905000"/>
            <a:ext cx="3048000" cy="3048000"/>
          </a:xfrm>
          <a:prstGeom prst="rect">
            <a:avLst/>
          </a:prstGeom>
          <a:noFill/>
        </p:spPr>
      </p:pic>
      <p:pic>
        <p:nvPicPr>
          <p:cNvPr id="1028" name="Picture 4" descr="https://xn--80ajjine0d.xn--p1ai/sites/default/files/works/konkurs/misha_kolco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58400" y="3505200"/>
            <a:ext cx="1828800" cy="1250156"/>
          </a:xfrm>
          <a:prstGeom prst="rect">
            <a:avLst/>
          </a:prstGeom>
          <a:noFill/>
        </p:spPr>
      </p:pic>
      <p:pic>
        <p:nvPicPr>
          <p:cNvPr id="1030" name="Picture 6" descr="https://xn--80aiobbvfcmc.xn--d1acj3b/wp-content/uploads/2019/04/00146_m.jpg"/>
          <p:cNvPicPr>
            <a:picLocks noChangeAspect="1" noChangeArrowheads="1"/>
          </p:cNvPicPr>
          <p:nvPr/>
        </p:nvPicPr>
        <p:blipFill>
          <a:blip r:embed="rId8" cstate="print"/>
          <a:srcRect l="10639" r="10694"/>
          <a:stretch>
            <a:fillRect/>
          </a:stretch>
        </p:blipFill>
        <p:spPr bwMode="auto">
          <a:xfrm>
            <a:off x="6858000" y="5181600"/>
            <a:ext cx="1618488" cy="1371600"/>
          </a:xfrm>
          <a:prstGeom prst="rect">
            <a:avLst/>
          </a:prstGeom>
          <a:noFill/>
        </p:spPr>
      </p:pic>
      <p:pic>
        <p:nvPicPr>
          <p:cNvPr id="1032" name="Picture 8" descr="https://xn--80ajjine0d.xn--p1ai/sites/default/files/works/konkurs/zhilishche_narodov_hant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82200" y="1752600"/>
            <a:ext cx="1930400" cy="1447800"/>
          </a:xfrm>
          <a:prstGeom prst="rect">
            <a:avLst/>
          </a:prstGeom>
          <a:noFill/>
        </p:spPr>
      </p:pic>
      <p:pic>
        <p:nvPicPr>
          <p:cNvPr id="1034" name="Picture 10" descr="http://4.bp.blogspot.com/-fNeIUk0v-AI/UQp6G3QydxI/AAAAAAAAEgE/obcsOGoofa8/s1600/IMG_857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20200" y="5105400"/>
            <a:ext cx="2709333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41976" y="417576"/>
            <a:ext cx="6708775" cy="1353820"/>
            <a:chOff x="5141976" y="417576"/>
            <a:chExt cx="6708775" cy="13538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3996" y="417576"/>
              <a:ext cx="4718304" cy="914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3660" y="417576"/>
              <a:ext cx="694944" cy="914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1976" y="856488"/>
              <a:ext cx="6708648" cy="9144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79465" y="517601"/>
            <a:ext cx="6186170" cy="953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650"/>
              </a:lnSpc>
              <a:spcBef>
                <a:spcPts val="105"/>
              </a:spcBef>
            </a:pPr>
            <a:r>
              <a:rPr spc="355" dirty="0"/>
              <a:t>ХУДОЖЕСТВЕННО-</a:t>
            </a:r>
          </a:p>
          <a:p>
            <a:pPr algn="ctr">
              <a:lnSpc>
                <a:spcPts val="3650"/>
              </a:lnSpc>
            </a:pPr>
            <a:r>
              <a:rPr spc="380" dirty="0"/>
              <a:t>ЭСТЕТИЧЕСКОЕ</a:t>
            </a:r>
            <a:r>
              <a:rPr spc="15" dirty="0"/>
              <a:t> </a:t>
            </a:r>
            <a:r>
              <a:rPr spc="330" dirty="0"/>
              <a:t>РАЗВИТИЕ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4801" y="3956430"/>
            <a:ext cx="3693896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/>
              <a:t>Изготовления </a:t>
            </a:r>
            <a:r>
              <a:rPr lang="ru-RU" sz="2800" b="1" dirty="0"/>
              <a:t>хантыйской </a:t>
            </a:r>
            <a:r>
              <a:rPr lang="ru-RU" sz="2800" b="1" dirty="0" smtClean="0"/>
              <a:t>куклы «</a:t>
            </a:r>
            <a:r>
              <a:rPr lang="ru-RU" sz="2800" b="1" dirty="0" err="1" smtClean="0"/>
              <a:t>Акань</a:t>
            </a:r>
            <a:r>
              <a:rPr lang="ru-RU" sz="2800" b="1" dirty="0" smtClean="0"/>
              <a:t>» </a:t>
            </a:r>
            <a:endParaRPr sz="2800" b="1">
              <a:latin typeface="Trebuchet MS"/>
              <a:cs typeface="Trebuchet MS"/>
            </a:endParaRPr>
          </a:p>
        </p:txBody>
      </p:sp>
      <p:pic>
        <p:nvPicPr>
          <p:cNvPr id="4098" name="Picture 2" descr="C:\Users\Irina\Desktop\Лента новостей\2021-2022г\День Рождения Югра\Фото\20211210_1114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50653" y="2845947"/>
            <a:ext cx="4625094" cy="2133600"/>
          </a:xfrm>
          <a:prstGeom prst="rect">
            <a:avLst/>
          </a:prstGeom>
          <a:noFill/>
        </p:spPr>
      </p:pic>
      <p:pic>
        <p:nvPicPr>
          <p:cNvPr id="4099" name="Picture 3" descr="C:\Users\Irina\Desktop\Лента новостей\2021-2022г\День Рождения Югра\Фото\20211210_121654.jpg"/>
          <p:cNvPicPr>
            <a:picLocks noChangeAspect="1" noChangeArrowheads="1"/>
          </p:cNvPicPr>
          <p:nvPr/>
        </p:nvPicPr>
        <p:blipFill>
          <a:blip r:embed="rId7" cstate="print"/>
          <a:srcRect l="10714" t="8710" r="17857" b="21183"/>
          <a:stretch>
            <a:fillRect/>
          </a:stretch>
        </p:blipFill>
        <p:spPr bwMode="auto">
          <a:xfrm>
            <a:off x="4572000" y="4114800"/>
            <a:ext cx="4207362" cy="1905000"/>
          </a:xfrm>
          <a:prstGeom prst="rect">
            <a:avLst/>
          </a:prstGeom>
          <a:noFill/>
        </p:spPr>
      </p:pic>
      <p:pic>
        <p:nvPicPr>
          <p:cNvPr id="4101" name="Picture 5" descr="https://live.staticflickr.com/7916/47591740171_d1a09a3a10_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1905000"/>
            <a:ext cx="1444625" cy="1926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76215" y="667512"/>
            <a:ext cx="6745605" cy="1809114"/>
            <a:chOff x="4776215" y="667512"/>
            <a:chExt cx="6745605" cy="180911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6215" y="667512"/>
              <a:ext cx="6745224" cy="1219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5103" y="1257300"/>
              <a:ext cx="4533900" cy="12192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98160" y="804494"/>
            <a:ext cx="5849620" cy="127063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021080" marR="5080" indent="-1009015">
              <a:lnSpc>
                <a:spcPts val="4640"/>
              </a:lnSpc>
              <a:spcBef>
                <a:spcPts val="685"/>
              </a:spcBef>
            </a:pPr>
            <a:r>
              <a:rPr sz="4300" spc="550" dirty="0"/>
              <a:t>И</a:t>
            </a:r>
            <a:r>
              <a:rPr sz="4300" spc="515" dirty="0"/>
              <a:t>Н</a:t>
            </a:r>
            <a:r>
              <a:rPr sz="4300" spc="490" dirty="0"/>
              <a:t>Н</a:t>
            </a:r>
            <a:r>
              <a:rPr sz="4300" spc="484" dirty="0"/>
              <a:t>О</a:t>
            </a:r>
            <a:r>
              <a:rPr sz="4300" spc="515" dirty="0"/>
              <a:t>ВАЦИО</a:t>
            </a:r>
            <a:r>
              <a:rPr sz="4300" spc="520" dirty="0"/>
              <a:t>Н</a:t>
            </a:r>
            <a:r>
              <a:rPr sz="4300" spc="475" dirty="0"/>
              <a:t>НЫЙ  </a:t>
            </a:r>
            <a:r>
              <a:rPr sz="4300" spc="459" dirty="0"/>
              <a:t>ПОТЕНЦИАЛ</a:t>
            </a:r>
            <a:endParaRPr sz="4300"/>
          </a:p>
        </p:txBody>
      </p:sp>
      <p:grpSp>
        <p:nvGrpSpPr>
          <p:cNvPr id="7" name="object 7"/>
          <p:cNvGrpSpPr/>
          <p:nvPr/>
        </p:nvGrpSpPr>
        <p:grpSpPr>
          <a:xfrm>
            <a:off x="200532" y="2165604"/>
            <a:ext cx="7705090" cy="4480560"/>
            <a:chOff x="200532" y="2165604"/>
            <a:chExt cx="7705090" cy="4480560"/>
          </a:xfrm>
        </p:grpSpPr>
        <p:sp>
          <p:nvSpPr>
            <p:cNvPr id="8" name="object 8"/>
            <p:cNvSpPr/>
            <p:nvPr/>
          </p:nvSpPr>
          <p:spPr>
            <a:xfrm>
              <a:off x="210057" y="2175129"/>
              <a:ext cx="7686040" cy="883919"/>
            </a:xfrm>
            <a:custGeom>
              <a:avLst/>
              <a:gdLst/>
              <a:ahLst/>
              <a:cxnLst/>
              <a:rect l="l" t="t" r="r" b="b"/>
              <a:pathLst>
                <a:path w="7686040" h="883919">
                  <a:moveTo>
                    <a:pt x="7538720" y="0"/>
                  </a:moveTo>
                  <a:lnTo>
                    <a:pt x="147243" y="0"/>
                  </a:lnTo>
                  <a:lnTo>
                    <a:pt x="100704" y="7506"/>
                  </a:lnTo>
                  <a:lnTo>
                    <a:pt x="60284" y="28411"/>
                  </a:lnTo>
                  <a:lnTo>
                    <a:pt x="28410" y="60295"/>
                  </a:lnTo>
                  <a:lnTo>
                    <a:pt x="7506" y="100738"/>
                  </a:lnTo>
                  <a:lnTo>
                    <a:pt x="0" y="147320"/>
                  </a:lnTo>
                  <a:lnTo>
                    <a:pt x="0" y="736219"/>
                  </a:lnTo>
                  <a:lnTo>
                    <a:pt x="7506" y="782738"/>
                  </a:lnTo>
                  <a:lnTo>
                    <a:pt x="28410" y="823143"/>
                  </a:lnTo>
                  <a:lnTo>
                    <a:pt x="60284" y="855008"/>
                  </a:lnTo>
                  <a:lnTo>
                    <a:pt x="100704" y="875906"/>
                  </a:lnTo>
                  <a:lnTo>
                    <a:pt x="147243" y="883412"/>
                  </a:lnTo>
                  <a:lnTo>
                    <a:pt x="7538720" y="883412"/>
                  </a:lnTo>
                  <a:lnTo>
                    <a:pt x="7585239" y="875906"/>
                  </a:lnTo>
                  <a:lnTo>
                    <a:pt x="7625644" y="855008"/>
                  </a:lnTo>
                  <a:lnTo>
                    <a:pt x="7657509" y="823143"/>
                  </a:lnTo>
                  <a:lnTo>
                    <a:pt x="7678407" y="782738"/>
                  </a:lnTo>
                  <a:lnTo>
                    <a:pt x="7685913" y="736219"/>
                  </a:lnTo>
                  <a:lnTo>
                    <a:pt x="7685913" y="147320"/>
                  </a:lnTo>
                  <a:lnTo>
                    <a:pt x="7678407" y="100738"/>
                  </a:lnTo>
                  <a:lnTo>
                    <a:pt x="7657509" y="60295"/>
                  </a:lnTo>
                  <a:lnTo>
                    <a:pt x="7625644" y="28411"/>
                  </a:lnTo>
                  <a:lnTo>
                    <a:pt x="7585239" y="7506"/>
                  </a:lnTo>
                  <a:lnTo>
                    <a:pt x="7538720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0057" y="2175129"/>
              <a:ext cx="7686040" cy="883919"/>
            </a:xfrm>
            <a:custGeom>
              <a:avLst/>
              <a:gdLst/>
              <a:ahLst/>
              <a:cxnLst/>
              <a:rect l="l" t="t" r="r" b="b"/>
              <a:pathLst>
                <a:path w="7686040" h="883919">
                  <a:moveTo>
                    <a:pt x="0" y="147320"/>
                  </a:moveTo>
                  <a:lnTo>
                    <a:pt x="7506" y="100738"/>
                  </a:lnTo>
                  <a:lnTo>
                    <a:pt x="28410" y="60295"/>
                  </a:lnTo>
                  <a:lnTo>
                    <a:pt x="60284" y="28411"/>
                  </a:lnTo>
                  <a:lnTo>
                    <a:pt x="100704" y="7506"/>
                  </a:lnTo>
                  <a:lnTo>
                    <a:pt x="147243" y="0"/>
                  </a:lnTo>
                  <a:lnTo>
                    <a:pt x="7538720" y="0"/>
                  </a:lnTo>
                  <a:lnTo>
                    <a:pt x="7585239" y="7506"/>
                  </a:lnTo>
                  <a:lnTo>
                    <a:pt x="7625644" y="28411"/>
                  </a:lnTo>
                  <a:lnTo>
                    <a:pt x="7657509" y="60295"/>
                  </a:lnTo>
                  <a:lnTo>
                    <a:pt x="7678407" y="100738"/>
                  </a:lnTo>
                  <a:lnTo>
                    <a:pt x="7685913" y="147320"/>
                  </a:lnTo>
                  <a:lnTo>
                    <a:pt x="7685913" y="736219"/>
                  </a:lnTo>
                  <a:lnTo>
                    <a:pt x="7678407" y="782738"/>
                  </a:lnTo>
                  <a:lnTo>
                    <a:pt x="7657509" y="823143"/>
                  </a:lnTo>
                  <a:lnTo>
                    <a:pt x="7625644" y="855008"/>
                  </a:lnTo>
                  <a:lnTo>
                    <a:pt x="7585239" y="875906"/>
                  </a:lnTo>
                  <a:lnTo>
                    <a:pt x="7538720" y="883412"/>
                  </a:lnTo>
                  <a:lnTo>
                    <a:pt x="147243" y="883412"/>
                  </a:lnTo>
                  <a:lnTo>
                    <a:pt x="100704" y="875906"/>
                  </a:lnTo>
                  <a:lnTo>
                    <a:pt x="60284" y="855008"/>
                  </a:lnTo>
                  <a:lnTo>
                    <a:pt x="28410" y="823143"/>
                  </a:lnTo>
                  <a:lnTo>
                    <a:pt x="7506" y="782738"/>
                  </a:lnTo>
                  <a:lnTo>
                    <a:pt x="0" y="736219"/>
                  </a:lnTo>
                  <a:lnTo>
                    <a:pt x="0" y="14732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0057" y="3069590"/>
              <a:ext cx="7686040" cy="883919"/>
            </a:xfrm>
            <a:custGeom>
              <a:avLst/>
              <a:gdLst/>
              <a:ahLst/>
              <a:cxnLst/>
              <a:rect l="l" t="t" r="r" b="b"/>
              <a:pathLst>
                <a:path w="7686040" h="883920">
                  <a:moveTo>
                    <a:pt x="7538720" y="0"/>
                  </a:moveTo>
                  <a:lnTo>
                    <a:pt x="147243" y="0"/>
                  </a:lnTo>
                  <a:lnTo>
                    <a:pt x="100704" y="7506"/>
                  </a:lnTo>
                  <a:lnTo>
                    <a:pt x="60284" y="28411"/>
                  </a:lnTo>
                  <a:lnTo>
                    <a:pt x="28410" y="60295"/>
                  </a:lnTo>
                  <a:lnTo>
                    <a:pt x="7506" y="100738"/>
                  </a:lnTo>
                  <a:lnTo>
                    <a:pt x="0" y="147320"/>
                  </a:lnTo>
                  <a:lnTo>
                    <a:pt x="0" y="736219"/>
                  </a:lnTo>
                  <a:lnTo>
                    <a:pt x="7506" y="782738"/>
                  </a:lnTo>
                  <a:lnTo>
                    <a:pt x="28410" y="823143"/>
                  </a:lnTo>
                  <a:lnTo>
                    <a:pt x="60284" y="855008"/>
                  </a:lnTo>
                  <a:lnTo>
                    <a:pt x="100704" y="875906"/>
                  </a:lnTo>
                  <a:lnTo>
                    <a:pt x="147243" y="883412"/>
                  </a:lnTo>
                  <a:lnTo>
                    <a:pt x="7538720" y="883412"/>
                  </a:lnTo>
                  <a:lnTo>
                    <a:pt x="7585239" y="875906"/>
                  </a:lnTo>
                  <a:lnTo>
                    <a:pt x="7625644" y="855008"/>
                  </a:lnTo>
                  <a:lnTo>
                    <a:pt x="7657509" y="823143"/>
                  </a:lnTo>
                  <a:lnTo>
                    <a:pt x="7678407" y="782738"/>
                  </a:lnTo>
                  <a:lnTo>
                    <a:pt x="7685913" y="736219"/>
                  </a:lnTo>
                  <a:lnTo>
                    <a:pt x="7685913" y="147320"/>
                  </a:lnTo>
                  <a:lnTo>
                    <a:pt x="7678407" y="100738"/>
                  </a:lnTo>
                  <a:lnTo>
                    <a:pt x="7657509" y="60295"/>
                  </a:lnTo>
                  <a:lnTo>
                    <a:pt x="7625644" y="28411"/>
                  </a:lnTo>
                  <a:lnTo>
                    <a:pt x="7585239" y="7506"/>
                  </a:lnTo>
                  <a:lnTo>
                    <a:pt x="7538720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0057" y="3069590"/>
              <a:ext cx="7686040" cy="883919"/>
            </a:xfrm>
            <a:custGeom>
              <a:avLst/>
              <a:gdLst/>
              <a:ahLst/>
              <a:cxnLst/>
              <a:rect l="l" t="t" r="r" b="b"/>
              <a:pathLst>
                <a:path w="7686040" h="883920">
                  <a:moveTo>
                    <a:pt x="0" y="147320"/>
                  </a:moveTo>
                  <a:lnTo>
                    <a:pt x="7506" y="100738"/>
                  </a:lnTo>
                  <a:lnTo>
                    <a:pt x="28410" y="60295"/>
                  </a:lnTo>
                  <a:lnTo>
                    <a:pt x="60284" y="28411"/>
                  </a:lnTo>
                  <a:lnTo>
                    <a:pt x="100704" y="7506"/>
                  </a:lnTo>
                  <a:lnTo>
                    <a:pt x="147243" y="0"/>
                  </a:lnTo>
                  <a:lnTo>
                    <a:pt x="7538720" y="0"/>
                  </a:lnTo>
                  <a:lnTo>
                    <a:pt x="7585239" y="7506"/>
                  </a:lnTo>
                  <a:lnTo>
                    <a:pt x="7625644" y="28411"/>
                  </a:lnTo>
                  <a:lnTo>
                    <a:pt x="7657509" y="60295"/>
                  </a:lnTo>
                  <a:lnTo>
                    <a:pt x="7678407" y="100738"/>
                  </a:lnTo>
                  <a:lnTo>
                    <a:pt x="7685913" y="147320"/>
                  </a:lnTo>
                  <a:lnTo>
                    <a:pt x="7685913" y="736219"/>
                  </a:lnTo>
                  <a:lnTo>
                    <a:pt x="7678407" y="782738"/>
                  </a:lnTo>
                  <a:lnTo>
                    <a:pt x="7657509" y="823143"/>
                  </a:lnTo>
                  <a:lnTo>
                    <a:pt x="7625644" y="855008"/>
                  </a:lnTo>
                  <a:lnTo>
                    <a:pt x="7585239" y="875906"/>
                  </a:lnTo>
                  <a:lnTo>
                    <a:pt x="7538720" y="883412"/>
                  </a:lnTo>
                  <a:lnTo>
                    <a:pt x="147243" y="883412"/>
                  </a:lnTo>
                  <a:lnTo>
                    <a:pt x="100704" y="875906"/>
                  </a:lnTo>
                  <a:lnTo>
                    <a:pt x="60284" y="855008"/>
                  </a:lnTo>
                  <a:lnTo>
                    <a:pt x="28410" y="823143"/>
                  </a:lnTo>
                  <a:lnTo>
                    <a:pt x="7506" y="782738"/>
                  </a:lnTo>
                  <a:lnTo>
                    <a:pt x="0" y="736219"/>
                  </a:lnTo>
                  <a:lnTo>
                    <a:pt x="0" y="14732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0057" y="3964051"/>
              <a:ext cx="7686040" cy="883919"/>
            </a:xfrm>
            <a:custGeom>
              <a:avLst/>
              <a:gdLst/>
              <a:ahLst/>
              <a:cxnLst/>
              <a:rect l="l" t="t" r="r" b="b"/>
              <a:pathLst>
                <a:path w="7686040" h="883920">
                  <a:moveTo>
                    <a:pt x="7538720" y="0"/>
                  </a:moveTo>
                  <a:lnTo>
                    <a:pt x="147243" y="0"/>
                  </a:lnTo>
                  <a:lnTo>
                    <a:pt x="100704" y="7505"/>
                  </a:lnTo>
                  <a:lnTo>
                    <a:pt x="60284" y="28403"/>
                  </a:lnTo>
                  <a:lnTo>
                    <a:pt x="28410" y="60268"/>
                  </a:lnTo>
                  <a:lnTo>
                    <a:pt x="7506" y="100673"/>
                  </a:lnTo>
                  <a:lnTo>
                    <a:pt x="0" y="147193"/>
                  </a:lnTo>
                  <a:lnTo>
                    <a:pt x="0" y="736219"/>
                  </a:lnTo>
                  <a:lnTo>
                    <a:pt x="7506" y="782738"/>
                  </a:lnTo>
                  <a:lnTo>
                    <a:pt x="28410" y="823143"/>
                  </a:lnTo>
                  <a:lnTo>
                    <a:pt x="60284" y="855008"/>
                  </a:lnTo>
                  <a:lnTo>
                    <a:pt x="100704" y="875906"/>
                  </a:lnTo>
                  <a:lnTo>
                    <a:pt x="147243" y="883412"/>
                  </a:lnTo>
                  <a:lnTo>
                    <a:pt x="7538720" y="883412"/>
                  </a:lnTo>
                  <a:lnTo>
                    <a:pt x="7585239" y="875906"/>
                  </a:lnTo>
                  <a:lnTo>
                    <a:pt x="7625644" y="855008"/>
                  </a:lnTo>
                  <a:lnTo>
                    <a:pt x="7657509" y="823143"/>
                  </a:lnTo>
                  <a:lnTo>
                    <a:pt x="7678407" y="782738"/>
                  </a:lnTo>
                  <a:lnTo>
                    <a:pt x="7685913" y="736219"/>
                  </a:lnTo>
                  <a:lnTo>
                    <a:pt x="7685913" y="147193"/>
                  </a:lnTo>
                  <a:lnTo>
                    <a:pt x="7678407" y="100673"/>
                  </a:lnTo>
                  <a:lnTo>
                    <a:pt x="7657509" y="60268"/>
                  </a:lnTo>
                  <a:lnTo>
                    <a:pt x="7625644" y="28403"/>
                  </a:lnTo>
                  <a:lnTo>
                    <a:pt x="7585239" y="7505"/>
                  </a:lnTo>
                  <a:lnTo>
                    <a:pt x="7538720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0057" y="3964051"/>
              <a:ext cx="7686040" cy="883919"/>
            </a:xfrm>
            <a:custGeom>
              <a:avLst/>
              <a:gdLst/>
              <a:ahLst/>
              <a:cxnLst/>
              <a:rect l="l" t="t" r="r" b="b"/>
              <a:pathLst>
                <a:path w="7686040" h="883920">
                  <a:moveTo>
                    <a:pt x="0" y="147193"/>
                  </a:moveTo>
                  <a:lnTo>
                    <a:pt x="7506" y="100673"/>
                  </a:lnTo>
                  <a:lnTo>
                    <a:pt x="28410" y="60268"/>
                  </a:lnTo>
                  <a:lnTo>
                    <a:pt x="60284" y="28403"/>
                  </a:lnTo>
                  <a:lnTo>
                    <a:pt x="100704" y="7505"/>
                  </a:lnTo>
                  <a:lnTo>
                    <a:pt x="147243" y="0"/>
                  </a:lnTo>
                  <a:lnTo>
                    <a:pt x="7538720" y="0"/>
                  </a:lnTo>
                  <a:lnTo>
                    <a:pt x="7585239" y="7505"/>
                  </a:lnTo>
                  <a:lnTo>
                    <a:pt x="7625644" y="28403"/>
                  </a:lnTo>
                  <a:lnTo>
                    <a:pt x="7657509" y="60268"/>
                  </a:lnTo>
                  <a:lnTo>
                    <a:pt x="7678407" y="100673"/>
                  </a:lnTo>
                  <a:lnTo>
                    <a:pt x="7685913" y="147193"/>
                  </a:lnTo>
                  <a:lnTo>
                    <a:pt x="7685913" y="736219"/>
                  </a:lnTo>
                  <a:lnTo>
                    <a:pt x="7678407" y="782738"/>
                  </a:lnTo>
                  <a:lnTo>
                    <a:pt x="7657509" y="823143"/>
                  </a:lnTo>
                  <a:lnTo>
                    <a:pt x="7625644" y="855008"/>
                  </a:lnTo>
                  <a:lnTo>
                    <a:pt x="7585239" y="875906"/>
                  </a:lnTo>
                  <a:lnTo>
                    <a:pt x="7538720" y="883412"/>
                  </a:lnTo>
                  <a:lnTo>
                    <a:pt x="147243" y="883412"/>
                  </a:lnTo>
                  <a:lnTo>
                    <a:pt x="100704" y="875906"/>
                  </a:lnTo>
                  <a:lnTo>
                    <a:pt x="60284" y="855008"/>
                  </a:lnTo>
                  <a:lnTo>
                    <a:pt x="28410" y="823143"/>
                  </a:lnTo>
                  <a:lnTo>
                    <a:pt x="7506" y="782738"/>
                  </a:lnTo>
                  <a:lnTo>
                    <a:pt x="0" y="736219"/>
                  </a:lnTo>
                  <a:lnTo>
                    <a:pt x="0" y="147193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0057" y="4858385"/>
              <a:ext cx="7686040" cy="883919"/>
            </a:xfrm>
            <a:custGeom>
              <a:avLst/>
              <a:gdLst/>
              <a:ahLst/>
              <a:cxnLst/>
              <a:rect l="l" t="t" r="r" b="b"/>
              <a:pathLst>
                <a:path w="7686040" h="883920">
                  <a:moveTo>
                    <a:pt x="7538720" y="0"/>
                  </a:moveTo>
                  <a:lnTo>
                    <a:pt x="147243" y="0"/>
                  </a:lnTo>
                  <a:lnTo>
                    <a:pt x="100704" y="7518"/>
                  </a:lnTo>
                  <a:lnTo>
                    <a:pt x="60284" y="28447"/>
                  </a:lnTo>
                  <a:lnTo>
                    <a:pt x="28410" y="60350"/>
                  </a:lnTo>
                  <a:lnTo>
                    <a:pt x="7506" y="100787"/>
                  </a:lnTo>
                  <a:lnTo>
                    <a:pt x="0" y="147319"/>
                  </a:lnTo>
                  <a:lnTo>
                    <a:pt x="0" y="736244"/>
                  </a:lnTo>
                  <a:lnTo>
                    <a:pt x="7506" y="782783"/>
                  </a:lnTo>
                  <a:lnTo>
                    <a:pt x="28410" y="823203"/>
                  </a:lnTo>
                  <a:lnTo>
                    <a:pt x="60284" y="855077"/>
                  </a:lnTo>
                  <a:lnTo>
                    <a:pt x="100704" y="875981"/>
                  </a:lnTo>
                  <a:lnTo>
                    <a:pt x="147243" y="883488"/>
                  </a:lnTo>
                  <a:lnTo>
                    <a:pt x="7538720" y="883488"/>
                  </a:lnTo>
                  <a:lnTo>
                    <a:pt x="7585239" y="875981"/>
                  </a:lnTo>
                  <a:lnTo>
                    <a:pt x="7625644" y="855077"/>
                  </a:lnTo>
                  <a:lnTo>
                    <a:pt x="7657509" y="823203"/>
                  </a:lnTo>
                  <a:lnTo>
                    <a:pt x="7678407" y="782783"/>
                  </a:lnTo>
                  <a:lnTo>
                    <a:pt x="7685913" y="736244"/>
                  </a:lnTo>
                  <a:lnTo>
                    <a:pt x="7685913" y="147319"/>
                  </a:lnTo>
                  <a:lnTo>
                    <a:pt x="7678407" y="100787"/>
                  </a:lnTo>
                  <a:lnTo>
                    <a:pt x="7657509" y="60350"/>
                  </a:lnTo>
                  <a:lnTo>
                    <a:pt x="7625644" y="28448"/>
                  </a:lnTo>
                  <a:lnTo>
                    <a:pt x="7585239" y="7518"/>
                  </a:lnTo>
                  <a:lnTo>
                    <a:pt x="7538720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0057" y="4858385"/>
              <a:ext cx="7686040" cy="883919"/>
            </a:xfrm>
            <a:custGeom>
              <a:avLst/>
              <a:gdLst/>
              <a:ahLst/>
              <a:cxnLst/>
              <a:rect l="l" t="t" r="r" b="b"/>
              <a:pathLst>
                <a:path w="7686040" h="883920">
                  <a:moveTo>
                    <a:pt x="0" y="147319"/>
                  </a:moveTo>
                  <a:lnTo>
                    <a:pt x="7506" y="100787"/>
                  </a:lnTo>
                  <a:lnTo>
                    <a:pt x="28410" y="60350"/>
                  </a:lnTo>
                  <a:lnTo>
                    <a:pt x="60284" y="28447"/>
                  </a:lnTo>
                  <a:lnTo>
                    <a:pt x="100704" y="7518"/>
                  </a:lnTo>
                  <a:lnTo>
                    <a:pt x="147243" y="0"/>
                  </a:lnTo>
                  <a:lnTo>
                    <a:pt x="7538720" y="0"/>
                  </a:lnTo>
                  <a:lnTo>
                    <a:pt x="7585239" y="7518"/>
                  </a:lnTo>
                  <a:lnTo>
                    <a:pt x="7625644" y="28448"/>
                  </a:lnTo>
                  <a:lnTo>
                    <a:pt x="7657509" y="60350"/>
                  </a:lnTo>
                  <a:lnTo>
                    <a:pt x="7678407" y="100787"/>
                  </a:lnTo>
                  <a:lnTo>
                    <a:pt x="7685913" y="147319"/>
                  </a:lnTo>
                  <a:lnTo>
                    <a:pt x="7685913" y="736244"/>
                  </a:lnTo>
                  <a:lnTo>
                    <a:pt x="7678407" y="782783"/>
                  </a:lnTo>
                  <a:lnTo>
                    <a:pt x="7657509" y="823203"/>
                  </a:lnTo>
                  <a:lnTo>
                    <a:pt x="7625644" y="855077"/>
                  </a:lnTo>
                  <a:lnTo>
                    <a:pt x="7585239" y="875981"/>
                  </a:lnTo>
                  <a:lnTo>
                    <a:pt x="7538720" y="883488"/>
                  </a:lnTo>
                  <a:lnTo>
                    <a:pt x="147243" y="883488"/>
                  </a:lnTo>
                  <a:lnTo>
                    <a:pt x="100704" y="875981"/>
                  </a:lnTo>
                  <a:lnTo>
                    <a:pt x="60284" y="855077"/>
                  </a:lnTo>
                  <a:lnTo>
                    <a:pt x="28410" y="823203"/>
                  </a:lnTo>
                  <a:lnTo>
                    <a:pt x="7506" y="782783"/>
                  </a:lnTo>
                  <a:lnTo>
                    <a:pt x="0" y="736244"/>
                  </a:lnTo>
                  <a:lnTo>
                    <a:pt x="0" y="14731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0057" y="5752858"/>
              <a:ext cx="7686040" cy="883919"/>
            </a:xfrm>
            <a:custGeom>
              <a:avLst/>
              <a:gdLst/>
              <a:ahLst/>
              <a:cxnLst/>
              <a:rect l="l" t="t" r="r" b="b"/>
              <a:pathLst>
                <a:path w="7686040" h="883920">
                  <a:moveTo>
                    <a:pt x="7538720" y="0"/>
                  </a:moveTo>
                  <a:lnTo>
                    <a:pt x="147243" y="0"/>
                  </a:lnTo>
                  <a:lnTo>
                    <a:pt x="100704" y="7505"/>
                  </a:lnTo>
                  <a:lnTo>
                    <a:pt x="60284" y="28406"/>
                  </a:lnTo>
                  <a:lnTo>
                    <a:pt x="28410" y="60279"/>
                  </a:lnTo>
                  <a:lnTo>
                    <a:pt x="7506" y="100699"/>
                  </a:lnTo>
                  <a:lnTo>
                    <a:pt x="0" y="147243"/>
                  </a:lnTo>
                  <a:lnTo>
                    <a:pt x="0" y="736180"/>
                  </a:lnTo>
                  <a:lnTo>
                    <a:pt x="7506" y="782720"/>
                  </a:lnTo>
                  <a:lnTo>
                    <a:pt x="28410" y="823140"/>
                  </a:lnTo>
                  <a:lnTo>
                    <a:pt x="60284" y="855014"/>
                  </a:lnTo>
                  <a:lnTo>
                    <a:pt x="100704" y="875917"/>
                  </a:lnTo>
                  <a:lnTo>
                    <a:pt x="147243" y="883424"/>
                  </a:lnTo>
                  <a:lnTo>
                    <a:pt x="7538720" y="883424"/>
                  </a:lnTo>
                  <a:lnTo>
                    <a:pt x="7585239" y="875917"/>
                  </a:lnTo>
                  <a:lnTo>
                    <a:pt x="7625644" y="855014"/>
                  </a:lnTo>
                  <a:lnTo>
                    <a:pt x="7657509" y="823140"/>
                  </a:lnTo>
                  <a:lnTo>
                    <a:pt x="7678407" y="782720"/>
                  </a:lnTo>
                  <a:lnTo>
                    <a:pt x="7685913" y="736180"/>
                  </a:lnTo>
                  <a:lnTo>
                    <a:pt x="7685913" y="147243"/>
                  </a:lnTo>
                  <a:lnTo>
                    <a:pt x="7678407" y="100699"/>
                  </a:lnTo>
                  <a:lnTo>
                    <a:pt x="7657509" y="60279"/>
                  </a:lnTo>
                  <a:lnTo>
                    <a:pt x="7625644" y="28406"/>
                  </a:lnTo>
                  <a:lnTo>
                    <a:pt x="7585239" y="7505"/>
                  </a:lnTo>
                  <a:lnTo>
                    <a:pt x="7538720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0057" y="5752858"/>
              <a:ext cx="7686040" cy="883919"/>
            </a:xfrm>
            <a:custGeom>
              <a:avLst/>
              <a:gdLst/>
              <a:ahLst/>
              <a:cxnLst/>
              <a:rect l="l" t="t" r="r" b="b"/>
              <a:pathLst>
                <a:path w="7686040" h="883920">
                  <a:moveTo>
                    <a:pt x="0" y="147243"/>
                  </a:moveTo>
                  <a:lnTo>
                    <a:pt x="7506" y="100699"/>
                  </a:lnTo>
                  <a:lnTo>
                    <a:pt x="28410" y="60279"/>
                  </a:lnTo>
                  <a:lnTo>
                    <a:pt x="60284" y="28406"/>
                  </a:lnTo>
                  <a:lnTo>
                    <a:pt x="100704" y="7505"/>
                  </a:lnTo>
                  <a:lnTo>
                    <a:pt x="147243" y="0"/>
                  </a:lnTo>
                  <a:lnTo>
                    <a:pt x="7538720" y="0"/>
                  </a:lnTo>
                  <a:lnTo>
                    <a:pt x="7585239" y="7505"/>
                  </a:lnTo>
                  <a:lnTo>
                    <a:pt x="7625644" y="28406"/>
                  </a:lnTo>
                  <a:lnTo>
                    <a:pt x="7657509" y="60279"/>
                  </a:lnTo>
                  <a:lnTo>
                    <a:pt x="7678407" y="100699"/>
                  </a:lnTo>
                  <a:lnTo>
                    <a:pt x="7685913" y="147243"/>
                  </a:lnTo>
                  <a:lnTo>
                    <a:pt x="7685913" y="736180"/>
                  </a:lnTo>
                  <a:lnTo>
                    <a:pt x="7678407" y="782720"/>
                  </a:lnTo>
                  <a:lnTo>
                    <a:pt x="7657509" y="823140"/>
                  </a:lnTo>
                  <a:lnTo>
                    <a:pt x="7625644" y="855014"/>
                  </a:lnTo>
                  <a:lnTo>
                    <a:pt x="7585239" y="875917"/>
                  </a:lnTo>
                  <a:lnTo>
                    <a:pt x="7538720" y="883424"/>
                  </a:lnTo>
                  <a:lnTo>
                    <a:pt x="147243" y="883424"/>
                  </a:lnTo>
                  <a:lnTo>
                    <a:pt x="100704" y="875917"/>
                  </a:lnTo>
                  <a:lnTo>
                    <a:pt x="60284" y="855014"/>
                  </a:lnTo>
                  <a:lnTo>
                    <a:pt x="28410" y="823140"/>
                  </a:lnTo>
                  <a:lnTo>
                    <a:pt x="7506" y="782720"/>
                  </a:lnTo>
                  <a:lnTo>
                    <a:pt x="0" y="736180"/>
                  </a:lnTo>
                  <a:lnTo>
                    <a:pt x="0" y="14724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6788" y="2292857"/>
            <a:ext cx="7363459" cy="42037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1450975">
              <a:lnSpc>
                <a:spcPts val="2320"/>
              </a:lnSpc>
              <a:spcBef>
                <a:spcPts val="245"/>
              </a:spcBef>
            </a:pP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Повышение 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качества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работы </a:t>
            </a:r>
            <a:r>
              <a:rPr sz="20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ДОУ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по нравственно- </a:t>
            </a:r>
            <a:r>
              <a:rPr sz="2000" b="1" i="1" spc="-484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патриотическому</a:t>
            </a:r>
            <a:r>
              <a:rPr sz="2000" b="1" i="1" spc="-4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развитию;</a:t>
            </a:r>
            <a:endParaRPr sz="2000">
              <a:latin typeface="Times New Roman"/>
              <a:cs typeface="Times New Roman"/>
            </a:endParaRPr>
          </a:p>
          <a:p>
            <a:pPr marL="12700" marR="98425">
              <a:lnSpc>
                <a:spcPct val="96300"/>
              </a:lnSpc>
              <a:spcBef>
                <a:spcPts val="1200"/>
              </a:spcBef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Обеспечение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педагогов </a:t>
            </a:r>
            <a:r>
              <a:rPr sz="20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ДОУ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методическим 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руководством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по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 приобщению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детей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старшего 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дошкольного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возраста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к 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культуре </a:t>
            </a:r>
            <a:r>
              <a:rPr sz="2000" b="1" i="1" spc="-484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коренных</a:t>
            </a:r>
            <a:r>
              <a:rPr sz="2000" b="1" i="1" spc="-4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народов</a:t>
            </a:r>
            <a:r>
              <a:rPr sz="20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Севера;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Становление</a:t>
            </a:r>
            <a:r>
              <a:rPr sz="20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r>
              <a:rPr sz="2000" b="1" i="1" spc="1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проявление</a:t>
            </a:r>
            <a:r>
              <a:rPr sz="20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детьми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толерантного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поведения;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445" dirty="0">
                <a:solidFill>
                  <a:srgbClr val="001729"/>
                </a:solidFill>
                <a:latin typeface="Times New Roman"/>
                <a:cs typeface="Times New Roman"/>
              </a:rPr>
              <a:t>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Повышение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уровня</a:t>
            </a:r>
            <a:r>
              <a:rPr sz="20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адаптации</a:t>
            </a:r>
            <a:r>
              <a:rPr sz="20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детей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к</a:t>
            </a:r>
            <a:r>
              <a:rPr sz="20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окружающему</a:t>
            </a:r>
            <a:r>
              <a:rPr sz="2000" b="1" i="1" spc="-4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80" dirty="0">
                <a:solidFill>
                  <a:srgbClr val="001729"/>
                </a:solidFill>
                <a:latin typeface="Times New Roman"/>
                <a:cs typeface="Times New Roman"/>
              </a:rPr>
              <a:t>миру;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ts val="2360"/>
              </a:lnSpc>
              <a:spcBef>
                <a:spcPts val="5"/>
              </a:spcBef>
            </a:pP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Использование</a:t>
            </a:r>
            <a:r>
              <a:rPr sz="20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новых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 форм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r>
              <a:rPr sz="20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методов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взаимодействия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с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детьми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60"/>
              </a:lnSpc>
            </a:pP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семьями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воспитанников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75447" y="2037588"/>
            <a:ext cx="4416552" cy="44973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67044" y="248411"/>
            <a:ext cx="5006340" cy="1792605"/>
            <a:chOff x="6067044" y="248411"/>
            <a:chExt cx="5006340" cy="17926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7044" y="248411"/>
              <a:ext cx="5006340" cy="914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2591" y="687324"/>
              <a:ext cx="3098292" cy="914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7376" y="1126236"/>
              <a:ext cx="4131564" cy="9144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03645" y="348233"/>
            <a:ext cx="435419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65" marR="5080" algn="ctr">
              <a:lnSpc>
                <a:spcPts val="3460"/>
              </a:lnSpc>
              <a:spcBef>
                <a:spcPts val="535"/>
              </a:spcBef>
            </a:pPr>
            <a:r>
              <a:rPr spc="370" dirty="0"/>
              <a:t>ПЕДАГ</a:t>
            </a:r>
            <a:r>
              <a:rPr spc="425" dirty="0"/>
              <a:t>О</a:t>
            </a:r>
            <a:r>
              <a:rPr spc="409" dirty="0"/>
              <a:t>ГИЧЕ</a:t>
            </a:r>
            <a:r>
              <a:rPr spc="420" dirty="0"/>
              <a:t>С</a:t>
            </a:r>
            <a:r>
              <a:rPr spc="425" dirty="0"/>
              <a:t>К</a:t>
            </a:r>
            <a:r>
              <a:rPr spc="470" dirty="0"/>
              <a:t>И</a:t>
            </a:r>
            <a:r>
              <a:rPr spc="315" dirty="0"/>
              <a:t>Е  </a:t>
            </a:r>
            <a:r>
              <a:rPr spc="434" dirty="0"/>
              <a:t>ПОДХОДЫ</a:t>
            </a:r>
          </a:p>
          <a:p>
            <a:pPr algn="ctr">
              <a:lnSpc>
                <a:spcPts val="3400"/>
              </a:lnSpc>
            </a:pPr>
            <a:r>
              <a:rPr spc="375" dirty="0"/>
              <a:t>И</a:t>
            </a:r>
            <a:r>
              <a:rPr spc="100" dirty="0"/>
              <a:t> </a:t>
            </a:r>
            <a:r>
              <a:rPr spc="335" dirty="0"/>
              <a:t>ТЕХНОЛОГИИ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960297" y="3563746"/>
            <a:ext cx="9218930" cy="721360"/>
            <a:chOff x="960297" y="3563746"/>
            <a:chExt cx="9218930" cy="721360"/>
          </a:xfrm>
        </p:grpSpPr>
        <p:sp>
          <p:nvSpPr>
            <p:cNvPr id="9" name="object 9"/>
            <p:cNvSpPr/>
            <p:nvPr/>
          </p:nvSpPr>
          <p:spPr>
            <a:xfrm>
              <a:off x="969822" y="3573271"/>
              <a:ext cx="9199880" cy="702310"/>
            </a:xfrm>
            <a:custGeom>
              <a:avLst/>
              <a:gdLst/>
              <a:ahLst/>
              <a:cxnLst/>
              <a:rect l="l" t="t" r="r" b="b"/>
              <a:pathLst>
                <a:path w="9199880" h="702310">
                  <a:moveTo>
                    <a:pt x="9082354" y="0"/>
                  </a:moveTo>
                  <a:lnTo>
                    <a:pt x="116992" y="0"/>
                  </a:lnTo>
                  <a:lnTo>
                    <a:pt x="71451" y="9185"/>
                  </a:lnTo>
                  <a:lnTo>
                    <a:pt x="34264" y="34242"/>
                  </a:lnTo>
                  <a:lnTo>
                    <a:pt x="9193" y="71419"/>
                  </a:lnTo>
                  <a:lnTo>
                    <a:pt x="0" y="116966"/>
                  </a:lnTo>
                  <a:lnTo>
                    <a:pt x="0" y="584961"/>
                  </a:lnTo>
                  <a:lnTo>
                    <a:pt x="9193" y="630509"/>
                  </a:lnTo>
                  <a:lnTo>
                    <a:pt x="34264" y="667686"/>
                  </a:lnTo>
                  <a:lnTo>
                    <a:pt x="71451" y="692743"/>
                  </a:lnTo>
                  <a:lnTo>
                    <a:pt x="116992" y="701928"/>
                  </a:lnTo>
                  <a:lnTo>
                    <a:pt x="9082354" y="701928"/>
                  </a:lnTo>
                  <a:lnTo>
                    <a:pt x="9127921" y="692743"/>
                  </a:lnTo>
                  <a:lnTo>
                    <a:pt x="9165142" y="667686"/>
                  </a:lnTo>
                  <a:lnTo>
                    <a:pt x="9190242" y="630509"/>
                  </a:lnTo>
                  <a:lnTo>
                    <a:pt x="9199448" y="584961"/>
                  </a:lnTo>
                  <a:lnTo>
                    <a:pt x="9199448" y="116966"/>
                  </a:lnTo>
                  <a:lnTo>
                    <a:pt x="9190242" y="71419"/>
                  </a:lnTo>
                  <a:lnTo>
                    <a:pt x="9165142" y="34242"/>
                  </a:lnTo>
                  <a:lnTo>
                    <a:pt x="9127921" y="9185"/>
                  </a:lnTo>
                  <a:lnTo>
                    <a:pt x="9082354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9822" y="3573271"/>
              <a:ext cx="9199880" cy="702310"/>
            </a:xfrm>
            <a:custGeom>
              <a:avLst/>
              <a:gdLst/>
              <a:ahLst/>
              <a:cxnLst/>
              <a:rect l="l" t="t" r="r" b="b"/>
              <a:pathLst>
                <a:path w="9199880" h="702310">
                  <a:moveTo>
                    <a:pt x="0" y="116966"/>
                  </a:moveTo>
                  <a:lnTo>
                    <a:pt x="9193" y="71419"/>
                  </a:lnTo>
                  <a:lnTo>
                    <a:pt x="34264" y="34242"/>
                  </a:lnTo>
                  <a:lnTo>
                    <a:pt x="71451" y="9185"/>
                  </a:lnTo>
                  <a:lnTo>
                    <a:pt x="116992" y="0"/>
                  </a:lnTo>
                  <a:lnTo>
                    <a:pt x="9082354" y="0"/>
                  </a:lnTo>
                  <a:lnTo>
                    <a:pt x="9127921" y="9185"/>
                  </a:lnTo>
                  <a:lnTo>
                    <a:pt x="9165142" y="34242"/>
                  </a:lnTo>
                  <a:lnTo>
                    <a:pt x="9190242" y="71419"/>
                  </a:lnTo>
                  <a:lnTo>
                    <a:pt x="9199448" y="116966"/>
                  </a:lnTo>
                  <a:lnTo>
                    <a:pt x="9199448" y="584961"/>
                  </a:lnTo>
                  <a:lnTo>
                    <a:pt x="9190242" y="630509"/>
                  </a:lnTo>
                  <a:lnTo>
                    <a:pt x="9165142" y="667686"/>
                  </a:lnTo>
                  <a:lnTo>
                    <a:pt x="9127921" y="692743"/>
                  </a:lnTo>
                  <a:lnTo>
                    <a:pt x="9082354" y="701928"/>
                  </a:lnTo>
                  <a:lnTo>
                    <a:pt x="116992" y="701928"/>
                  </a:lnTo>
                  <a:lnTo>
                    <a:pt x="71451" y="692743"/>
                  </a:lnTo>
                  <a:lnTo>
                    <a:pt x="34264" y="667686"/>
                  </a:lnTo>
                  <a:lnTo>
                    <a:pt x="9193" y="630509"/>
                  </a:lnTo>
                  <a:lnTo>
                    <a:pt x="0" y="584961"/>
                  </a:lnTo>
                  <a:lnTo>
                    <a:pt x="0" y="11696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60297" y="4352163"/>
            <a:ext cx="9218930" cy="721360"/>
            <a:chOff x="960297" y="4352163"/>
            <a:chExt cx="9218930" cy="721360"/>
          </a:xfrm>
        </p:grpSpPr>
        <p:sp>
          <p:nvSpPr>
            <p:cNvPr id="12" name="object 12"/>
            <p:cNvSpPr/>
            <p:nvPr/>
          </p:nvSpPr>
          <p:spPr>
            <a:xfrm>
              <a:off x="969822" y="4361688"/>
              <a:ext cx="9199880" cy="702310"/>
            </a:xfrm>
            <a:custGeom>
              <a:avLst/>
              <a:gdLst/>
              <a:ahLst/>
              <a:cxnLst/>
              <a:rect l="l" t="t" r="r" b="b"/>
              <a:pathLst>
                <a:path w="9199880" h="702310">
                  <a:moveTo>
                    <a:pt x="9082354" y="0"/>
                  </a:moveTo>
                  <a:lnTo>
                    <a:pt x="116992" y="0"/>
                  </a:lnTo>
                  <a:lnTo>
                    <a:pt x="71451" y="9185"/>
                  </a:lnTo>
                  <a:lnTo>
                    <a:pt x="34264" y="34242"/>
                  </a:lnTo>
                  <a:lnTo>
                    <a:pt x="9193" y="71419"/>
                  </a:lnTo>
                  <a:lnTo>
                    <a:pt x="0" y="116967"/>
                  </a:lnTo>
                  <a:lnTo>
                    <a:pt x="0" y="584962"/>
                  </a:lnTo>
                  <a:lnTo>
                    <a:pt x="9193" y="630509"/>
                  </a:lnTo>
                  <a:lnTo>
                    <a:pt x="34264" y="667686"/>
                  </a:lnTo>
                  <a:lnTo>
                    <a:pt x="71451" y="692743"/>
                  </a:lnTo>
                  <a:lnTo>
                    <a:pt x="116992" y="701929"/>
                  </a:lnTo>
                  <a:lnTo>
                    <a:pt x="9082354" y="701929"/>
                  </a:lnTo>
                  <a:lnTo>
                    <a:pt x="9127921" y="692743"/>
                  </a:lnTo>
                  <a:lnTo>
                    <a:pt x="9165142" y="667686"/>
                  </a:lnTo>
                  <a:lnTo>
                    <a:pt x="9190242" y="630509"/>
                  </a:lnTo>
                  <a:lnTo>
                    <a:pt x="9199448" y="584962"/>
                  </a:lnTo>
                  <a:lnTo>
                    <a:pt x="9199448" y="116967"/>
                  </a:lnTo>
                  <a:lnTo>
                    <a:pt x="9190242" y="71419"/>
                  </a:lnTo>
                  <a:lnTo>
                    <a:pt x="9165142" y="34242"/>
                  </a:lnTo>
                  <a:lnTo>
                    <a:pt x="9127921" y="9185"/>
                  </a:lnTo>
                  <a:lnTo>
                    <a:pt x="9082354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9822" y="4361688"/>
              <a:ext cx="9199880" cy="702310"/>
            </a:xfrm>
            <a:custGeom>
              <a:avLst/>
              <a:gdLst/>
              <a:ahLst/>
              <a:cxnLst/>
              <a:rect l="l" t="t" r="r" b="b"/>
              <a:pathLst>
                <a:path w="9199880" h="702310">
                  <a:moveTo>
                    <a:pt x="0" y="116967"/>
                  </a:moveTo>
                  <a:lnTo>
                    <a:pt x="9193" y="71419"/>
                  </a:lnTo>
                  <a:lnTo>
                    <a:pt x="34264" y="34242"/>
                  </a:lnTo>
                  <a:lnTo>
                    <a:pt x="71451" y="9185"/>
                  </a:lnTo>
                  <a:lnTo>
                    <a:pt x="116992" y="0"/>
                  </a:lnTo>
                  <a:lnTo>
                    <a:pt x="9082354" y="0"/>
                  </a:lnTo>
                  <a:lnTo>
                    <a:pt x="9127921" y="9185"/>
                  </a:lnTo>
                  <a:lnTo>
                    <a:pt x="9165142" y="34242"/>
                  </a:lnTo>
                  <a:lnTo>
                    <a:pt x="9190242" y="71419"/>
                  </a:lnTo>
                  <a:lnTo>
                    <a:pt x="9199448" y="116967"/>
                  </a:lnTo>
                  <a:lnTo>
                    <a:pt x="9199448" y="584962"/>
                  </a:lnTo>
                  <a:lnTo>
                    <a:pt x="9190242" y="630509"/>
                  </a:lnTo>
                  <a:lnTo>
                    <a:pt x="9165142" y="667686"/>
                  </a:lnTo>
                  <a:lnTo>
                    <a:pt x="9127921" y="692743"/>
                  </a:lnTo>
                  <a:lnTo>
                    <a:pt x="9082354" y="701929"/>
                  </a:lnTo>
                  <a:lnTo>
                    <a:pt x="116992" y="701929"/>
                  </a:lnTo>
                  <a:lnTo>
                    <a:pt x="71451" y="692743"/>
                  </a:lnTo>
                  <a:lnTo>
                    <a:pt x="34264" y="667686"/>
                  </a:lnTo>
                  <a:lnTo>
                    <a:pt x="9193" y="630509"/>
                  </a:lnTo>
                  <a:lnTo>
                    <a:pt x="0" y="584962"/>
                  </a:lnTo>
                  <a:lnTo>
                    <a:pt x="0" y="11696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60297" y="5140452"/>
            <a:ext cx="9218930" cy="721360"/>
            <a:chOff x="960297" y="5140452"/>
            <a:chExt cx="9218930" cy="721360"/>
          </a:xfrm>
        </p:grpSpPr>
        <p:sp>
          <p:nvSpPr>
            <p:cNvPr id="15" name="object 15"/>
            <p:cNvSpPr/>
            <p:nvPr/>
          </p:nvSpPr>
          <p:spPr>
            <a:xfrm>
              <a:off x="969822" y="5149977"/>
              <a:ext cx="9199880" cy="702310"/>
            </a:xfrm>
            <a:custGeom>
              <a:avLst/>
              <a:gdLst/>
              <a:ahLst/>
              <a:cxnLst/>
              <a:rect l="l" t="t" r="r" b="b"/>
              <a:pathLst>
                <a:path w="9199880" h="702310">
                  <a:moveTo>
                    <a:pt x="9082354" y="0"/>
                  </a:moveTo>
                  <a:lnTo>
                    <a:pt x="116992" y="0"/>
                  </a:lnTo>
                  <a:lnTo>
                    <a:pt x="71451" y="9205"/>
                  </a:lnTo>
                  <a:lnTo>
                    <a:pt x="34264" y="34305"/>
                  </a:lnTo>
                  <a:lnTo>
                    <a:pt x="9193" y="71526"/>
                  </a:lnTo>
                  <a:lnTo>
                    <a:pt x="0" y="117094"/>
                  </a:lnTo>
                  <a:lnTo>
                    <a:pt x="0" y="585050"/>
                  </a:lnTo>
                  <a:lnTo>
                    <a:pt x="9193" y="630593"/>
                  </a:lnTo>
                  <a:lnTo>
                    <a:pt x="34264" y="667785"/>
                  </a:lnTo>
                  <a:lnTo>
                    <a:pt x="71451" y="692860"/>
                  </a:lnTo>
                  <a:lnTo>
                    <a:pt x="116992" y="702056"/>
                  </a:lnTo>
                  <a:lnTo>
                    <a:pt x="9082354" y="702056"/>
                  </a:lnTo>
                  <a:lnTo>
                    <a:pt x="9127921" y="692860"/>
                  </a:lnTo>
                  <a:lnTo>
                    <a:pt x="9165142" y="667785"/>
                  </a:lnTo>
                  <a:lnTo>
                    <a:pt x="9190242" y="630593"/>
                  </a:lnTo>
                  <a:lnTo>
                    <a:pt x="9199448" y="585050"/>
                  </a:lnTo>
                  <a:lnTo>
                    <a:pt x="9199448" y="117094"/>
                  </a:lnTo>
                  <a:lnTo>
                    <a:pt x="9190242" y="71526"/>
                  </a:lnTo>
                  <a:lnTo>
                    <a:pt x="9165142" y="34305"/>
                  </a:lnTo>
                  <a:lnTo>
                    <a:pt x="9127921" y="9205"/>
                  </a:lnTo>
                  <a:lnTo>
                    <a:pt x="9082354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9822" y="5149977"/>
              <a:ext cx="9199880" cy="702310"/>
            </a:xfrm>
            <a:custGeom>
              <a:avLst/>
              <a:gdLst/>
              <a:ahLst/>
              <a:cxnLst/>
              <a:rect l="l" t="t" r="r" b="b"/>
              <a:pathLst>
                <a:path w="9199880" h="702310">
                  <a:moveTo>
                    <a:pt x="0" y="117094"/>
                  </a:moveTo>
                  <a:lnTo>
                    <a:pt x="9193" y="71526"/>
                  </a:lnTo>
                  <a:lnTo>
                    <a:pt x="34264" y="34305"/>
                  </a:lnTo>
                  <a:lnTo>
                    <a:pt x="71451" y="9205"/>
                  </a:lnTo>
                  <a:lnTo>
                    <a:pt x="116992" y="0"/>
                  </a:lnTo>
                  <a:lnTo>
                    <a:pt x="9082354" y="0"/>
                  </a:lnTo>
                  <a:lnTo>
                    <a:pt x="9127921" y="9205"/>
                  </a:lnTo>
                  <a:lnTo>
                    <a:pt x="9165142" y="34305"/>
                  </a:lnTo>
                  <a:lnTo>
                    <a:pt x="9190242" y="71526"/>
                  </a:lnTo>
                  <a:lnTo>
                    <a:pt x="9199448" y="117094"/>
                  </a:lnTo>
                  <a:lnTo>
                    <a:pt x="9199448" y="585050"/>
                  </a:lnTo>
                  <a:lnTo>
                    <a:pt x="9190242" y="630593"/>
                  </a:lnTo>
                  <a:lnTo>
                    <a:pt x="9165142" y="667785"/>
                  </a:lnTo>
                  <a:lnTo>
                    <a:pt x="9127921" y="692860"/>
                  </a:lnTo>
                  <a:lnTo>
                    <a:pt x="9082354" y="702056"/>
                  </a:lnTo>
                  <a:lnTo>
                    <a:pt x="116992" y="702056"/>
                  </a:lnTo>
                  <a:lnTo>
                    <a:pt x="71451" y="692860"/>
                  </a:lnTo>
                  <a:lnTo>
                    <a:pt x="34264" y="667785"/>
                  </a:lnTo>
                  <a:lnTo>
                    <a:pt x="9193" y="630593"/>
                  </a:lnTo>
                  <a:lnTo>
                    <a:pt x="0" y="585050"/>
                  </a:lnTo>
                  <a:lnTo>
                    <a:pt x="0" y="11709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60297" y="5928905"/>
            <a:ext cx="9218930" cy="721360"/>
            <a:chOff x="960297" y="5928905"/>
            <a:chExt cx="9218930" cy="721360"/>
          </a:xfrm>
        </p:grpSpPr>
        <p:sp>
          <p:nvSpPr>
            <p:cNvPr id="18" name="object 18"/>
            <p:cNvSpPr/>
            <p:nvPr/>
          </p:nvSpPr>
          <p:spPr>
            <a:xfrm>
              <a:off x="969822" y="5938430"/>
              <a:ext cx="9199880" cy="702310"/>
            </a:xfrm>
            <a:custGeom>
              <a:avLst/>
              <a:gdLst/>
              <a:ahLst/>
              <a:cxnLst/>
              <a:rect l="l" t="t" r="r" b="b"/>
              <a:pathLst>
                <a:path w="9199880" h="702309">
                  <a:moveTo>
                    <a:pt x="9082354" y="0"/>
                  </a:moveTo>
                  <a:lnTo>
                    <a:pt x="116992" y="0"/>
                  </a:lnTo>
                  <a:lnTo>
                    <a:pt x="71451" y="9195"/>
                  </a:lnTo>
                  <a:lnTo>
                    <a:pt x="34264" y="34270"/>
                  </a:lnTo>
                  <a:lnTo>
                    <a:pt x="9193" y="71462"/>
                  </a:lnTo>
                  <a:lnTo>
                    <a:pt x="0" y="117005"/>
                  </a:lnTo>
                  <a:lnTo>
                    <a:pt x="0" y="585000"/>
                  </a:lnTo>
                  <a:lnTo>
                    <a:pt x="9193" y="630542"/>
                  </a:lnTo>
                  <a:lnTo>
                    <a:pt x="34264" y="667734"/>
                  </a:lnTo>
                  <a:lnTo>
                    <a:pt x="71451" y="692810"/>
                  </a:lnTo>
                  <a:lnTo>
                    <a:pt x="116992" y="702005"/>
                  </a:lnTo>
                  <a:lnTo>
                    <a:pt x="9082354" y="702005"/>
                  </a:lnTo>
                  <a:lnTo>
                    <a:pt x="9127921" y="692810"/>
                  </a:lnTo>
                  <a:lnTo>
                    <a:pt x="9165142" y="667734"/>
                  </a:lnTo>
                  <a:lnTo>
                    <a:pt x="9190242" y="630542"/>
                  </a:lnTo>
                  <a:lnTo>
                    <a:pt x="9199448" y="585000"/>
                  </a:lnTo>
                  <a:lnTo>
                    <a:pt x="9199448" y="117005"/>
                  </a:lnTo>
                  <a:lnTo>
                    <a:pt x="9190242" y="71462"/>
                  </a:lnTo>
                  <a:lnTo>
                    <a:pt x="9165142" y="34270"/>
                  </a:lnTo>
                  <a:lnTo>
                    <a:pt x="9127921" y="9195"/>
                  </a:lnTo>
                  <a:lnTo>
                    <a:pt x="9082354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9822" y="5938430"/>
              <a:ext cx="9199880" cy="702310"/>
            </a:xfrm>
            <a:custGeom>
              <a:avLst/>
              <a:gdLst/>
              <a:ahLst/>
              <a:cxnLst/>
              <a:rect l="l" t="t" r="r" b="b"/>
              <a:pathLst>
                <a:path w="9199880" h="702309">
                  <a:moveTo>
                    <a:pt x="0" y="117005"/>
                  </a:moveTo>
                  <a:lnTo>
                    <a:pt x="9193" y="71462"/>
                  </a:lnTo>
                  <a:lnTo>
                    <a:pt x="34264" y="34270"/>
                  </a:lnTo>
                  <a:lnTo>
                    <a:pt x="71451" y="9195"/>
                  </a:lnTo>
                  <a:lnTo>
                    <a:pt x="116992" y="0"/>
                  </a:lnTo>
                  <a:lnTo>
                    <a:pt x="9082354" y="0"/>
                  </a:lnTo>
                  <a:lnTo>
                    <a:pt x="9127921" y="9195"/>
                  </a:lnTo>
                  <a:lnTo>
                    <a:pt x="9165142" y="34270"/>
                  </a:lnTo>
                  <a:lnTo>
                    <a:pt x="9190242" y="71462"/>
                  </a:lnTo>
                  <a:lnTo>
                    <a:pt x="9199448" y="117005"/>
                  </a:lnTo>
                  <a:lnTo>
                    <a:pt x="9199448" y="585000"/>
                  </a:lnTo>
                  <a:lnTo>
                    <a:pt x="9190242" y="630542"/>
                  </a:lnTo>
                  <a:lnTo>
                    <a:pt x="9165142" y="667734"/>
                  </a:lnTo>
                  <a:lnTo>
                    <a:pt x="9127921" y="692810"/>
                  </a:lnTo>
                  <a:lnTo>
                    <a:pt x="9082354" y="702005"/>
                  </a:lnTo>
                  <a:lnTo>
                    <a:pt x="116992" y="702005"/>
                  </a:lnTo>
                  <a:lnTo>
                    <a:pt x="71451" y="692810"/>
                  </a:lnTo>
                  <a:lnTo>
                    <a:pt x="34264" y="667734"/>
                  </a:lnTo>
                  <a:lnTo>
                    <a:pt x="9193" y="630542"/>
                  </a:lnTo>
                  <a:lnTo>
                    <a:pt x="0" y="585000"/>
                  </a:lnTo>
                  <a:lnTo>
                    <a:pt x="0" y="11700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3460" marR="5080" indent="-428625">
              <a:lnSpc>
                <a:spcPct val="106700"/>
              </a:lnSpc>
              <a:spcBef>
                <a:spcPts val="100"/>
              </a:spcBef>
            </a:pPr>
            <a:r>
              <a:rPr spc="-10" dirty="0"/>
              <a:t>Хороших </a:t>
            </a:r>
            <a:r>
              <a:rPr spc="-20" dirty="0"/>
              <a:t>методов </a:t>
            </a:r>
            <a:r>
              <a:rPr spc="-10" dirty="0"/>
              <a:t>существует </a:t>
            </a:r>
            <a:r>
              <a:rPr dirty="0"/>
              <a:t>ровно </a:t>
            </a:r>
            <a:r>
              <a:rPr spc="-30" dirty="0"/>
              <a:t>столько, </a:t>
            </a:r>
            <a:r>
              <a:rPr spc="-585" dirty="0"/>
              <a:t> </a:t>
            </a:r>
            <a:r>
              <a:rPr spc="-40" dirty="0"/>
              <a:t>cколько</a:t>
            </a:r>
            <a:r>
              <a:rPr spc="-5" dirty="0"/>
              <a:t> </a:t>
            </a:r>
            <a:r>
              <a:rPr spc="-10" dirty="0"/>
              <a:t>существует</a:t>
            </a:r>
            <a:r>
              <a:rPr spc="-45" dirty="0"/>
              <a:t> </a:t>
            </a:r>
            <a:r>
              <a:rPr spc="-10" dirty="0"/>
              <a:t>хороших</a:t>
            </a:r>
            <a:r>
              <a:rPr dirty="0"/>
              <a:t> </a:t>
            </a:r>
            <a:r>
              <a:rPr spc="-15" dirty="0"/>
              <a:t>учителей.</a:t>
            </a:r>
          </a:p>
          <a:p>
            <a:pPr marL="365125" marR="255270" algn="r">
              <a:lnSpc>
                <a:spcPct val="100000"/>
              </a:lnSpc>
              <a:spcBef>
                <a:spcPts val="204"/>
              </a:spcBef>
            </a:pPr>
            <a:r>
              <a:rPr dirty="0"/>
              <a:t>Д.</a:t>
            </a:r>
            <a:r>
              <a:rPr spc="-55" dirty="0"/>
              <a:t> </a:t>
            </a:r>
            <a:r>
              <a:rPr dirty="0"/>
              <a:t>Пойа</a:t>
            </a:r>
          </a:p>
          <a:p>
            <a:pPr marL="365125">
              <a:lnSpc>
                <a:spcPct val="100000"/>
              </a:lnSpc>
              <a:spcBef>
                <a:spcPts val="45"/>
              </a:spcBef>
            </a:pPr>
            <a:endParaRPr sz="3500"/>
          </a:p>
          <a:p>
            <a:pPr marL="377825">
              <a:lnSpc>
                <a:spcPct val="100000"/>
              </a:lnSpc>
            </a:pPr>
            <a:r>
              <a:rPr sz="3000" spc="-10" dirty="0">
                <a:solidFill>
                  <a:srgbClr val="001729"/>
                </a:solidFill>
              </a:rPr>
              <a:t>Интерактивное</a:t>
            </a:r>
            <a:r>
              <a:rPr sz="3000" spc="-30" dirty="0">
                <a:solidFill>
                  <a:srgbClr val="001729"/>
                </a:solidFill>
              </a:rPr>
              <a:t> </a:t>
            </a:r>
            <a:r>
              <a:rPr sz="3000" spc="-5" dirty="0">
                <a:solidFill>
                  <a:srgbClr val="001729"/>
                </a:solidFill>
              </a:rPr>
              <a:t>обучение</a:t>
            </a:r>
            <a:endParaRPr sz="3000"/>
          </a:p>
          <a:p>
            <a:pPr marL="377825" marR="3087370">
              <a:lnSpc>
                <a:spcPts val="6210"/>
              </a:lnSpc>
              <a:spcBef>
                <a:spcPts val="640"/>
              </a:spcBef>
            </a:pPr>
            <a:r>
              <a:rPr sz="3000" spc="-10" dirty="0">
                <a:solidFill>
                  <a:srgbClr val="001729"/>
                </a:solidFill>
              </a:rPr>
              <a:t>Личностно</a:t>
            </a:r>
            <a:r>
              <a:rPr sz="3000" spc="-10" dirty="0">
                <a:solidFill>
                  <a:srgbClr val="001729"/>
                </a:solidFill>
                <a:latin typeface="Trebuchet MS"/>
                <a:cs typeface="Trebuchet MS"/>
              </a:rPr>
              <a:t>-</a:t>
            </a:r>
            <a:r>
              <a:rPr sz="3000" spc="-10" dirty="0">
                <a:solidFill>
                  <a:srgbClr val="001729"/>
                </a:solidFill>
              </a:rPr>
              <a:t>ориентированные</a:t>
            </a:r>
            <a:r>
              <a:rPr sz="3000" spc="35" dirty="0">
                <a:solidFill>
                  <a:srgbClr val="001729"/>
                </a:solidFill>
              </a:rPr>
              <a:t> </a:t>
            </a:r>
            <a:r>
              <a:rPr sz="3000" spc="-20" dirty="0">
                <a:solidFill>
                  <a:srgbClr val="001729"/>
                </a:solidFill>
              </a:rPr>
              <a:t>технологии </a:t>
            </a:r>
            <a:r>
              <a:rPr sz="3000" spc="-735" dirty="0">
                <a:solidFill>
                  <a:srgbClr val="001729"/>
                </a:solidFill>
              </a:rPr>
              <a:t> </a:t>
            </a:r>
            <a:r>
              <a:rPr sz="3000" spc="-40" dirty="0">
                <a:solidFill>
                  <a:srgbClr val="001729"/>
                </a:solidFill>
              </a:rPr>
              <a:t>Метод</a:t>
            </a:r>
            <a:r>
              <a:rPr sz="3000" dirty="0">
                <a:solidFill>
                  <a:srgbClr val="001729"/>
                </a:solidFill>
              </a:rPr>
              <a:t> </a:t>
            </a:r>
            <a:r>
              <a:rPr sz="3000" spc="-25" dirty="0">
                <a:solidFill>
                  <a:srgbClr val="001729"/>
                </a:solidFill>
              </a:rPr>
              <a:t>творческого</a:t>
            </a:r>
            <a:r>
              <a:rPr sz="3000" spc="-15" dirty="0">
                <a:solidFill>
                  <a:srgbClr val="001729"/>
                </a:solidFill>
              </a:rPr>
              <a:t> </a:t>
            </a:r>
            <a:r>
              <a:rPr sz="3000" spc="-10" dirty="0">
                <a:solidFill>
                  <a:srgbClr val="001729"/>
                </a:solidFill>
              </a:rPr>
              <a:t>самовыражения</a:t>
            </a:r>
            <a:endParaRPr sz="3000">
              <a:latin typeface="Trebuchet MS"/>
              <a:cs typeface="Trebuchet MS"/>
            </a:endParaRPr>
          </a:p>
          <a:p>
            <a:pPr marL="377825">
              <a:lnSpc>
                <a:spcPct val="100000"/>
              </a:lnSpc>
              <a:spcBef>
                <a:spcPts val="1970"/>
              </a:spcBef>
            </a:pPr>
            <a:r>
              <a:rPr sz="3000" spc="-20" dirty="0">
                <a:solidFill>
                  <a:srgbClr val="001729"/>
                </a:solidFill>
              </a:rPr>
              <a:t>Проблемно</a:t>
            </a:r>
            <a:r>
              <a:rPr sz="3000" spc="-20" dirty="0">
                <a:solidFill>
                  <a:srgbClr val="001729"/>
                </a:solidFill>
                <a:latin typeface="Trebuchet MS"/>
                <a:cs typeface="Trebuchet MS"/>
              </a:rPr>
              <a:t>-</a:t>
            </a:r>
            <a:r>
              <a:rPr sz="3000" spc="-20" dirty="0">
                <a:solidFill>
                  <a:srgbClr val="001729"/>
                </a:solidFill>
              </a:rPr>
              <a:t>поисковые</a:t>
            </a:r>
            <a:r>
              <a:rPr sz="3000" spc="-35" dirty="0">
                <a:solidFill>
                  <a:srgbClr val="001729"/>
                </a:solidFill>
              </a:rPr>
              <a:t> </a:t>
            </a:r>
            <a:r>
              <a:rPr sz="3000" spc="-20" dirty="0">
                <a:solidFill>
                  <a:srgbClr val="001729"/>
                </a:solidFill>
              </a:rPr>
              <a:t>технологии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6732" y="277368"/>
            <a:ext cx="6132575" cy="13594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17158" y="432942"/>
            <a:ext cx="5345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385" dirty="0"/>
              <a:t>АКТУАЛЬНОСТЬ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304800" y="1447800"/>
            <a:ext cx="11963146" cy="5275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" indent="450850">
              <a:lnSpc>
                <a:spcPct val="100000"/>
              </a:lnSpc>
              <a:spcBef>
                <a:spcPts val="100"/>
              </a:spcBef>
              <a:tabLst>
                <a:tab pos="1778635" algn="l"/>
                <a:tab pos="2173605" algn="l"/>
                <a:tab pos="2804795" algn="l"/>
                <a:tab pos="2988945" algn="l"/>
                <a:tab pos="3731260" algn="l"/>
                <a:tab pos="4091304" algn="l"/>
                <a:tab pos="4737100" algn="l"/>
                <a:tab pos="6130290" algn="l"/>
                <a:tab pos="6541770" algn="l"/>
                <a:tab pos="7276465" algn="l"/>
                <a:tab pos="8870950" algn="l"/>
                <a:tab pos="9058275" algn="l"/>
                <a:tab pos="9151620" algn="l"/>
                <a:tab pos="10516870" algn="l"/>
                <a:tab pos="10622280" algn="l"/>
              </a:tabLst>
            </a:pPr>
            <a:r>
              <a:rPr sz="1800" b="1" i="1" spc="-5" dirty="0">
                <a:latin typeface="Arial"/>
                <a:cs typeface="Arial"/>
              </a:rPr>
              <a:t>Со</a:t>
            </a:r>
            <a:r>
              <a:rPr sz="1800" b="1" i="1" dirty="0">
                <a:latin typeface="Arial"/>
                <a:cs typeface="Arial"/>
              </a:rPr>
              <a:t>врем</a:t>
            </a:r>
            <a:r>
              <a:rPr sz="1800" b="1" i="1" spc="-10" dirty="0">
                <a:latin typeface="Arial"/>
                <a:cs typeface="Arial"/>
              </a:rPr>
              <a:t>е</a:t>
            </a:r>
            <a:r>
              <a:rPr sz="1800" b="1" i="1" dirty="0">
                <a:latin typeface="Arial"/>
                <a:cs typeface="Arial"/>
              </a:rPr>
              <a:t>н</a:t>
            </a:r>
            <a:r>
              <a:rPr sz="1800" b="1" i="1" spc="5" dirty="0">
                <a:latin typeface="Arial"/>
                <a:cs typeface="Arial"/>
              </a:rPr>
              <a:t>н</a:t>
            </a:r>
            <a:r>
              <a:rPr sz="1800" b="1" i="1" spc="-5" dirty="0">
                <a:latin typeface="Arial"/>
                <a:cs typeface="Arial"/>
              </a:rPr>
              <a:t>а</a:t>
            </a:r>
            <a:r>
              <a:rPr sz="1800" b="1" i="1" dirty="0">
                <a:latin typeface="Arial"/>
                <a:cs typeface="Arial"/>
              </a:rPr>
              <a:t>я	э</a:t>
            </a:r>
            <a:r>
              <a:rPr sz="1800" b="1" i="1" spc="5" dirty="0">
                <a:latin typeface="Arial"/>
                <a:cs typeface="Arial"/>
              </a:rPr>
              <a:t>п</a:t>
            </a:r>
            <a:r>
              <a:rPr sz="1800" b="1" i="1" spc="-45" dirty="0">
                <a:latin typeface="Arial"/>
                <a:cs typeface="Arial"/>
              </a:rPr>
              <a:t>о</a:t>
            </a:r>
            <a:r>
              <a:rPr sz="1800" b="1" i="1" spc="-30" dirty="0">
                <a:latin typeface="Arial"/>
                <a:cs typeface="Arial"/>
              </a:rPr>
              <a:t>х</a:t>
            </a:r>
            <a:r>
              <a:rPr sz="1800" b="1" i="1" dirty="0">
                <a:latin typeface="Arial"/>
                <a:cs typeface="Arial"/>
              </a:rPr>
              <a:t>а	</a:t>
            </a:r>
            <a:r>
              <a:rPr sz="1800" b="1" i="1" spc="-5" dirty="0">
                <a:latin typeface="Arial"/>
                <a:cs typeface="Arial"/>
              </a:rPr>
              <a:t>с</a:t>
            </a:r>
            <a:r>
              <a:rPr sz="1800" b="1" i="1" spc="-10" dirty="0">
                <a:latin typeface="Arial"/>
                <a:cs typeface="Arial"/>
              </a:rPr>
              <a:t>т</a:t>
            </a:r>
            <a:r>
              <a:rPr sz="1800" b="1" i="1" spc="-5" dirty="0">
                <a:latin typeface="Arial"/>
                <a:cs typeface="Arial"/>
              </a:rPr>
              <a:t>ави</a:t>
            </a:r>
            <a:r>
              <a:rPr sz="1800" b="1" i="1" dirty="0">
                <a:latin typeface="Arial"/>
                <a:cs typeface="Arial"/>
              </a:rPr>
              <a:t>т	ис</a:t>
            </a:r>
            <a:r>
              <a:rPr sz="1800" b="1" i="1" spc="45" dirty="0">
                <a:latin typeface="Arial"/>
                <a:cs typeface="Arial"/>
              </a:rPr>
              <a:t>к</a:t>
            </a:r>
            <a:r>
              <a:rPr sz="1800" b="1" i="1" spc="-5" dirty="0">
                <a:latin typeface="Arial"/>
                <a:cs typeface="Arial"/>
              </a:rPr>
              <a:t>л</a:t>
            </a:r>
            <a:r>
              <a:rPr sz="1800" b="1" i="1" spc="-110" dirty="0">
                <a:latin typeface="Arial"/>
                <a:cs typeface="Arial"/>
              </a:rPr>
              <a:t>ю</a:t>
            </a:r>
            <a:r>
              <a:rPr sz="1800" b="1" i="1" spc="-10" dirty="0">
                <a:latin typeface="Arial"/>
                <a:cs typeface="Arial"/>
              </a:rPr>
              <a:t>ч</a:t>
            </a:r>
            <a:r>
              <a:rPr sz="1800" b="1" i="1" dirty="0">
                <a:latin typeface="Arial"/>
                <a:cs typeface="Arial"/>
              </a:rPr>
              <a:t>и</a:t>
            </a:r>
            <a:r>
              <a:rPr sz="1800" b="1" i="1" spc="-25" dirty="0">
                <a:latin typeface="Arial"/>
                <a:cs typeface="Arial"/>
              </a:rPr>
              <a:t>т</a:t>
            </a:r>
            <a:r>
              <a:rPr sz="1800" b="1" i="1" spc="15" dirty="0">
                <a:latin typeface="Arial"/>
                <a:cs typeface="Arial"/>
              </a:rPr>
              <a:t>е</a:t>
            </a:r>
            <a:r>
              <a:rPr sz="1800" b="1" i="1" spc="5" dirty="0">
                <a:latin typeface="Arial"/>
                <a:cs typeface="Arial"/>
              </a:rPr>
              <a:t>л</a:t>
            </a:r>
            <a:r>
              <a:rPr sz="1800" b="1" i="1" dirty="0">
                <a:latin typeface="Arial"/>
                <a:cs typeface="Arial"/>
              </a:rPr>
              <a:t>ьно	в</a:t>
            </a:r>
            <a:r>
              <a:rPr sz="1800" b="1" i="1" spc="-10" dirty="0">
                <a:latin typeface="Arial"/>
                <a:cs typeface="Arial"/>
              </a:rPr>
              <a:t>ы</a:t>
            </a:r>
            <a:r>
              <a:rPr sz="1800" b="1" i="1" spc="-5" dirty="0">
                <a:latin typeface="Arial"/>
                <a:cs typeface="Arial"/>
              </a:rPr>
              <a:t>соки</a:t>
            </a:r>
            <a:r>
              <a:rPr sz="1800" b="1" i="1" dirty="0">
                <a:latin typeface="Arial"/>
                <a:cs typeface="Arial"/>
              </a:rPr>
              <a:t>е	</a:t>
            </a:r>
            <a:r>
              <a:rPr sz="1800" b="1" i="1" spc="-5" dirty="0">
                <a:latin typeface="Arial"/>
                <a:cs typeface="Arial"/>
              </a:rPr>
              <a:t>тр</a:t>
            </a:r>
            <a:r>
              <a:rPr sz="1800" b="1" i="1" spc="15" dirty="0">
                <a:latin typeface="Arial"/>
                <a:cs typeface="Arial"/>
              </a:rPr>
              <a:t>е</a:t>
            </a:r>
            <a:r>
              <a:rPr sz="1800" b="1" i="1" spc="-5" dirty="0">
                <a:latin typeface="Arial"/>
                <a:cs typeface="Arial"/>
              </a:rPr>
              <a:t>б</a:t>
            </a:r>
            <a:r>
              <a:rPr sz="1800" b="1" i="1" dirty="0">
                <a:latin typeface="Arial"/>
                <a:cs typeface="Arial"/>
              </a:rPr>
              <a:t>о</a:t>
            </a:r>
            <a:r>
              <a:rPr sz="1800" b="1" i="1" spc="-20" dirty="0">
                <a:latin typeface="Arial"/>
                <a:cs typeface="Arial"/>
              </a:rPr>
              <a:t>в</a:t>
            </a:r>
            <a:r>
              <a:rPr sz="1800" b="1" i="1" spc="-5" dirty="0">
                <a:latin typeface="Arial"/>
                <a:cs typeface="Arial"/>
              </a:rPr>
              <a:t>ани</a:t>
            </a:r>
            <a:r>
              <a:rPr sz="1800" b="1" i="1" dirty="0">
                <a:latin typeface="Arial"/>
                <a:cs typeface="Arial"/>
              </a:rPr>
              <a:t>я	к		р</a:t>
            </a:r>
            <a:r>
              <a:rPr sz="1800" b="1" i="1" spc="-15" dirty="0">
                <a:latin typeface="Arial"/>
                <a:cs typeface="Arial"/>
              </a:rPr>
              <a:t>а</a:t>
            </a:r>
            <a:r>
              <a:rPr sz="1800" b="1" i="1" dirty="0">
                <a:latin typeface="Arial"/>
                <a:cs typeface="Arial"/>
              </a:rPr>
              <a:t>з</a:t>
            </a:r>
            <a:r>
              <a:rPr sz="1800" b="1" i="1" spc="-10" dirty="0">
                <a:latin typeface="Arial"/>
                <a:cs typeface="Arial"/>
              </a:rPr>
              <a:t>в</a:t>
            </a:r>
            <a:r>
              <a:rPr sz="1800" b="1" i="1" dirty="0">
                <a:latin typeface="Arial"/>
                <a:cs typeface="Arial"/>
              </a:rPr>
              <a:t>итию	</a:t>
            </a:r>
            <a:r>
              <a:rPr sz="1800" b="1" i="1" spc="-5" dirty="0">
                <a:latin typeface="Arial"/>
                <a:cs typeface="Arial"/>
              </a:rPr>
              <a:t>т</a:t>
            </a:r>
            <a:r>
              <a:rPr sz="1800" b="1" i="1" spc="-60" dirty="0">
                <a:latin typeface="Arial"/>
                <a:cs typeface="Arial"/>
              </a:rPr>
              <a:t>в</a:t>
            </a:r>
            <a:r>
              <a:rPr sz="1800" b="1" i="1" dirty="0">
                <a:latin typeface="Arial"/>
                <a:cs typeface="Arial"/>
              </a:rPr>
              <a:t>о</a:t>
            </a:r>
            <a:r>
              <a:rPr sz="1800" b="1" i="1" spc="-80" dirty="0">
                <a:latin typeface="Arial"/>
                <a:cs typeface="Arial"/>
              </a:rPr>
              <a:t>р</a:t>
            </a:r>
            <a:r>
              <a:rPr sz="1800" b="1" i="1" spc="-10" dirty="0">
                <a:latin typeface="Arial"/>
                <a:cs typeface="Arial"/>
              </a:rPr>
              <a:t>ч</a:t>
            </a:r>
            <a:r>
              <a:rPr sz="1800" b="1" i="1" spc="15" dirty="0">
                <a:latin typeface="Arial"/>
                <a:cs typeface="Arial"/>
              </a:rPr>
              <a:t>е</a:t>
            </a:r>
            <a:r>
              <a:rPr sz="1800" b="1" i="1" spc="-5" dirty="0">
                <a:latin typeface="Arial"/>
                <a:cs typeface="Arial"/>
              </a:rPr>
              <a:t>с</a:t>
            </a:r>
            <a:r>
              <a:rPr sz="1800" b="1" i="1" spc="-10" dirty="0">
                <a:latin typeface="Arial"/>
                <a:cs typeface="Arial"/>
              </a:rPr>
              <a:t>к</a:t>
            </a:r>
            <a:r>
              <a:rPr sz="1800" b="1" i="1" dirty="0">
                <a:latin typeface="Arial"/>
                <a:cs typeface="Arial"/>
              </a:rPr>
              <a:t>о  </a:t>
            </a:r>
            <a:r>
              <a:rPr sz="1800" b="1" i="1" spc="-5" dirty="0">
                <a:latin typeface="Arial"/>
                <a:cs typeface="Arial"/>
              </a:rPr>
              <a:t>потенциала</a:t>
            </a:r>
            <a:r>
              <a:rPr sz="1800" b="1" i="1" spc="254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человека,</a:t>
            </a:r>
            <a:r>
              <a:rPr sz="1800" b="1" i="1" spc="26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повышению</a:t>
            </a:r>
            <a:r>
              <a:rPr sz="1800" b="1" i="1" spc="265" dirty="0">
                <a:latin typeface="Arial"/>
                <a:cs typeface="Arial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его</a:t>
            </a:r>
            <a:r>
              <a:rPr sz="1800" b="1" i="1" spc="260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общей</a:t>
            </a:r>
            <a:r>
              <a:rPr sz="1800" b="1" i="1" spc="254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мировоззренческой</a:t>
            </a:r>
            <a:r>
              <a:rPr sz="1800" b="1" i="1" spc="270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культуры,</a:t>
            </a:r>
            <a:r>
              <a:rPr sz="1800" b="1" i="1" spc="27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к</a:t>
            </a:r>
            <a:r>
              <a:rPr sz="1800" b="1" i="1" spc="254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уровню</a:t>
            </a:r>
            <a:r>
              <a:rPr sz="1800" b="1" i="1" spc="26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образован 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Образование	</a:t>
            </a:r>
            <a:r>
              <a:rPr sz="1800" b="1" i="1" spc="-5" dirty="0">
                <a:latin typeface="Arial"/>
                <a:cs typeface="Arial"/>
              </a:rPr>
              <a:t>имеет	</a:t>
            </a:r>
            <a:r>
              <a:rPr sz="1800" b="1" i="1" spc="-15" dirty="0">
                <a:latin typeface="Arial"/>
                <a:cs typeface="Arial"/>
              </a:rPr>
              <a:t>своей	целью	</a:t>
            </a:r>
            <a:r>
              <a:rPr sz="1800" b="1" i="1" spc="-5" dirty="0">
                <a:latin typeface="Arial"/>
                <a:cs typeface="Arial"/>
              </a:rPr>
              <a:t>становление	самостоятельной,		</a:t>
            </a:r>
            <a:r>
              <a:rPr sz="1800" b="1" i="1" spc="-10" dirty="0">
                <a:latin typeface="Arial"/>
                <a:cs typeface="Arial"/>
              </a:rPr>
              <a:t>свободной,		</a:t>
            </a:r>
            <a:r>
              <a:rPr sz="1800" b="1" i="1" spc="-15" dirty="0">
                <a:latin typeface="Arial"/>
                <a:cs typeface="Arial"/>
              </a:rPr>
              <a:t>культурн </a:t>
            </a:r>
            <a:r>
              <a:rPr sz="1800" b="1" i="1" spc="-49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разносторонне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развитой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личности.</a:t>
            </a:r>
            <a:endParaRPr sz="1800">
              <a:latin typeface="Arial"/>
              <a:cs typeface="Arial"/>
            </a:endParaRPr>
          </a:p>
          <a:p>
            <a:pPr marL="12700" marR="5080" indent="450850">
              <a:lnSpc>
                <a:spcPct val="100000"/>
              </a:lnSpc>
              <a:tabLst>
                <a:tab pos="663575" algn="l"/>
                <a:tab pos="757555" algn="l"/>
                <a:tab pos="1679575" algn="l"/>
                <a:tab pos="2517775" algn="l"/>
                <a:tab pos="2820035" algn="l"/>
                <a:tab pos="2949575" algn="l"/>
                <a:tab pos="3510279" algn="l"/>
                <a:tab pos="4034790" algn="l"/>
                <a:tab pos="4632325" algn="l"/>
                <a:tab pos="4955540" algn="l"/>
                <a:tab pos="5113655" algn="l"/>
                <a:tab pos="5586095" algn="l"/>
                <a:tab pos="6194425" algn="l"/>
                <a:tab pos="6958330" algn="l"/>
                <a:tab pos="7268845" algn="l"/>
                <a:tab pos="7448550" algn="l"/>
                <a:tab pos="7867650" algn="l"/>
                <a:tab pos="8710930" algn="l"/>
                <a:tab pos="9060180" algn="l"/>
                <a:tab pos="9983470" algn="l"/>
                <a:tab pos="10158730" algn="l"/>
                <a:tab pos="10668000" algn="l"/>
                <a:tab pos="11131550" algn="l"/>
              </a:tabLst>
            </a:pPr>
            <a:r>
              <a:rPr sz="1800" b="1" i="1" dirty="0">
                <a:latin typeface="Arial"/>
                <a:cs typeface="Arial"/>
              </a:rPr>
              <a:t>В		рамках	</a:t>
            </a:r>
            <a:r>
              <a:rPr sz="1800" b="1" i="1" spc="-10" dirty="0">
                <a:latin typeface="Arial"/>
                <a:cs typeface="Arial"/>
              </a:rPr>
              <a:t>новой	</a:t>
            </a:r>
            <a:r>
              <a:rPr sz="1800" b="1" i="1" dirty="0">
                <a:latin typeface="Arial"/>
                <a:cs typeface="Arial"/>
              </a:rPr>
              <a:t>модели	</a:t>
            </a:r>
            <a:r>
              <a:rPr sz="1800" b="1" i="1" spc="-5" dirty="0">
                <a:latin typeface="Arial"/>
                <a:cs typeface="Arial"/>
              </a:rPr>
              <a:t>организации	</a:t>
            </a:r>
            <a:r>
              <a:rPr sz="1800" b="1" i="1" spc="-10" dirty="0">
                <a:latin typeface="Arial"/>
                <a:cs typeface="Arial"/>
              </a:rPr>
              <a:t>образовательного	процесса,	обозначена	необходимос </a:t>
            </a:r>
            <a:r>
              <a:rPr sz="1800" b="1" i="1" spc="-5" dirty="0">
                <a:latin typeface="Arial"/>
                <a:cs typeface="Arial"/>
              </a:rPr>
              <a:t> организации</a:t>
            </a:r>
            <a:r>
              <a:rPr sz="1800" b="1" i="1" spc="19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образовательного</a:t>
            </a:r>
            <a:r>
              <a:rPr sz="1800" b="1" i="1" spc="204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взаимодействия</a:t>
            </a:r>
            <a:r>
              <a:rPr sz="1800" b="1" i="1" spc="204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с</a:t>
            </a:r>
            <a:r>
              <a:rPr sz="1800" b="1" i="1" spc="19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родителями,</a:t>
            </a:r>
            <a:r>
              <a:rPr sz="1800" b="1" i="1" spc="2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с</a:t>
            </a:r>
            <a:r>
              <a:rPr sz="1800" b="1" i="1" spc="19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семьями</a:t>
            </a:r>
            <a:r>
              <a:rPr sz="1800" b="1" i="1" spc="2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воспитанников.</a:t>
            </a:r>
            <a:r>
              <a:rPr sz="1800" b="1" i="1" spc="200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Сегод </a:t>
            </a:r>
            <a:r>
              <a:rPr sz="1800" b="1" i="1" spc="-484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это	взаимодействие	</a:t>
            </a:r>
            <a:r>
              <a:rPr sz="1800" b="1" i="1" spc="-15" dirty="0">
                <a:latin typeface="Arial"/>
                <a:cs typeface="Arial"/>
              </a:rPr>
              <a:t>организуется	</a:t>
            </a:r>
            <a:r>
              <a:rPr sz="1800" b="1" i="1" dirty="0">
                <a:latin typeface="Arial"/>
                <a:cs typeface="Arial"/>
              </a:rPr>
              <a:t>в	</a:t>
            </a:r>
            <a:r>
              <a:rPr sz="1800" b="1" i="1" spc="-10" dirty="0">
                <a:latin typeface="Arial"/>
                <a:cs typeface="Arial"/>
              </a:rPr>
              <a:t>соответствии	</a:t>
            </a:r>
            <a:r>
              <a:rPr sz="1800" b="1" i="1" dirty="0">
                <a:latin typeface="Arial"/>
                <a:cs typeface="Arial"/>
              </a:rPr>
              <a:t>с	</a:t>
            </a:r>
            <a:r>
              <a:rPr sz="1800" b="1" i="1" spc="-5" dirty="0">
                <a:latin typeface="Arial"/>
                <a:cs typeface="Arial"/>
              </a:rPr>
              <a:t>комплексно-тематическим	принцип 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поэтому</a:t>
            </a:r>
            <a:r>
              <a:rPr sz="1800" b="1" i="1" spc="360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работу</a:t>
            </a:r>
            <a:r>
              <a:rPr sz="1800" b="1" i="1" spc="36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проводим</a:t>
            </a:r>
            <a:r>
              <a:rPr sz="1800" b="1" i="1" spc="37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в</a:t>
            </a:r>
            <a:r>
              <a:rPr sz="1800" b="1" i="1" spc="37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сотрудничестве</a:t>
            </a:r>
            <a:r>
              <a:rPr sz="1800" b="1" i="1" spc="36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с</a:t>
            </a:r>
            <a:r>
              <a:rPr sz="1800" b="1" i="1" spc="36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родителями,</a:t>
            </a:r>
            <a:r>
              <a:rPr sz="1800" b="1" i="1" spc="37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которые</a:t>
            </a:r>
            <a:r>
              <a:rPr sz="1800" b="1" i="1" spc="36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призваны</a:t>
            </a:r>
            <a:r>
              <a:rPr sz="1800" b="1" i="1" spc="36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сохранить</a:t>
            </a:r>
            <a:r>
              <a:rPr sz="1800" b="1" i="1" spc="36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св 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духовность,	</a:t>
            </a:r>
            <a:r>
              <a:rPr sz="1800" b="1" i="1" dirty="0">
                <a:latin typeface="Arial"/>
                <a:cs typeface="Arial"/>
              </a:rPr>
              <a:t>выбрать		нужные	</a:t>
            </a:r>
            <a:r>
              <a:rPr sz="1800" b="1" i="1" spc="-5" dirty="0">
                <a:latin typeface="Arial"/>
                <a:cs typeface="Arial"/>
              </a:rPr>
              <a:t>ориентиры	для	</a:t>
            </a:r>
            <a:r>
              <a:rPr sz="1800" b="1" i="1" spc="-10" dirty="0">
                <a:latin typeface="Arial"/>
                <a:cs typeface="Arial"/>
              </a:rPr>
              <a:t>воспитания,	</a:t>
            </a:r>
            <a:r>
              <a:rPr sz="1800" b="1" i="1" spc="-5" dirty="0">
                <a:latin typeface="Arial"/>
                <a:cs typeface="Arial"/>
              </a:rPr>
              <a:t>научить	</a:t>
            </a:r>
            <a:r>
              <a:rPr sz="1800" b="1" i="1" spc="-10" dirty="0">
                <a:latin typeface="Arial"/>
                <a:cs typeface="Arial"/>
              </a:rPr>
              <a:t>детей	</a:t>
            </a:r>
            <a:r>
              <a:rPr sz="1800" b="1" i="1" spc="-5" dirty="0">
                <a:latin typeface="Arial"/>
                <a:cs typeface="Arial"/>
              </a:rPr>
              <a:t>любить	</a:t>
            </a:r>
            <a:r>
              <a:rPr sz="1800" b="1" i="1" spc="-10" dirty="0">
                <a:latin typeface="Arial"/>
                <a:cs typeface="Arial"/>
              </a:rPr>
              <a:t>Роди </a:t>
            </a:r>
            <a:r>
              <a:rPr sz="1800" b="1" i="1" spc="-5" dirty="0">
                <a:latin typeface="Arial"/>
                <a:cs typeface="Arial"/>
              </a:rPr>
              <a:t> уважительно</a:t>
            </a:r>
            <a:r>
              <a:rPr sz="1800" b="1" i="1" spc="7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относиться</a:t>
            </a:r>
            <a:r>
              <a:rPr sz="1800" b="1" i="1" spc="6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к</a:t>
            </a:r>
            <a:r>
              <a:rPr sz="1800" b="1" i="1" spc="65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культуре</a:t>
            </a:r>
            <a:r>
              <a:rPr sz="1800" b="1" i="1" spc="6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и</a:t>
            </a:r>
            <a:r>
              <a:rPr sz="1800" b="1" i="1" spc="7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традициям,</a:t>
            </a:r>
            <a:r>
              <a:rPr sz="1800" b="1" i="1" spc="70" dirty="0">
                <a:latin typeface="Arial"/>
                <a:cs typeface="Arial"/>
              </a:rPr>
              <a:t> </a:t>
            </a:r>
            <a:r>
              <a:rPr sz="1800" b="1" i="1" spc="5" dirty="0">
                <a:latin typeface="Arial"/>
                <a:cs typeface="Arial"/>
              </a:rPr>
              <a:t>как</a:t>
            </a:r>
            <a:r>
              <a:rPr sz="1800" b="1" i="1" spc="65" dirty="0">
                <a:latin typeface="Arial"/>
                <a:cs typeface="Arial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своего,</a:t>
            </a:r>
            <a:r>
              <a:rPr sz="1800" b="1" i="1" spc="7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так</a:t>
            </a:r>
            <a:r>
              <a:rPr sz="1800" b="1" i="1" spc="6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и</a:t>
            </a:r>
            <a:r>
              <a:rPr sz="1800" b="1" i="1" spc="60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других</a:t>
            </a:r>
            <a:r>
              <a:rPr sz="1800" b="1" i="1" spc="7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народов.</a:t>
            </a:r>
            <a:r>
              <a:rPr sz="1800" b="1" i="1" spc="6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Каждый</a:t>
            </a:r>
            <a:r>
              <a:rPr sz="1800" b="1" i="1" spc="7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из</a:t>
            </a:r>
            <a:r>
              <a:rPr sz="1800" b="1" i="1" spc="6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н </a:t>
            </a:r>
            <a:r>
              <a:rPr sz="1800" b="1" i="1" spc="-484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знает:</a:t>
            </a:r>
            <a:r>
              <a:rPr sz="1800" b="1" i="1" spc="36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любить</a:t>
            </a:r>
            <a:r>
              <a:rPr sz="1800" b="1" i="1" spc="36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и</a:t>
            </a:r>
            <a:r>
              <a:rPr sz="1800" b="1" i="1" spc="365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беречь</a:t>
            </a:r>
            <a:r>
              <a:rPr sz="1800" b="1" i="1" spc="38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можно</a:t>
            </a:r>
            <a:r>
              <a:rPr sz="1800" b="1" i="1" spc="37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только</a:t>
            </a:r>
            <a:r>
              <a:rPr sz="1800" b="1" i="1" spc="36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то,</a:t>
            </a:r>
            <a:r>
              <a:rPr sz="1800" b="1" i="1" spc="375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что</a:t>
            </a:r>
            <a:r>
              <a:rPr sz="1800" b="1" i="1" spc="375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чувствуешь</a:t>
            </a:r>
            <a:r>
              <a:rPr sz="1800" b="1" i="1" spc="37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и</a:t>
            </a:r>
            <a:r>
              <a:rPr sz="1800" b="1" i="1" spc="37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понимаешь.</a:t>
            </a:r>
            <a:r>
              <a:rPr sz="1800" b="1" i="1" spc="365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Тот,</a:t>
            </a:r>
            <a:r>
              <a:rPr sz="1800" b="1" i="1" spc="37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кто</a:t>
            </a:r>
            <a:r>
              <a:rPr sz="1800" b="1" i="1" spc="37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понимает </a:t>
            </a:r>
            <a:r>
              <a:rPr sz="1800" b="1" i="1" spc="-484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уважает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свою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историю</a:t>
            </a:r>
            <a:r>
              <a:rPr sz="1800" b="1" i="1" dirty="0">
                <a:latin typeface="Arial"/>
                <a:cs typeface="Arial"/>
              </a:rPr>
              <a:t> и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культуру,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способен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понимать</a:t>
            </a:r>
            <a:r>
              <a:rPr sz="1800" b="1" i="1" dirty="0">
                <a:latin typeface="Arial"/>
                <a:cs typeface="Arial"/>
              </a:rPr>
              <a:t> и </a:t>
            </a:r>
            <a:r>
              <a:rPr sz="1800" b="1" i="1" spc="-5" dirty="0">
                <a:latin typeface="Arial"/>
                <a:cs typeface="Arial"/>
              </a:rPr>
              <a:t>уважать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культуру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и </a:t>
            </a:r>
            <a:r>
              <a:rPr sz="1800" b="1" i="1" spc="-5" dirty="0">
                <a:latin typeface="Arial"/>
                <a:cs typeface="Arial"/>
              </a:rPr>
              <a:t>традиции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друг </a:t>
            </a:r>
            <a:r>
              <a:rPr sz="1800" b="1" i="1" spc="-49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народов,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быть </a:t>
            </a:r>
            <a:r>
              <a:rPr sz="1800" b="1" i="1" spc="-10" dirty="0">
                <a:latin typeface="Arial"/>
                <a:cs typeface="Arial"/>
              </a:rPr>
              <a:t>толерантной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личностью.</a:t>
            </a:r>
            <a:endParaRPr sz="1800"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latin typeface="Arial"/>
                <a:cs typeface="Arial"/>
              </a:rPr>
              <a:t>Осознавая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значимость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вышесказанного,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нами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был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разработан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проект</a:t>
            </a:r>
            <a:endParaRPr sz="1800">
              <a:latin typeface="Arial"/>
              <a:cs typeface="Arial"/>
            </a:endParaRPr>
          </a:p>
          <a:p>
            <a:pPr marL="463550"/>
            <a:r>
              <a:rPr sz="1800" b="1" i="1" spc="-5" dirty="0">
                <a:latin typeface="Arial"/>
                <a:cs typeface="Arial"/>
              </a:rPr>
              <a:t>«Моя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малая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родина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-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5">
                <a:latin typeface="Arial"/>
                <a:cs typeface="Arial"/>
              </a:rPr>
              <a:t>Югра</a:t>
            </a:r>
            <a:r>
              <a:rPr sz="1800" b="1" i="1" spc="-5" smtClean="0">
                <a:latin typeface="Arial"/>
                <a:cs typeface="Arial"/>
              </a:rPr>
              <a:t>».</a:t>
            </a:r>
            <a:r>
              <a:rPr lang="ru-RU" b="1" i="1" spc="-5" dirty="0">
                <a:latin typeface="Arial"/>
                <a:cs typeface="Arial"/>
              </a:rPr>
              <a:t> Проект	</a:t>
            </a:r>
            <a:r>
              <a:rPr lang="ru-RU" b="1" i="1" spc="-10" dirty="0">
                <a:latin typeface="Arial"/>
                <a:cs typeface="Arial"/>
              </a:rPr>
              <a:t>позволяет	</a:t>
            </a:r>
            <a:r>
              <a:rPr lang="ru-RU" b="1" i="1" spc="-5" dirty="0" smtClean="0">
                <a:latin typeface="Arial"/>
                <a:cs typeface="Arial"/>
              </a:rPr>
              <a:t>воспитанникам </a:t>
            </a:r>
            <a:r>
              <a:rPr lang="ru-RU" b="1" i="1" dirty="0" smtClean="0">
                <a:latin typeface="Arial"/>
                <a:cs typeface="Arial"/>
              </a:rPr>
              <a:t>по</a:t>
            </a:r>
            <a:r>
              <a:rPr lang="ru-RU" b="1" i="1" spc="-10" dirty="0" smtClean="0">
                <a:latin typeface="Arial"/>
                <a:cs typeface="Arial"/>
              </a:rPr>
              <a:t>з</a:t>
            </a:r>
            <a:r>
              <a:rPr lang="ru-RU" b="1" i="1" dirty="0" smtClean="0">
                <a:latin typeface="Arial"/>
                <a:cs typeface="Arial"/>
              </a:rPr>
              <a:t>нать историю своей малой родины</a:t>
            </a:r>
            <a:r>
              <a:rPr lang="ru-RU" b="1" i="1" dirty="0">
                <a:latin typeface="Arial"/>
                <a:cs typeface="Arial"/>
              </a:rPr>
              <a:t> </a:t>
            </a:r>
            <a:r>
              <a:rPr lang="ru-RU" b="1" i="1" dirty="0" smtClean="0">
                <a:latin typeface="Arial"/>
                <a:cs typeface="Arial"/>
              </a:rPr>
              <a:t>,п</a:t>
            </a:r>
            <a:r>
              <a:rPr lang="ru-RU" b="1" i="1" spc="5" dirty="0" smtClean="0">
                <a:latin typeface="Arial"/>
                <a:cs typeface="Arial"/>
              </a:rPr>
              <a:t>р</a:t>
            </a:r>
            <a:r>
              <a:rPr lang="ru-RU" b="1" i="1" spc="-10" dirty="0" smtClean="0">
                <a:latin typeface="Arial"/>
                <a:cs typeface="Arial"/>
              </a:rPr>
              <a:t>ио</a:t>
            </a:r>
            <a:r>
              <a:rPr lang="ru-RU" b="1" i="1" spc="-5" dirty="0" smtClean="0">
                <a:latin typeface="Arial"/>
                <a:cs typeface="Arial"/>
              </a:rPr>
              <a:t>бщ</a:t>
            </a:r>
            <a:r>
              <a:rPr lang="ru-RU" b="1" i="1" spc="-10" dirty="0" smtClean="0">
                <a:latin typeface="Arial"/>
                <a:cs typeface="Arial"/>
              </a:rPr>
              <a:t>а</a:t>
            </a:r>
            <a:r>
              <a:rPr lang="ru-RU" b="1" i="1" spc="-5" dirty="0" smtClean="0">
                <a:latin typeface="Arial"/>
                <a:cs typeface="Arial"/>
              </a:rPr>
              <a:t>ет</a:t>
            </a:r>
            <a:r>
              <a:rPr lang="ru-RU" b="1" i="1" spc="-5" dirty="0">
                <a:latin typeface="Arial"/>
                <a:cs typeface="Arial"/>
              </a:rPr>
              <a:t> традиц</a:t>
            </a:r>
            <a:r>
              <a:rPr lang="ru-RU" b="1" i="1" spc="5" dirty="0">
                <a:latin typeface="Arial"/>
                <a:cs typeface="Arial"/>
              </a:rPr>
              <a:t>и</a:t>
            </a:r>
            <a:r>
              <a:rPr lang="ru-RU" b="1" i="1" dirty="0">
                <a:latin typeface="Arial"/>
                <a:cs typeface="Arial"/>
              </a:rPr>
              <a:t>он</a:t>
            </a:r>
            <a:r>
              <a:rPr lang="ru-RU" b="1" i="1" spc="-15" dirty="0">
                <a:latin typeface="Arial"/>
                <a:cs typeface="Arial"/>
              </a:rPr>
              <a:t>н</a:t>
            </a:r>
            <a:r>
              <a:rPr lang="ru-RU" b="1" i="1" dirty="0">
                <a:latin typeface="Arial"/>
                <a:cs typeface="Arial"/>
              </a:rPr>
              <a:t>ом</a:t>
            </a:r>
            <a:r>
              <a:rPr lang="ru-RU" b="1" i="1" spc="-75" dirty="0">
                <a:latin typeface="Arial"/>
                <a:cs typeface="Arial"/>
              </a:rPr>
              <a:t>у</a:t>
            </a:r>
            <a:r>
              <a:rPr lang="ru-RU" b="1" i="1" dirty="0">
                <a:latin typeface="Arial"/>
                <a:cs typeface="Arial"/>
              </a:rPr>
              <a:t>,	</a:t>
            </a:r>
            <a:r>
              <a:rPr lang="ru-RU" b="1" i="1" spc="20" dirty="0">
                <a:latin typeface="Arial"/>
                <a:cs typeface="Arial"/>
              </a:rPr>
              <a:t>к</a:t>
            </a:r>
            <a:r>
              <a:rPr lang="ru-RU" b="1" i="1" spc="-5" dirty="0">
                <a:latin typeface="Arial"/>
                <a:cs typeface="Arial"/>
              </a:rPr>
              <a:t>ул</a:t>
            </a:r>
            <a:r>
              <a:rPr lang="ru-RU" b="1" i="1" spc="-35" dirty="0">
                <a:latin typeface="Arial"/>
                <a:cs typeface="Arial"/>
              </a:rPr>
              <a:t>ь</a:t>
            </a:r>
            <a:r>
              <a:rPr lang="ru-RU" b="1" i="1" spc="-55" dirty="0">
                <a:latin typeface="Arial"/>
                <a:cs typeface="Arial"/>
              </a:rPr>
              <a:t>т</a:t>
            </a:r>
            <a:r>
              <a:rPr lang="ru-RU" b="1" i="1" spc="5" dirty="0">
                <a:latin typeface="Arial"/>
                <a:cs typeface="Arial"/>
              </a:rPr>
              <a:t>у</a:t>
            </a:r>
            <a:r>
              <a:rPr lang="ru-RU" b="1" i="1" dirty="0">
                <a:latin typeface="Arial"/>
                <a:cs typeface="Arial"/>
              </a:rPr>
              <a:t>р</a:t>
            </a:r>
            <a:r>
              <a:rPr lang="ru-RU" b="1" i="1" spc="5" dirty="0">
                <a:latin typeface="Arial"/>
                <a:cs typeface="Arial"/>
              </a:rPr>
              <a:t>н</a:t>
            </a:r>
            <a:r>
              <a:rPr lang="ru-RU" b="1" i="1" dirty="0">
                <a:latin typeface="Arial"/>
                <a:cs typeface="Arial"/>
              </a:rPr>
              <a:t>ому	нас</a:t>
            </a:r>
            <a:r>
              <a:rPr lang="ru-RU" b="1" i="1" spc="-35" dirty="0">
                <a:latin typeface="Arial"/>
                <a:cs typeface="Arial"/>
              </a:rPr>
              <a:t>л</a:t>
            </a:r>
            <a:r>
              <a:rPr lang="ru-RU" b="1" i="1" spc="25" dirty="0">
                <a:latin typeface="Arial"/>
                <a:cs typeface="Arial"/>
              </a:rPr>
              <a:t>е</a:t>
            </a:r>
            <a:r>
              <a:rPr lang="ru-RU" b="1" i="1" spc="-5" dirty="0">
                <a:latin typeface="Arial"/>
                <a:cs typeface="Arial"/>
              </a:rPr>
              <a:t>д</a:t>
            </a:r>
            <a:r>
              <a:rPr lang="ru-RU" b="1" i="1" spc="5" dirty="0">
                <a:latin typeface="Arial"/>
                <a:cs typeface="Arial"/>
              </a:rPr>
              <a:t>и</a:t>
            </a:r>
            <a:r>
              <a:rPr lang="ru-RU" b="1" i="1" dirty="0">
                <a:latin typeface="Arial"/>
                <a:cs typeface="Arial"/>
              </a:rPr>
              <a:t>ю,	ф</a:t>
            </a:r>
            <a:r>
              <a:rPr lang="ru-RU" b="1" i="1" spc="5" dirty="0">
                <a:latin typeface="Arial"/>
                <a:cs typeface="Arial"/>
              </a:rPr>
              <a:t>о</a:t>
            </a:r>
            <a:r>
              <a:rPr lang="ru-RU" b="1" i="1" spc="-20" dirty="0">
                <a:latin typeface="Arial"/>
                <a:cs typeface="Arial"/>
              </a:rPr>
              <a:t>р</a:t>
            </a:r>
            <a:r>
              <a:rPr lang="ru-RU" b="1" i="1" dirty="0">
                <a:latin typeface="Arial"/>
                <a:cs typeface="Arial"/>
              </a:rPr>
              <a:t>м</a:t>
            </a:r>
            <a:r>
              <a:rPr lang="ru-RU" b="1" i="1" spc="-10" dirty="0">
                <a:latin typeface="Arial"/>
                <a:cs typeface="Arial"/>
              </a:rPr>
              <a:t>и</a:t>
            </a:r>
            <a:r>
              <a:rPr lang="ru-RU" b="1" i="1" spc="-45" dirty="0">
                <a:latin typeface="Arial"/>
                <a:cs typeface="Arial"/>
              </a:rPr>
              <a:t>р</a:t>
            </a:r>
            <a:r>
              <a:rPr lang="ru-RU" b="1" i="1" spc="-5" dirty="0">
                <a:latin typeface="Arial"/>
                <a:cs typeface="Arial"/>
              </a:rPr>
              <a:t>у</a:t>
            </a:r>
            <a:r>
              <a:rPr lang="ru-RU" b="1" i="1" spc="-10" dirty="0">
                <a:latin typeface="Arial"/>
                <a:cs typeface="Arial"/>
              </a:rPr>
              <a:t>е</a:t>
            </a:r>
            <a:r>
              <a:rPr lang="ru-RU" b="1" i="1" dirty="0">
                <a:latin typeface="Arial"/>
                <a:cs typeface="Arial"/>
              </a:rPr>
              <a:t>т	</a:t>
            </a:r>
            <a:r>
              <a:rPr lang="ru-RU" b="1" i="1" spc="5" dirty="0">
                <a:latin typeface="Arial"/>
                <a:cs typeface="Arial"/>
              </a:rPr>
              <a:t>ч</a:t>
            </a:r>
            <a:r>
              <a:rPr lang="ru-RU" b="1" i="1" spc="-5" dirty="0">
                <a:latin typeface="Arial"/>
                <a:cs typeface="Arial"/>
              </a:rPr>
              <a:t>у</a:t>
            </a:r>
            <a:r>
              <a:rPr lang="ru-RU" b="1" i="1" spc="-50" dirty="0">
                <a:latin typeface="Arial"/>
                <a:cs typeface="Arial"/>
              </a:rPr>
              <a:t>в</a:t>
            </a:r>
            <a:r>
              <a:rPr lang="ru-RU" b="1" i="1" spc="-5" dirty="0">
                <a:latin typeface="Arial"/>
                <a:cs typeface="Arial"/>
              </a:rPr>
              <a:t>ст</a:t>
            </a:r>
            <a:r>
              <a:rPr lang="ru-RU" b="1" i="1" spc="-40" dirty="0">
                <a:latin typeface="Arial"/>
                <a:cs typeface="Arial"/>
              </a:rPr>
              <a:t>в</a:t>
            </a:r>
            <a:r>
              <a:rPr lang="ru-RU" b="1" i="1" dirty="0">
                <a:latin typeface="Arial"/>
                <a:cs typeface="Arial"/>
              </a:rPr>
              <a:t>о	</a:t>
            </a:r>
            <a:r>
              <a:rPr lang="ru-RU" b="1" i="1" spc="-5" dirty="0">
                <a:latin typeface="Arial"/>
                <a:cs typeface="Arial"/>
              </a:rPr>
              <a:t>л</a:t>
            </a:r>
            <a:r>
              <a:rPr lang="ru-RU" b="1" i="1" spc="-30" dirty="0">
                <a:latin typeface="Arial"/>
                <a:cs typeface="Arial"/>
              </a:rPr>
              <a:t>ю</a:t>
            </a:r>
            <a:r>
              <a:rPr lang="ru-RU" b="1" i="1" spc="-5" dirty="0">
                <a:latin typeface="Arial"/>
                <a:cs typeface="Arial"/>
              </a:rPr>
              <a:t>б</a:t>
            </a:r>
            <a:r>
              <a:rPr lang="ru-RU" b="1" i="1" spc="5" dirty="0">
                <a:latin typeface="Arial"/>
                <a:cs typeface="Arial"/>
              </a:rPr>
              <a:t>в</a:t>
            </a:r>
            <a:r>
              <a:rPr lang="ru-RU" b="1" i="1" dirty="0">
                <a:latin typeface="Arial"/>
                <a:cs typeface="Arial"/>
              </a:rPr>
              <a:t>и	к	</a:t>
            </a:r>
            <a:r>
              <a:rPr lang="ru-RU" b="1" i="1" spc="-5" dirty="0">
                <a:latin typeface="Arial"/>
                <a:cs typeface="Arial"/>
              </a:rPr>
              <a:t>с</a:t>
            </a:r>
            <a:r>
              <a:rPr lang="ru-RU" b="1" i="1" spc="-50" dirty="0">
                <a:latin typeface="Arial"/>
                <a:cs typeface="Arial"/>
              </a:rPr>
              <a:t>в</a:t>
            </a:r>
            <a:r>
              <a:rPr lang="ru-RU" b="1" i="1" dirty="0">
                <a:latin typeface="Arial"/>
                <a:cs typeface="Arial"/>
              </a:rPr>
              <a:t>оему	кр</a:t>
            </a:r>
            <a:r>
              <a:rPr lang="ru-RU" b="1" i="1" spc="5" dirty="0">
                <a:latin typeface="Arial"/>
                <a:cs typeface="Arial"/>
              </a:rPr>
              <a:t>а</a:t>
            </a:r>
            <a:r>
              <a:rPr lang="ru-RU" b="1" i="1" dirty="0">
                <a:latin typeface="Arial"/>
                <a:cs typeface="Arial"/>
              </a:rPr>
              <a:t>ю,	</a:t>
            </a:r>
            <a:r>
              <a:rPr lang="ru-RU" b="1" i="1" spc="-5" dirty="0" smtClean="0">
                <a:latin typeface="Arial"/>
                <a:cs typeface="Arial"/>
              </a:rPr>
              <a:t>бер</a:t>
            </a:r>
            <a:r>
              <a:rPr lang="ru-RU" b="1" i="1" spc="-30" dirty="0" smtClean="0">
                <a:latin typeface="Arial"/>
                <a:cs typeface="Arial"/>
              </a:rPr>
              <a:t>е</a:t>
            </a:r>
            <a:r>
              <a:rPr lang="ru-RU" b="1" i="1" spc="-5" dirty="0" smtClean="0">
                <a:latin typeface="Arial"/>
                <a:cs typeface="Arial"/>
              </a:rPr>
              <a:t>жное  </a:t>
            </a:r>
            <a:r>
              <a:rPr lang="ru-RU" b="1" i="1" spc="-5" dirty="0">
                <a:latin typeface="Arial"/>
                <a:cs typeface="Arial"/>
              </a:rPr>
              <a:t>отношение</a:t>
            </a:r>
            <a:r>
              <a:rPr lang="ru-RU" b="1" i="1" spc="-15" dirty="0">
                <a:latin typeface="Arial"/>
                <a:cs typeface="Arial"/>
              </a:rPr>
              <a:t> </a:t>
            </a:r>
            <a:r>
              <a:rPr lang="ru-RU" b="1" i="1" dirty="0">
                <a:latin typeface="Arial"/>
                <a:cs typeface="Arial"/>
              </a:rPr>
              <a:t>к </a:t>
            </a:r>
            <a:r>
              <a:rPr lang="ru-RU" b="1" i="1" spc="-5" dirty="0">
                <a:latin typeface="Arial"/>
                <a:cs typeface="Arial"/>
              </a:rPr>
              <a:t>природе.</a:t>
            </a:r>
            <a:endParaRPr lang="ru-RU" dirty="0">
              <a:latin typeface="Arial"/>
              <a:cs typeface="Arial"/>
            </a:endParaRPr>
          </a:p>
          <a:p>
            <a:pPr marL="463550"/>
            <a:endParaRPr lang="ru-RU" dirty="0"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2180" y="5734303"/>
            <a:ext cx="4396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5215" algn="l"/>
                <a:tab pos="2540635" algn="l"/>
              </a:tabLst>
            </a:pPr>
            <a:r>
              <a:rPr sz="1800" b="1" i="1" spc="-5">
                <a:latin typeface="Arial"/>
                <a:cs typeface="Arial"/>
              </a:rPr>
              <a:t>	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6527" y="5734303"/>
            <a:ext cx="1024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7881" y="5734303"/>
            <a:ext cx="1109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076" y="6008623"/>
            <a:ext cx="114061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21535" algn="l"/>
                <a:tab pos="3845560" algn="l"/>
                <a:tab pos="5214620" algn="l"/>
                <a:tab pos="6757034" algn="l"/>
                <a:tab pos="7918450" algn="l"/>
                <a:tab pos="8840470" algn="l"/>
                <a:tab pos="9119235" algn="l"/>
                <a:tab pos="10105390" algn="l"/>
                <a:tab pos="10916285" algn="l"/>
              </a:tabLst>
            </a:pP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897879" y="371856"/>
            <a:ext cx="5335905" cy="1521460"/>
            <a:chOff x="5897879" y="371856"/>
            <a:chExt cx="5335905" cy="15214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7879" y="371856"/>
              <a:ext cx="5335524" cy="10271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6871" y="865632"/>
              <a:ext cx="3025139" cy="10271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67373" y="486283"/>
            <a:ext cx="458978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091565" marR="5080" indent="-1079500">
              <a:lnSpc>
                <a:spcPts val="3890"/>
              </a:lnSpc>
              <a:spcBef>
                <a:spcPts val="585"/>
              </a:spcBef>
            </a:pPr>
            <a:r>
              <a:rPr sz="3600" spc="365" dirty="0"/>
              <a:t>БЛАГОПРИЯТНЫЕ  </a:t>
            </a:r>
            <a:r>
              <a:rPr sz="3600" spc="355" dirty="0"/>
              <a:t>УСЛОВИЯ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6069076" y="1965451"/>
            <a:ext cx="5055870" cy="979169"/>
            <a:chOff x="6069076" y="1965451"/>
            <a:chExt cx="5055870" cy="979169"/>
          </a:xfrm>
        </p:grpSpPr>
        <p:sp>
          <p:nvSpPr>
            <p:cNvPr id="8" name="object 8"/>
            <p:cNvSpPr/>
            <p:nvPr/>
          </p:nvSpPr>
          <p:spPr>
            <a:xfrm>
              <a:off x="6112129" y="1974976"/>
              <a:ext cx="5003165" cy="960119"/>
            </a:xfrm>
            <a:custGeom>
              <a:avLst/>
              <a:gdLst/>
              <a:ahLst/>
              <a:cxnLst/>
              <a:rect l="l" t="t" r="r" b="b"/>
              <a:pathLst>
                <a:path w="5003165" h="960119">
                  <a:moveTo>
                    <a:pt x="5002784" y="0"/>
                  </a:moveTo>
                  <a:lnTo>
                    <a:pt x="479805" y="0"/>
                  </a:lnTo>
                  <a:lnTo>
                    <a:pt x="0" y="479933"/>
                  </a:lnTo>
                  <a:lnTo>
                    <a:pt x="479805" y="959865"/>
                  </a:lnTo>
                  <a:lnTo>
                    <a:pt x="5002784" y="959865"/>
                  </a:lnTo>
                  <a:lnTo>
                    <a:pt x="5002784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12129" y="1974976"/>
              <a:ext cx="5003165" cy="960119"/>
            </a:xfrm>
            <a:custGeom>
              <a:avLst/>
              <a:gdLst/>
              <a:ahLst/>
              <a:cxnLst/>
              <a:rect l="l" t="t" r="r" b="b"/>
              <a:pathLst>
                <a:path w="5003165" h="960119">
                  <a:moveTo>
                    <a:pt x="5002784" y="959865"/>
                  </a:moveTo>
                  <a:lnTo>
                    <a:pt x="479805" y="959865"/>
                  </a:lnTo>
                  <a:lnTo>
                    <a:pt x="0" y="479933"/>
                  </a:lnTo>
                  <a:lnTo>
                    <a:pt x="479805" y="0"/>
                  </a:lnTo>
                  <a:lnTo>
                    <a:pt x="5002784" y="0"/>
                  </a:lnTo>
                  <a:lnTo>
                    <a:pt x="5002784" y="959865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78601" y="2435097"/>
              <a:ext cx="67310" cy="40005"/>
            </a:xfrm>
            <a:custGeom>
              <a:avLst/>
              <a:gdLst/>
              <a:ahLst/>
              <a:cxnLst/>
              <a:rect l="l" t="t" r="r" b="b"/>
              <a:pathLst>
                <a:path w="67310" h="40005">
                  <a:moveTo>
                    <a:pt x="33527" y="0"/>
                  </a:moveTo>
                  <a:lnTo>
                    <a:pt x="20466" y="1559"/>
                  </a:lnTo>
                  <a:lnTo>
                    <a:pt x="9810" y="5810"/>
                  </a:lnTo>
                  <a:lnTo>
                    <a:pt x="2631" y="12108"/>
                  </a:lnTo>
                  <a:lnTo>
                    <a:pt x="0" y="19812"/>
                  </a:lnTo>
                  <a:lnTo>
                    <a:pt x="2631" y="27515"/>
                  </a:lnTo>
                  <a:lnTo>
                    <a:pt x="9810" y="33813"/>
                  </a:lnTo>
                  <a:lnTo>
                    <a:pt x="20466" y="38064"/>
                  </a:lnTo>
                  <a:lnTo>
                    <a:pt x="33527" y="39624"/>
                  </a:lnTo>
                  <a:lnTo>
                    <a:pt x="46515" y="38064"/>
                  </a:lnTo>
                  <a:lnTo>
                    <a:pt x="57134" y="33813"/>
                  </a:lnTo>
                  <a:lnTo>
                    <a:pt x="64299" y="27515"/>
                  </a:lnTo>
                  <a:lnTo>
                    <a:pt x="66928" y="19812"/>
                  </a:lnTo>
                  <a:lnTo>
                    <a:pt x="64299" y="12108"/>
                  </a:lnTo>
                  <a:lnTo>
                    <a:pt x="57134" y="5810"/>
                  </a:lnTo>
                  <a:lnTo>
                    <a:pt x="46515" y="1559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D5E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8601" y="2435097"/>
              <a:ext cx="67310" cy="40005"/>
            </a:xfrm>
            <a:custGeom>
              <a:avLst/>
              <a:gdLst/>
              <a:ahLst/>
              <a:cxnLst/>
              <a:rect l="l" t="t" r="r" b="b"/>
              <a:pathLst>
                <a:path w="67310" h="40005">
                  <a:moveTo>
                    <a:pt x="0" y="19812"/>
                  </a:moveTo>
                  <a:lnTo>
                    <a:pt x="2631" y="27515"/>
                  </a:lnTo>
                  <a:lnTo>
                    <a:pt x="9810" y="33813"/>
                  </a:lnTo>
                  <a:lnTo>
                    <a:pt x="20466" y="38064"/>
                  </a:lnTo>
                  <a:lnTo>
                    <a:pt x="33527" y="39624"/>
                  </a:lnTo>
                  <a:lnTo>
                    <a:pt x="46515" y="38064"/>
                  </a:lnTo>
                  <a:lnTo>
                    <a:pt x="57134" y="33813"/>
                  </a:lnTo>
                  <a:lnTo>
                    <a:pt x="64299" y="27515"/>
                  </a:lnTo>
                  <a:lnTo>
                    <a:pt x="66928" y="19812"/>
                  </a:lnTo>
                  <a:lnTo>
                    <a:pt x="64299" y="12108"/>
                  </a:lnTo>
                  <a:lnTo>
                    <a:pt x="57134" y="5810"/>
                  </a:lnTo>
                  <a:lnTo>
                    <a:pt x="46515" y="1559"/>
                  </a:lnTo>
                  <a:lnTo>
                    <a:pt x="33527" y="0"/>
                  </a:lnTo>
                  <a:lnTo>
                    <a:pt x="20466" y="1559"/>
                  </a:lnTo>
                  <a:lnTo>
                    <a:pt x="9810" y="5810"/>
                  </a:lnTo>
                  <a:lnTo>
                    <a:pt x="2631" y="12108"/>
                  </a:lnTo>
                  <a:lnTo>
                    <a:pt x="0" y="1981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09208" y="3211829"/>
            <a:ext cx="5022215" cy="979169"/>
            <a:chOff x="6109208" y="3211829"/>
            <a:chExt cx="5022215" cy="979169"/>
          </a:xfrm>
        </p:grpSpPr>
        <p:sp>
          <p:nvSpPr>
            <p:cNvPr id="13" name="object 13"/>
            <p:cNvSpPr/>
            <p:nvPr/>
          </p:nvSpPr>
          <p:spPr>
            <a:xfrm>
              <a:off x="6118733" y="3221354"/>
              <a:ext cx="5003165" cy="960119"/>
            </a:xfrm>
            <a:custGeom>
              <a:avLst/>
              <a:gdLst/>
              <a:ahLst/>
              <a:cxnLst/>
              <a:rect l="l" t="t" r="r" b="b"/>
              <a:pathLst>
                <a:path w="5003165" h="960120">
                  <a:moveTo>
                    <a:pt x="5002784" y="0"/>
                  </a:moveTo>
                  <a:lnTo>
                    <a:pt x="479933" y="0"/>
                  </a:lnTo>
                  <a:lnTo>
                    <a:pt x="0" y="479933"/>
                  </a:lnTo>
                  <a:lnTo>
                    <a:pt x="479933" y="959866"/>
                  </a:lnTo>
                  <a:lnTo>
                    <a:pt x="5002784" y="959866"/>
                  </a:lnTo>
                  <a:lnTo>
                    <a:pt x="5002784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18733" y="3221354"/>
              <a:ext cx="5003165" cy="960119"/>
            </a:xfrm>
            <a:custGeom>
              <a:avLst/>
              <a:gdLst/>
              <a:ahLst/>
              <a:cxnLst/>
              <a:rect l="l" t="t" r="r" b="b"/>
              <a:pathLst>
                <a:path w="5003165" h="960120">
                  <a:moveTo>
                    <a:pt x="5002784" y="959866"/>
                  </a:moveTo>
                  <a:lnTo>
                    <a:pt x="479933" y="959866"/>
                  </a:lnTo>
                  <a:lnTo>
                    <a:pt x="0" y="479933"/>
                  </a:lnTo>
                  <a:lnTo>
                    <a:pt x="479933" y="0"/>
                  </a:lnTo>
                  <a:lnTo>
                    <a:pt x="5002784" y="0"/>
                  </a:lnTo>
                  <a:lnTo>
                    <a:pt x="5002784" y="95986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763257" y="2129789"/>
            <a:ext cx="4230370" cy="197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05"/>
              </a:spcBef>
              <a:tabLst>
                <a:tab pos="988060" algn="l"/>
                <a:tab pos="1997075" algn="l"/>
                <a:tab pos="3286125" algn="l"/>
              </a:tabLst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свой	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край	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можно	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изучать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50"/>
              </a:lnSpc>
              <a:tabLst>
                <a:tab pos="408305" algn="l"/>
              </a:tabLst>
            </a:pP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на	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локальном</a:t>
            </a:r>
            <a:r>
              <a:rPr sz="2000" b="1" i="1" spc="-6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уровне;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19050" marR="5080">
              <a:lnSpc>
                <a:spcPts val="2080"/>
              </a:lnSpc>
              <a:spcBef>
                <a:spcPts val="5"/>
              </a:spcBef>
              <a:tabLst>
                <a:tab pos="2732405" algn="l"/>
              </a:tabLst>
            </a:pP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spc="-55" dirty="0">
                <a:solidFill>
                  <a:srgbClr val="001729"/>
                </a:solidFill>
                <a:latin typeface="Times New Roman"/>
                <a:cs typeface="Times New Roman"/>
              </a:rPr>
              <a:t>з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м</a:t>
            </a:r>
            <a:r>
              <a:rPr sz="2000" b="1" i="1" spc="-6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ж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н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ость	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пр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а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к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ч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с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ки 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действовать</a:t>
            </a:r>
            <a:endParaRPr sz="2000">
              <a:latin typeface="Times New Roman"/>
              <a:cs typeface="Times New Roman"/>
            </a:endParaRPr>
          </a:p>
          <a:p>
            <a:pPr marL="19050">
              <a:lnSpc>
                <a:spcPts val="2070"/>
              </a:lnSpc>
            </a:pP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наблюдаемых</a:t>
            </a:r>
            <a:r>
              <a:rPr sz="2000" b="1" i="1" spc="-5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условиях;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62471" y="3638296"/>
            <a:ext cx="112522" cy="12598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101841" y="4458208"/>
            <a:ext cx="5022215" cy="979169"/>
            <a:chOff x="6101841" y="4458208"/>
            <a:chExt cx="5022215" cy="979169"/>
          </a:xfrm>
        </p:grpSpPr>
        <p:sp>
          <p:nvSpPr>
            <p:cNvPr id="18" name="object 18"/>
            <p:cNvSpPr/>
            <p:nvPr/>
          </p:nvSpPr>
          <p:spPr>
            <a:xfrm>
              <a:off x="6111366" y="4467733"/>
              <a:ext cx="5003165" cy="960119"/>
            </a:xfrm>
            <a:custGeom>
              <a:avLst/>
              <a:gdLst/>
              <a:ahLst/>
              <a:cxnLst/>
              <a:rect l="l" t="t" r="r" b="b"/>
              <a:pathLst>
                <a:path w="5003165" h="960120">
                  <a:moveTo>
                    <a:pt x="5002911" y="0"/>
                  </a:moveTo>
                  <a:lnTo>
                    <a:pt x="479933" y="0"/>
                  </a:lnTo>
                  <a:lnTo>
                    <a:pt x="0" y="479933"/>
                  </a:lnTo>
                  <a:lnTo>
                    <a:pt x="479933" y="959866"/>
                  </a:lnTo>
                  <a:lnTo>
                    <a:pt x="5002911" y="959866"/>
                  </a:lnTo>
                  <a:lnTo>
                    <a:pt x="5002911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11366" y="4467733"/>
              <a:ext cx="5003165" cy="960119"/>
            </a:xfrm>
            <a:custGeom>
              <a:avLst/>
              <a:gdLst/>
              <a:ahLst/>
              <a:cxnLst/>
              <a:rect l="l" t="t" r="r" b="b"/>
              <a:pathLst>
                <a:path w="5003165" h="960120">
                  <a:moveTo>
                    <a:pt x="5002911" y="959866"/>
                  </a:moveTo>
                  <a:lnTo>
                    <a:pt x="479933" y="959866"/>
                  </a:lnTo>
                  <a:lnTo>
                    <a:pt x="0" y="479933"/>
                  </a:lnTo>
                  <a:lnTo>
                    <a:pt x="479933" y="0"/>
                  </a:lnTo>
                  <a:lnTo>
                    <a:pt x="5002911" y="0"/>
                  </a:lnTo>
                  <a:lnTo>
                    <a:pt x="5002911" y="95986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762750" y="4360290"/>
            <a:ext cx="3388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5045" algn="l"/>
              </a:tabLst>
            </a:pP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возможность	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выявлять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20145" y="436029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80505" y="4888610"/>
            <a:ext cx="83312" cy="160908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6110732" y="5677446"/>
            <a:ext cx="5022215" cy="979169"/>
            <a:chOff x="6110732" y="5677446"/>
            <a:chExt cx="5022215" cy="979169"/>
          </a:xfrm>
        </p:grpSpPr>
        <p:sp>
          <p:nvSpPr>
            <p:cNvPr id="24" name="object 24"/>
            <p:cNvSpPr/>
            <p:nvPr/>
          </p:nvSpPr>
          <p:spPr>
            <a:xfrm>
              <a:off x="6120257" y="5686971"/>
              <a:ext cx="5003165" cy="960119"/>
            </a:xfrm>
            <a:custGeom>
              <a:avLst/>
              <a:gdLst/>
              <a:ahLst/>
              <a:cxnLst/>
              <a:rect l="l" t="t" r="r" b="b"/>
              <a:pathLst>
                <a:path w="5003165" h="960120">
                  <a:moveTo>
                    <a:pt x="5002784" y="0"/>
                  </a:moveTo>
                  <a:lnTo>
                    <a:pt x="479933" y="0"/>
                  </a:lnTo>
                  <a:lnTo>
                    <a:pt x="0" y="479920"/>
                  </a:lnTo>
                  <a:lnTo>
                    <a:pt x="479933" y="959840"/>
                  </a:lnTo>
                  <a:lnTo>
                    <a:pt x="5002784" y="959840"/>
                  </a:lnTo>
                  <a:lnTo>
                    <a:pt x="5002784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20257" y="5686971"/>
              <a:ext cx="5003165" cy="960119"/>
            </a:xfrm>
            <a:custGeom>
              <a:avLst/>
              <a:gdLst/>
              <a:ahLst/>
              <a:cxnLst/>
              <a:rect l="l" t="t" r="r" b="b"/>
              <a:pathLst>
                <a:path w="5003165" h="960120">
                  <a:moveTo>
                    <a:pt x="5002784" y="959840"/>
                  </a:moveTo>
                  <a:lnTo>
                    <a:pt x="479933" y="959840"/>
                  </a:lnTo>
                  <a:lnTo>
                    <a:pt x="0" y="479920"/>
                  </a:lnTo>
                  <a:lnTo>
                    <a:pt x="479933" y="0"/>
                  </a:lnTo>
                  <a:lnTo>
                    <a:pt x="5002784" y="0"/>
                  </a:lnTo>
                  <a:lnTo>
                    <a:pt x="5002784" y="95984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762750" y="4623942"/>
            <a:ext cx="4233545" cy="19475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3970" algn="just">
              <a:lnSpc>
                <a:spcPct val="86500"/>
              </a:lnSpc>
              <a:spcBef>
                <a:spcPts val="425"/>
              </a:spcBef>
            </a:pP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анализировать </a:t>
            </a:r>
            <a:r>
              <a:rPr sz="20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комплекс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природных, </a:t>
            </a:r>
            <a:r>
              <a:rPr sz="2000" b="1" i="1" spc="-484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социальных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r>
              <a:rPr sz="20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экономических </a:t>
            </a:r>
            <a:r>
              <a:rPr sz="2000" b="1" i="1" spc="-484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элементов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их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взаимосвязи;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Times New Roman"/>
              <a:cs typeface="Times New Roman"/>
            </a:endParaRPr>
          </a:p>
          <a:p>
            <a:pPr marL="20955" marR="5080" algn="just">
              <a:lnSpc>
                <a:spcPct val="86800"/>
              </a:lnSpc>
            </a:pP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большое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разнообразие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местных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и </a:t>
            </a:r>
            <a:r>
              <a:rPr sz="2000" b="1" i="1" spc="-484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потому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доступных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источников </a:t>
            </a:r>
            <a:r>
              <a:rPr sz="2000" b="1" i="1" spc="-484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информации.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40501" y="6122771"/>
            <a:ext cx="200151" cy="14244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5279" y="161542"/>
            <a:ext cx="4454652" cy="66964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544056" y="213359"/>
            <a:ext cx="4764405" cy="1685925"/>
            <a:chOff x="6544056" y="213359"/>
            <a:chExt cx="4764405" cy="16859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4056" y="213359"/>
              <a:ext cx="4764024" cy="11369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6164" y="762000"/>
              <a:ext cx="4384548" cy="113690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43141" y="340613"/>
            <a:ext cx="393763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14300" marR="5080" indent="-102235">
              <a:lnSpc>
                <a:spcPts val="4320"/>
              </a:lnSpc>
              <a:spcBef>
                <a:spcPts val="640"/>
              </a:spcBef>
            </a:pPr>
            <a:r>
              <a:rPr sz="4000" spc="484" dirty="0"/>
              <a:t>ОЖИДАЕМЫЕ  </a:t>
            </a:r>
            <a:r>
              <a:rPr sz="4000" spc="340" dirty="0"/>
              <a:t>РЕЗУЛЬТАТЫ</a:t>
            </a:r>
            <a:endParaRPr sz="4000"/>
          </a:p>
        </p:txBody>
      </p:sp>
      <p:grpSp>
        <p:nvGrpSpPr>
          <p:cNvPr id="7" name="object 7"/>
          <p:cNvGrpSpPr/>
          <p:nvPr/>
        </p:nvGrpSpPr>
        <p:grpSpPr>
          <a:xfrm>
            <a:off x="0" y="128015"/>
            <a:ext cx="6591934" cy="5564505"/>
            <a:chOff x="0" y="128015"/>
            <a:chExt cx="6591934" cy="556450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28015"/>
              <a:ext cx="4968240" cy="55641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17340" y="1729079"/>
              <a:ext cx="2465070" cy="598805"/>
            </a:xfrm>
            <a:custGeom>
              <a:avLst/>
              <a:gdLst/>
              <a:ahLst/>
              <a:cxnLst/>
              <a:rect l="l" t="t" r="r" b="b"/>
              <a:pathLst>
                <a:path w="2465070" h="598805">
                  <a:moveTo>
                    <a:pt x="2465069" y="0"/>
                  </a:moveTo>
                  <a:lnTo>
                    <a:pt x="0" y="0"/>
                  </a:lnTo>
                  <a:lnTo>
                    <a:pt x="0" y="598195"/>
                  </a:lnTo>
                  <a:lnTo>
                    <a:pt x="2465069" y="598195"/>
                  </a:lnTo>
                  <a:lnTo>
                    <a:pt x="2465069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7340" y="1729079"/>
              <a:ext cx="2465070" cy="598805"/>
            </a:xfrm>
            <a:custGeom>
              <a:avLst/>
              <a:gdLst/>
              <a:ahLst/>
              <a:cxnLst/>
              <a:rect l="l" t="t" r="r" b="b"/>
              <a:pathLst>
                <a:path w="2465070" h="598805">
                  <a:moveTo>
                    <a:pt x="0" y="598195"/>
                  </a:moveTo>
                  <a:lnTo>
                    <a:pt x="2465069" y="598195"/>
                  </a:lnTo>
                  <a:lnTo>
                    <a:pt x="2465069" y="0"/>
                  </a:lnTo>
                  <a:lnTo>
                    <a:pt x="0" y="0"/>
                  </a:lnTo>
                  <a:lnTo>
                    <a:pt x="0" y="598195"/>
                  </a:lnTo>
                  <a:close/>
                </a:path>
              </a:pathLst>
            </a:custGeom>
            <a:ln w="19050">
              <a:solidFill>
                <a:srgbClr val="9EC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07815" y="1719554"/>
            <a:ext cx="2484120" cy="6178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17220" marR="381635" indent="-227329">
              <a:lnSpc>
                <a:spcPts val="1760"/>
              </a:lnSpc>
              <a:spcBef>
                <a:spcPts val="660"/>
              </a:spcBef>
            </a:pPr>
            <a:r>
              <a:rPr sz="17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Обра</a:t>
            </a:r>
            <a:r>
              <a:rPr sz="17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з</a:t>
            </a:r>
            <a:r>
              <a:rPr sz="17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17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17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</a:t>
            </a:r>
            <a:r>
              <a:rPr sz="17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1700" b="1" i="1" spc="-50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17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ль</a:t>
            </a:r>
            <a:r>
              <a:rPr sz="17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ные  </a:t>
            </a:r>
            <a:r>
              <a:rPr sz="17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результаты: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07815" y="2317851"/>
            <a:ext cx="2484120" cy="4405630"/>
            <a:chOff x="4107815" y="2317851"/>
            <a:chExt cx="2484120" cy="4405630"/>
          </a:xfrm>
        </p:grpSpPr>
        <p:sp>
          <p:nvSpPr>
            <p:cNvPr id="13" name="object 13"/>
            <p:cNvSpPr/>
            <p:nvPr/>
          </p:nvSpPr>
          <p:spPr>
            <a:xfrm>
              <a:off x="4117340" y="2327376"/>
              <a:ext cx="2465070" cy="4386580"/>
            </a:xfrm>
            <a:custGeom>
              <a:avLst/>
              <a:gdLst/>
              <a:ahLst/>
              <a:cxnLst/>
              <a:rect l="l" t="t" r="r" b="b"/>
              <a:pathLst>
                <a:path w="2465070" h="4386580">
                  <a:moveTo>
                    <a:pt x="2465069" y="0"/>
                  </a:moveTo>
                  <a:lnTo>
                    <a:pt x="0" y="0"/>
                  </a:lnTo>
                  <a:lnTo>
                    <a:pt x="0" y="4386453"/>
                  </a:lnTo>
                  <a:lnTo>
                    <a:pt x="2465069" y="4386453"/>
                  </a:lnTo>
                  <a:lnTo>
                    <a:pt x="2465069" y="0"/>
                  </a:lnTo>
                  <a:close/>
                </a:path>
              </a:pathLst>
            </a:custGeom>
            <a:solidFill>
              <a:srgbClr val="DFEA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7340" y="2327376"/>
              <a:ext cx="2465070" cy="4386580"/>
            </a:xfrm>
            <a:custGeom>
              <a:avLst/>
              <a:gdLst/>
              <a:ahLst/>
              <a:cxnLst/>
              <a:rect l="l" t="t" r="r" b="b"/>
              <a:pathLst>
                <a:path w="2465070" h="4386580">
                  <a:moveTo>
                    <a:pt x="0" y="4386453"/>
                  </a:moveTo>
                  <a:lnTo>
                    <a:pt x="2465069" y="4386453"/>
                  </a:lnTo>
                  <a:lnTo>
                    <a:pt x="2465069" y="0"/>
                  </a:lnTo>
                  <a:lnTo>
                    <a:pt x="0" y="0"/>
                  </a:lnTo>
                  <a:lnTo>
                    <a:pt x="0" y="4386453"/>
                  </a:lnTo>
                  <a:close/>
                </a:path>
              </a:pathLst>
            </a:custGeom>
            <a:ln w="19050">
              <a:solidFill>
                <a:srgbClr val="DFE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208398" y="2366263"/>
            <a:ext cx="2268855" cy="41954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72085" marR="5080" indent="-172720">
              <a:lnSpc>
                <a:spcPct val="86300"/>
              </a:lnSpc>
              <a:spcBef>
                <a:spcPts val="380"/>
              </a:spcBef>
              <a:buFont typeface="Times New Roman"/>
              <a:buChar char="•"/>
              <a:tabLst>
                <a:tab pos="172720" algn="l"/>
                <a:tab pos="1618615" algn="l"/>
              </a:tabLst>
            </a:pPr>
            <a:r>
              <a:rPr sz="1700" b="1" i="1" dirty="0">
                <a:latin typeface="Times New Roman"/>
                <a:cs typeface="Times New Roman"/>
              </a:rPr>
              <a:t>рост	</a:t>
            </a:r>
            <a:r>
              <a:rPr sz="1700" b="1" i="1" spc="-25" dirty="0">
                <a:latin typeface="Times New Roman"/>
                <a:cs typeface="Times New Roman"/>
              </a:rPr>
              <a:t>у</a:t>
            </a:r>
            <a:r>
              <a:rPr sz="1700" b="1" i="1" dirty="0">
                <a:latin typeface="Times New Roman"/>
                <a:cs typeface="Times New Roman"/>
              </a:rPr>
              <a:t>ро</a:t>
            </a:r>
            <a:r>
              <a:rPr sz="1700" b="1" i="1" spc="-10" dirty="0">
                <a:latin typeface="Times New Roman"/>
                <a:cs typeface="Times New Roman"/>
              </a:rPr>
              <a:t>в</a:t>
            </a:r>
            <a:r>
              <a:rPr sz="1700" b="1" i="1" spc="-5" dirty="0">
                <a:latin typeface="Times New Roman"/>
                <a:cs typeface="Times New Roman"/>
              </a:rPr>
              <a:t>ня  </a:t>
            </a:r>
            <a:r>
              <a:rPr sz="1700" b="1" i="1" spc="-10" dirty="0">
                <a:latin typeface="Times New Roman"/>
                <a:cs typeface="Times New Roman"/>
              </a:rPr>
              <a:t>профессиональной </a:t>
            </a:r>
            <a:r>
              <a:rPr sz="1700" b="1" i="1" spc="-5" dirty="0">
                <a:latin typeface="Times New Roman"/>
                <a:cs typeface="Times New Roman"/>
              </a:rPr>
              <a:t> </a:t>
            </a:r>
            <a:r>
              <a:rPr sz="1700" b="1" i="1" spc="-15" dirty="0">
                <a:latin typeface="Times New Roman"/>
                <a:cs typeface="Times New Roman"/>
              </a:rPr>
              <a:t>компетентности </a:t>
            </a:r>
            <a:r>
              <a:rPr sz="1700" b="1" i="1" spc="-10" dirty="0">
                <a:latin typeface="Times New Roman"/>
                <a:cs typeface="Times New Roman"/>
              </a:rPr>
              <a:t> педагогов</a:t>
            </a:r>
            <a:endParaRPr sz="1700">
              <a:latin typeface="Times New Roman"/>
              <a:cs typeface="Times New Roman"/>
            </a:endParaRPr>
          </a:p>
          <a:p>
            <a:pPr marL="172085" marR="5080" indent="-172720">
              <a:lnSpc>
                <a:spcPct val="86200"/>
              </a:lnSpc>
              <a:spcBef>
                <a:spcPts val="295"/>
              </a:spcBef>
              <a:buFont typeface="Times New Roman"/>
              <a:buChar char="•"/>
              <a:tabLst>
                <a:tab pos="172720" algn="l"/>
                <a:tab pos="1619885" algn="l"/>
              </a:tabLst>
            </a:pPr>
            <a:r>
              <a:rPr sz="1700" b="1" i="1" spc="-5" dirty="0">
                <a:latin typeface="Times New Roman"/>
                <a:cs typeface="Times New Roman"/>
              </a:rPr>
              <a:t>по</a:t>
            </a:r>
            <a:r>
              <a:rPr sz="1700" b="1" i="1" spc="-10" dirty="0">
                <a:latin typeface="Times New Roman"/>
                <a:cs typeface="Times New Roman"/>
              </a:rPr>
              <a:t>в</a:t>
            </a:r>
            <a:r>
              <a:rPr sz="1700" b="1" i="1" dirty="0">
                <a:latin typeface="Times New Roman"/>
                <a:cs typeface="Times New Roman"/>
              </a:rPr>
              <a:t>ышен</a:t>
            </a:r>
            <a:r>
              <a:rPr sz="1700" b="1" i="1" spc="-20" dirty="0">
                <a:latin typeface="Times New Roman"/>
                <a:cs typeface="Times New Roman"/>
              </a:rPr>
              <a:t>и</a:t>
            </a:r>
            <a:r>
              <a:rPr sz="1700" b="1" i="1" dirty="0">
                <a:latin typeface="Times New Roman"/>
                <a:cs typeface="Times New Roman"/>
              </a:rPr>
              <a:t>е	</a:t>
            </a:r>
            <a:r>
              <a:rPr sz="1700" b="1" i="1" spc="-40" dirty="0">
                <a:latin typeface="Times New Roman"/>
                <a:cs typeface="Times New Roman"/>
              </a:rPr>
              <a:t>у</a:t>
            </a:r>
            <a:r>
              <a:rPr sz="1700" b="1" i="1" dirty="0">
                <a:latin typeface="Times New Roman"/>
                <a:cs typeface="Times New Roman"/>
              </a:rPr>
              <a:t>ро</a:t>
            </a:r>
            <a:r>
              <a:rPr sz="1700" b="1" i="1" spc="-10" dirty="0">
                <a:latin typeface="Times New Roman"/>
                <a:cs typeface="Times New Roman"/>
              </a:rPr>
              <a:t>в</a:t>
            </a:r>
            <a:r>
              <a:rPr sz="1700" b="1" i="1" spc="-5" dirty="0">
                <a:latin typeface="Times New Roman"/>
                <a:cs typeface="Times New Roman"/>
              </a:rPr>
              <a:t>ня  </a:t>
            </a:r>
            <a:r>
              <a:rPr sz="1700" b="1" i="1" dirty="0">
                <a:latin typeface="Times New Roman"/>
                <a:cs typeface="Times New Roman"/>
              </a:rPr>
              <a:t>становления </a:t>
            </a:r>
            <a:r>
              <a:rPr sz="1700" b="1" i="1" spc="5" dirty="0">
                <a:latin typeface="Times New Roman"/>
                <a:cs typeface="Times New Roman"/>
              </a:rPr>
              <a:t> </a:t>
            </a:r>
            <a:r>
              <a:rPr sz="1700" b="1" i="1" spc="-5" dirty="0">
                <a:latin typeface="Times New Roman"/>
                <a:cs typeface="Times New Roman"/>
              </a:rPr>
              <a:t>начальных</a:t>
            </a:r>
            <a:r>
              <a:rPr sz="1700" b="1" i="1" spc="340" dirty="0">
                <a:latin typeface="Times New Roman"/>
                <a:cs typeface="Times New Roman"/>
              </a:rPr>
              <a:t> </a:t>
            </a:r>
            <a:r>
              <a:rPr sz="1700" b="1" i="1" spc="-5" dirty="0">
                <a:latin typeface="Times New Roman"/>
                <a:cs typeface="Times New Roman"/>
              </a:rPr>
              <a:t>ключевых </a:t>
            </a:r>
            <a:r>
              <a:rPr sz="1700" b="1" i="1" spc="-409" dirty="0">
                <a:latin typeface="Times New Roman"/>
                <a:cs typeface="Times New Roman"/>
              </a:rPr>
              <a:t> </a:t>
            </a:r>
            <a:r>
              <a:rPr sz="1700" b="1" i="1" spc="-20" dirty="0">
                <a:latin typeface="Times New Roman"/>
                <a:cs typeface="Times New Roman"/>
              </a:rPr>
              <a:t>компетентностей </a:t>
            </a:r>
            <a:r>
              <a:rPr sz="1700" b="1" i="1" spc="-15" dirty="0">
                <a:latin typeface="Times New Roman"/>
                <a:cs typeface="Times New Roman"/>
              </a:rPr>
              <a:t> детей</a:t>
            </a:r>
            <a:endParaRPr sz="1700">
              <a:latin typeface="Times New Roman"/>
              <a:cs typeface="Times New Roman"/>
            </a:endParaRPr>
          </a:p>
          <a:p>
            <a:pPr marL="172085" marR="5080" indent="-172720" algn="just">
              <a:lnSpc>
                <a:spcPct val="86300"/>
              </a:lnSpc>
              <a:spcBef>
                <a:spcPts val="290"/>
              </a:spcBef>
              <a:buFont typeface="Times New Roman"/>
              <a:buChar char="•"/>
              <a:tabLst>
                <a:tab pos="172720" algn="l"/>
              </a:tabLst>
            </a:pPr>
            <a:r>
              <a:rPr sz="1700" b="1" i="1" spc="-10" dirty="0">
                <a:latin typeface="Times New Roman"/>
                <a:cs typeface="Times New Roman"/>
              </a:rPr>
              <a:t>дети</a:t>
            </a:r>
            <a:r>
              <a:rPr sz="1700" b="1" i="1" spc="-5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приобретут </a:t>
            </a:r>
            <a:r>
              <a:rPr sz="1700" b="1" i="1" spc="-409" dirty="0">
                <a:latin typeface="Times New Roman"/>
                <a:cs typeface="Times New Roman"/>
              </a:rPr>
              <a:t> </a:t>
            </a:r>
            <a:r>
              <a:rPr sz="1700" b="1" i="1" spc="-5" dirty="0">
                <a:latin typeface="Times New Roman"/>
                <a:cs typeface="Times New Roman"/>
              </a:rPr>
              <a:t>социальные</a:t>
            </a:r>
            <a:r>
              <a:rPr sz="1700" b="1" i="1" dirty="0">
                <a:latin typeface="Times New Roman"/>
                <a:cs typeface="Times New Roman"/>
              </a:rPr>
              <a:t> </a:t>
            </a:r>
            <a:r>
              <a:rPr sz="1700" b="1" i="1" spc="-5" dirty="0">
                <a:latin typeface="Times New Roman"/>
                <a:cs typeface="Times New Roman"/>
              </a:rPr>
              <a:t>навыки </a:t>
            </a:r>
            <a:r>
              <a:rPr sz="1700" b="1" i="1" spc="-409" dirty="0">
                <a:latin typeface="Times New Roman"/>
                <a:cs typeface="Times New Roman"/>
              </a:rPr>
              <a:t> </a:t>
            </a:r>
            <a:r>
              <a:rPr sz="1700" b="1" i="1" dirty="0">
                <a:latin typeface="Times New Roman"/>
                <a:cs typeface="Times New Roman"/>
              </a:rPr>
              <a:t>общения</a:t>
            </a:r>
            <a:endParaRPr sz="1700">
              <a:latin typeface="Times New Roman"/>
              <a:cs typeface="Times New Roman"/>
            </a:endParaRPr>
          </a:p>
          <a:p>
            <a:pPr marL="172085" indent="-172720" algn="just">
              <a:lnSpc>
                <a:spcPts val="1900"/>
              </a:lnSpc>
              <a:spcBef>
                <a:spcPts val="15"/>
              </a:spcBef>
              <a:buFont typeface="Times New Roman"/>
              <a:buChar char="•"/>
              <a:tabLst>
                <a:tab pos="172720" algn="l"/>
                <a:tab pos="1421765" algn="l"/>
              </a:tabLst>
            </a:pPr>
            <a:r>
              <a:rPr sz="1700" b="1" i="1" dirty="0">
                <a:latin typeface="Times New Roman"/>
                <a:cs typeface="Times New Roman"/>
              </a:rPr>
              <a:t>в	</a:t>
            </a:r>
            <a:r>
              <a:rPr sz="1700" b="1" i="1" spc="-10" dirty="0">
                <a:latin typeface="Times New Roman"/>
                <a:cs typeface="Times New Roman"/>
              </a:rPr>
              <a:t>процессе</a:t>
            </a:r>
            <a:endParaRPr sz="1700">
              <a:latin typeface="Times New Roman"/>
              <a:cs typeface="Times New Roman"/>
            </a:endParaRPr>
          </a:p>
          <a:p>
            <a:pPr marL="172085" marR="5080" algn="just">
              <a:lnSpc>
                <a:spcPct val="86200"/>
              </a:lnSpc>
              <a:spcBef>
                <a:spcPts val="140"/>
              </a:spcBef>
              <a:tabLst>
                <a:tab pos="1767839" algn="l"/>
              </a:tabLst>
            </a:pPr>
            <a:r>
              <a:rPr sz="1700" b="1" i="1" spc="-10" dirty="0">
                <a:latin typeface="Times New Roman"/>
                <a:cs typeface="Times New Roman"/>
              </a:rPr>
              <a:t>проживания</a:t>
            </a:r>
            <a:r>
              <a:rPr sz="1700" b="1" i="1" spc="-5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этих </a:t>
            </a:r>
            <a:r>
              <a:rPr sz="1700" b="1" i="1" spc="-409" dirty="0">
                <a:latin typeface="Times New Roman"/>
                <a:cs typeface="Times New Roman"/>
              </a:rPr>
              <a:t> </a:t>
            </a:r>
            <a:r>
              <a:rPr sz="1700" b="1" i="1" spc="-50" dirty="0">
                <a:latin typeface="Times New Roman"/>
                <a:cs typeface="Times New Roman"/>
              </a:rPr>
              <a:t>с</a:t>
            </a:r>
            <a:r>
              <a:rPr sz="1700" b="1" i="1" dirty="0">
                <a:latin typeface="Times New Roman"/>
                <a:cs typeface="Times New Roman"/>
              </a:rPr>
              <a:t>об</a:t>
            </a:r>
            <a:r>
              <a:rPr sz="1700" b="1" i="1" spc="5" dirty="0">
                <a:latin typeface="Times New Roman"/>
                <a:cs typeface="Times New Roman"/>
              </a:rPr>
              <a:t>ы</a:t>
            </a:r>
            <a:r>
              <a:rPr sz="1700" b="1" i="1" spc="-5" dirty="0">
                <a:latin typeface="Times New Roman"/>
                <a:cs typeface="Times New Roman"/>
              </a:rPr>
              <a:t>ти</a:t>
            </a:r>
            <a:r>
              <a:rPr sz="1700" b="1" i="1" dirty="0">
                <a:latin typeface="Times New Roman"/>
                <a:cs typeface="Times New Roman"/>
              </a:rPr>
              <a:t>й	</a:t>
            </a:r>
            <a:r>
              <a:rPr sz="1700" b="1" i="1" spc="-10" dirty="0">
                <a:latin typeface="Times New Roman"/>
                <a:cs typeface="Times New Roman"/>
              </a:rPr>
              <a:t>д</a:t>
            </a:r>
            <a:r>
              <a:rPr sz="1700" b="1" i="1" spc="-25" dirty="0">
                <a:latin typeface="Times New Roman"/>
                <a:cs typeface="Times New Roman"/>
              </a:rPr>
              <a:t>е</a:t>
            </a:r>
            <a:r>
              <a:rPr sz="1700" b="1" i="1" spc="-5" dirty="0">
                <a:latin typeface="Times New Roman"/>
                <a:cs typeface="Times New Roman"/>
              </a:rPr>
              <a:t>т</a:t>
            </a:r>
            <a:r>
              <a:rPr sz="1700" b="1" i="1" dirty="0">
                <a:latin typeface="Times New Roman"/>
                <a:cs typeface="Times New Roman"/>
              </a:rPr>
              <a:t>и  </a:t>
            </a:r>
            <a:r>
              <a:rPr sz="1700" b="1" i="1" spc="-10" dirty="0">
                <a:latin typeface="Times New Roman"/>
                <a:cs typeface="Times New Roman"/>
              </a:rPr>
              <a:t>получат конкретные </a:t>
            </a:r>
            <a:r>
              <a:rPr sz="1700" b="1" i="1" spc="-409" dirty="0">
                <a:latin typeface="Times New Roman"/>
                <a:cs typeface="Times New Roman"/>
              </a:rPr>
              <a:t> </a:t>
            </a:r>
            <a:r>
              <a:rPr sz="1700" b="1" i="1" spc="-5" dirty="0">
                <a:latin typeface="Times New Roman"/>
                <a:cs typeface="Times New Roman"/>
              </a:rPr>
              <a:t>знания</a:t>
            </a:r>
            <a:r>
              <a:rPr sz="1700" b="1" i="1" dirty="0">
                <a:latin typeface="Times New Roman"/>
                <a:cs typeface="Times New Roman"/>
              </a:rPr>
              <a:t> о</a:t>
            </a:r>
            <a:r>
              <a:rPr sz="1700" b="1" i="1" spc="5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коренных </a:t>
            </a:r>
            <a:r>
              <a:rPr sz="1700" b="1" i="1" spc="-5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народах </a:t>
            </a:r>
            <a:r>
              <a:rPr sz="1700" b="1" i="1" spc="-5" dirty="0">
                <a:latin typeface="Times New Roman"/>
                <a:cs typeface="Times New Roman"/>
              </a:rPr>
              <a:t>Севера.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917943" y="1719554"/>
            <a:ext cx="2484120" cy="617855"/>
            <a:chOff x="6917943" y="1719554"/>
            <a:chExt cx="2484120" cy="617855"/>
          </a:xfrm>
        </p:grpSpPr>
        <p:sp>
          <p:nvSpPr>
            <p:cNvPr id="17" name="object 17"/>
            <p:cNvSpPr/>
            <p:nvPr/>
          </p:nvSpPr>
          <p:spPr>
            <a:xfrm>
              <a:off x="6927468" y="1729079"/>
              <a:ext cx="2465070" cy="598805"/>
            </a:xfrm>
            <a:custGeom>
              <a:avLst/>
              <a:gdLst/>
              <a:ahLst/>
              <a:cxnLst/>
              <a:rect l="l" t="t" r="r" b="b"/>
              <a:pathLst>
                <a:path w="2465070" h="598805">
                  <a:moveTo>
                    <a:pt x="2465070" y="0"/>
                  </a:moveTo>
                  <a:lnTo>
                    <a:pt x="0" y="0"/>
                  </a:lnTo>
                  <a:lnTo>
                    <a:pt x="0" y="598195"/>
                  </a:lnTo>
                  <a:lnTo>
                    <a:pt x="2465070" y="598195"/>
                  </a:lnTo>
                  <a:lnTo>
                    <a:pt x="2465070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27468" y="1729079"/>
              <a:ext cx="2465070" cy="598805"/>
            </a:xfrm>
            <a:custGeom>
              <a:avLst/>
              <a:gdLst/>
              <a:ahLst/>
              <a:cxnLst/>
              <a:rect l="l" t="t" r="r" b="b"/>
              <a:pathLst>
                <a:path w="2465070" h="598805">
                  <a:moveTo>
                    <a:pt x="0" y="598195"/>
                  </a:moveTo>
                  <a:lnTo>
                    <a:pt x="2465070" y="598195"/>
                  </a:lnTo>
                  <a:lnTo>
                    <a:pt x="2465070" y="0"/>
                  </a:lnTo>
                  <a:lnTo>
                    <a:pt x="0" y="0"/>
                  </a:lnTo>
                  <a:lnTo>
                    <a:pt x="0" y="598195"/>
                  </a:lnTo>
                  <a:close/>
                </a:path>
              </a:pathLst>
            </a:custGeom>
            <a:ln w="19050">
              <a:solidFill>
                <a:srgbClr val="9EC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925436" y="1752981"/>
            <a:ext cx="2484120" cy="5092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609600" marR="616585" indent="34925">
              <a:lnSpc>
                <a:spcPts val="1760"/>
              </a:lnSpc>
              <a:spcBef>
                <a:spcPts val="395"/>
              </a:spcBef>
            </a:pPr>
            <a:r>
              <a:rPr sz="17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Социальные </a:t>
            </a:r>
            <a:r>
              <a:rPr sz="1700" b="1" i="1" spc="-409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17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р</a:t>
            </a:r>
            <a:r>
              <a:rPr sz="17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17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з</a:t>
            </a:r>
            <a:r>
              <a:rPr sz="1700" b="1" i="1" spc="-50" dirty="0">
                <a:solidFill>
                  <a:srgbClr val="001729"/>
                </a:solidFill>
                <a:latin typeface="Times New Roman"/>
                <a:cs typeface="Times New Roman"/>
              </a:rPr>
              <a:t>у</a:t>
            </a:r>
            <a:r>
              <a:rPr sz="17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льта</a:t>
            </a:r>
            <a:r>
              <a:rPr sz="17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17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ы: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925436" y="2361147"/>
            <a:ext cx="2484120" cy="4405630"/>
            <a:chOff x="6925436" y="2361147"/>
            <a:chExt cx="2484120" cy="4405630"/>
          </a:xfrm>
        </p:grpSpPr>
        <p:sp>
          <p:nvSpPr>
            <p:cNvPr id="21" name="object 21"/>
            <p:cNvSpPr/>
            <p:nvPr/>
          </p:nvSpPr>
          <p:spPr>
            <a:xfrm>
              <a:off x="6934961" y="2370672"/>
              <a:ext cx="2465070" cy="4386580"/>
            </a:xfrm>
            <a:custGeom>
              <a:avLst/>
              <a:gdLst/>
              <a:ahLst/>
              <a:cxnLst/>
              <a:rect l="l" t="t" r="r" b="b"/>
              <a:pathLst>
                <a:path w="2465070" h="4386580">
                  <a:moveTo>
                    <a:pt x="2465070" y="0"/>
                  </a:moveTo>
                  <a:lnTo>
                    <a:pt x="0" y="0"/>
                  </a:lnTo>
                  <a:lnTo>
                    <a:pt x="0" y="4386453"/>
                  </a:lnTo>
                  <a:lnTo>
                    <a:pt x="2465070" y="4386453"/>
                  </a:lnTo>
                  <a:lnTo>
                    <a:pt x="2465070" y="0"/>
                  </a:lnTo>
                  <a:close/>
                </a:path>
              </a:pathLst>
            </a:custGeom>
            <a:solidFill>
              <a:srgbClr val="DFEA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34961" y="2370672"/>
              <a:ext cx="2465070" cy="4386580"/>
            </a:xfrm>
            <a:custGeom>
              <a:avLst/>
              <a:gdLst/>
              <a:ahLst/>
              <a:cxnLst/>
              <a:rect l="l" t="t" r="r" b="b"/>
              <a:pathLst>
                <a:path w="2465070" h="4386580">
                  <a:moveTo>
                    <a:pt x="0" y="4386453"/>
                  </a:moveTo>
                  <a:lnTo>
                    <a:pt x="2465070" y="4386453"/>
                  </a:lnTo>
                  <a:lnTo>
                    <a:pt x="2465070" y="0"/>
                  </a:lnTo>
                  <a:lnTo>
                    <a:pt x="0" y="0"/>
                  </a:lnTo>
                  <a:lnTo>
                    <a:pt x="0" y="4386453"/>
                  </a:lnTo>
                  <a:close/>
                </a:path>
              </a:pathLst>
            </a:custGeom>
            <a:ln w="19050">
              <a:solidFill>
                <a:srgbClr val="DFE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026529" y="2409570"/>
            <a:ext cx="2268220" cy="9556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72085" marR="383540" indent="-172720">
              <a:lnSpc>
                <a:spcPts val="1760"/>
              </a:lnSpc>
              <a:spcBef>
                <a:spcPts val="395"/>
              </a:spcBef>
              <a:buFont typeface="Times New Roman"/>
              <a:buChar char="•"/>
              <a:tabLst>
                <a:tab pos="172720" algn="l"/>
              </a:tabLst>
            </a:pPr>
            <a:r>
              <a:rPr sz="1700" b="1" i="1" spc="-10" dirty="0">
                <a:latin typeface="Times New Roman"/>
                <a:cs typeface="Times New Roman"/>
              </a:rPr>
              <a:t>взаимодействие </a:t>
            </a:r>
            <a:r>
              <a:rPr sz="1700" b="1" i="1" spc="-5" dirty="0">
                <a:latin typeface="Times New Roman"/>
                <a:cs typeface="Times New Roman"/>
              </a:rPr>
              <a:t> </a:t>
            </a:r>
            <a:r>
              <a:rPr sz="1700" b="1" i="1" dirty="0">
                <a:latin typeface="Times New Roman"/>
                <a:cs typeface="Times New Roman"/>
              </a:rPr>
              <a:t>обра</a:t>
            </a:r>
            <a:r>
              <a:rPr sz="1700" b="1" i="1" spc="-30" dirty="0">
                <a:latin typeface="Times New Roman"/>
                <a:cs typeface="Times New Roman"/>
              </a:rPr>
              <a:t>з</a:t>
            </a:r>
            <a:r>
              <a:rPr sz="1700" b="1" i="1" dirty="0">
                <a:latin typeface="Times New Roman"/>
                <a:cs typeface="Times New Roman"/>
              </a:rPr>
              <a:t>о</a:t>
            </a:r>
            <a:r>
              <a:rPr sz="1700" b="1" i="1" spc="-20" dirty="0">
                <a:latin typeface="Times New Roman"/>
                <a:cs typeface="Times New Roman"/>
              </a:rPr>
              <a:t>в</a:t>
            </a:r>
            <a:r>
              <a:rPr sz="1700" b="1" i="1" dirty="0">
                <a:latin typeface="Times New Roman"/>
                <a:cs typeface="Times New Roman"/>
              </a:rPr>
              <a:t>а</a:t>
            </a:r>
            <a:r>
              <a:rPr sz="1700" b="1" i="1" spc="-30" dirty="0">
                <a:latin typeface="Times New Roman"/>
                <a:cs typeface="Times New Roman"/>
              </a:rPr>
              <a:t>т</a:t>
            </a:r>
            <a:r>
              <a:rPr sz="1700" b="1" i="1" spc="-50" dirty="0">
                <a:latin typeface="Times New Roman"/>
                <a:cs typeface="Times New Roman"/>
              </a:rPr>
              <a:t>е</a:t>
            </a:r>
            <a:r>
              <a:rPr sz="1700" b="1" i="1" spc="-5" dirty="0">
                <a:latin typeface="Times New Roman"/>
                <a:cs typeface="Times New Roman"/>
              </a:rPr>
              <a:t>ль</a:t>
            </a:r>
            <a:r>
              <a:rPr sz="1700" b="1" i="1" dirty="0">
                <a:latin typeface="Times New Roman"/>
                <a:cs typeface="Times New Roman"/>
              </a:rPr>
              <a:t>н</a:t>
            </a:r>
            <a:r>
              <a:rPr sz="1700" b="1" i="1" spc="-15" dirty="0">
                <a:latin typeface="Times New Roman"/>
                <a:cs typeface="Times New Roman"/>
              </a:rPr>
              <a:t>о</a:t>
            </a:r>
            <a:r>
              <a:rPr sz="1700" b="1" i="1" spc="-5" dirty="0">
                <a:latin typeface="Times New Roman"/>
                <a:cs typeface="Times New Roman"/>
              </a:rPr>
              <a:t>го</a:t>
            </a:r>
            <a:endParaRPr sz="1700">
              <a:latin typeface="Times New Roman"/>
              <a:cs typeface="Times New Roman"/>
            </a:endParaRPr>
          </a:p>
          <a:p>
            <a:pPr marL="172085">
              <a:lnSpc>
                <a:spcPts val="1605"/>
              </a:lnSpc>
            </a:pPr>
            <a:r>
              <a:rPr sz="1700" b="1" i="1" spc="-5" dirty="0">
                <a:latin typeface="Times New Roman"/>
                <a:cs typeface="Times New Roman"/>
              </a:rPr>
              <a:t>учреждения</a:t>
            </a:r>
            <a:r>
              <a:rPr sz="1700" b="1" i="1" dirty="0">
                <a:latin typeface="Times New Roman"/>
                <a:cs typeface="Times New Roman"/>
              </a:rPr>
              <a:t> с</a:t>
            </a:r>
            <a:r>
              <a:rPr sz="1700" b="1" i="1" spc="5" dirty="0">
                <a:latin typeface="Times New Roman"/>
                <a:cs typeface="Times New Roman"/>
              </a:rPr>
              <a:t> </a:t>
            </a:r>
            <a:r>
              <a:rPr sz="1700" b="1" i="1" spc="-15" dirty="0">
                <a:latin typeface="Times New Roman"/>
                <a:cs typeface="Times New Roman"/>
              </a:rPr>
              <a:t>семьей,</a:t>
            </a:r>
            <a:endParaRPr sz="1700">
              <a:latin typeface="Times New Roman"/>
              <a:cs typeface="Times New Roman"/>
            </a:endParaRPr>
          </a:p>
          <a:p>
            <a:pPr marL="172085">
              <a:lnSpc>
                <a:spcPts val="1900"/>
              </a:lnSpc>
            </a:pPr>
            <a:r>
              <a:rPr sz="1700" b="1" i="1" spc="-5" dirty="0">
                <a:latin typeface="Times New Roman"/>
                <a:cs typeface="Times New Roman"/>
              </a:rPr>
              <a:t>учреждениями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96477" y="3302584"/>
            <a:ext cx="39878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b="1" i="1" dirty="0">
                <a:latin typeface="Times New Roman"/>
                <a:cs typeface="Times New Roman"/>
              </a:rPr>
              <a:t>ч</a:t>
            </a:r>
            <a:r>
              <a:rPr sz="1700" b="1" i="1" spc="-35" dirty="0">
                <a:latin typeface="Times New Roman"/>
                <a:cs typeface="Times New Roman"/>
              </a:rPr>
              <a:t>т</a:t>
            </a:r>
            <a:r>
              <a:rPr sz="1700" b="1" i="1" dirty="0">
                <a:latin typeface="Times New Roman"/>
                <a:cs typeface="Times New Roman"/>
              </a:rPr>
              <a:t>о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98741" y="3302584"/>
            <a:ext cx="2096135" cy="1402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1900"/>
              </a:lnSpc>
              <a:spcBef>
                <a:spcPts val="105"/>
              </a:spcBef>
            </a:pPr>
            <a:r>
              <a:rPr sz="1700" b="1" i="1" spc="-15" dirty="0">
                <a:latin typeface="Times New Roman"/>
                <a:cs typeface="Times New Roman"/>
              </a:rPr>
              <a:t>культуры,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1760"/>
              </a:lnSpc>
              <a:tabLst>
                <a:tab pos="1972945" algn="l"/>
              </a:tabLst>
            </a:pPr>
            <a:r>
              <a:rPr sz="1700" b="1" i="1" spc="-5" dirty="0">
                <a:latin typeface="Times New Roman"/>
                <a:cs typeface="Times New Roman"/>
              </a:rPr>
              <a:t>при</a:t>
            </a:r>
            <a:r>
              <a:rPr sz="1700" b="1" i="1" spc="-30" dirty="0">
                <a:latin typeface="Times New Roman"/>
                <a:cs typeface="Times New Roman"/>
              </a:rPr>
              <a:t>в</a:t>
            </a:r>
            <a:r>
              <a:rPr sz="1700" b="1" i="1" spc="-50" dirty="0">
                <a:latin typeface="Times New Roman"/>
                <a:cs typeface="Times New Roman"/>
              </a:rPr>
              <a:t>е</a:t>
            </a:r>
            <a:r>
              <a:rPr sz="1700" b="1" i="1" spc="-10" dirty="0">
                <a:latin typeface="Times New Roman"/>
                <a:cs typeface="Times New Roman"/>
              </a:rPr>
              <a:t>д</a:t>
            </a:r>
            <a:r>
              <a:rPr sz="1700" b="1" i="1" spc="-25" dirty="0">
                <a:latin typeface="Times New Roman"/>
                <a:cs typeface="Times New Roman"/>
              </a:rPr>
              <a:t>е</a:t>
            </a:r>
            <a:r>
              <a:rPr sz="1700" b="1" i="1" dirty="0">
                <a:latin typeface="Times New Roman"/>
                <a:cs typeface="Times New Roman"/>
              </a:rPr>
              <a:t>т	к</a:t>
            </a:r>
            <a:endParaRPr sz="1700">
              <a:latin typeface="Times New Roman"/>
              <a:cs typeface="Times New Roman"/>
            </a:endParaRPr>
          </a:p>
          <a:p>
            <a:pPr marR="5080">
              <a:lnSpc>
                <a:spcPct val="86300"/>
              </a:lnSpc>
              <a:spcBef>
                <a:spcPts val="135"/>
              </a:spcBef>
              <a:tabLst>
                <a:tab pos="1599565" algn="l"/>
                <a:tab pos="1962785" algn="l"/>
              </a:tabLst>
            </a:pPr>
            <a:r>
              <a:rPr sz="1700" b="1" i="1" spc="-60" dirty="0">
                <a:latin typeface="Times New Roman"/>
                <a:cs typeface="Times New Roman"/>
              </a:rPr>
              <a:t>к</a:t>
            </a:r>
            <a:r>
              <a:rPr sz="1700" b="1" i="1" dirty="0">
                <a:latin typeface="Times New Roman"/>
                <a:cs typeface="Times New Roman"/>
              </a:rPr>
              <a:t>он</a:t>
            </a:r>
            <a:r>
              <a:rPr sz="1700" b="1" i="1" spc="-50" dirty="0">
                <a:latin typeface="Times New Roman"/>
                <a:cs typeface="Times New Roman"/>
              </a:rPr>
              <a:t>со</a:t>
            </a:r>
            <a:r>
              <a:rPr sz="1700" b="1" i="1" spc="-5" dirty="0">
                <a:latin typeface="Times New Roman"/>
                <a:cs typeface="Times New Roman"/>
              </a:rPr>
              <a:t>лидаци</a:t>
            </a:r>
            <a:r>
              <a:rPr sz="1700" b="1" i="1" dirty="0">
                <a:latin typeface="Times New Roman"/>
                <a:cs typeface="Times New Roman"/>
              </a:rPr>
              <a:t>и	</a:t>
            </a:r>
            <a:r>
              <a:rPr sz="1700" b="1" i="1" spc="-15" dirty="0">
                <a:latin typeface="Times New Roman"/>
                <a:cs typeface="Times New Roman"/>
              </a:rPr>
              <a:t>Д</a:t>
            </a:r>
            <a:r>
              <a:rPr sz="1700" b="1" i="1" spc="-105" dirty="0">
                <a:latin typeface="Times New Roman"/>
                <a:cs typeface="Times New Roman"/>
              </a:rPr>
              <a:t>О</a:t>
            </a:r>
            <a:r>
              <a:rPr sz="1700" b="1" i="1" spc="-95" dirty="0">
                <a:latin typeface="Times New Roman"/>
                <a:cs typeface="Times New Roman"/>
              </a:rPr>
              <a:t>У</a:t>
            </a:r>
            <a:r>
              <a:rPr sz="1700" b="1" i="1" dirty="0">
                <a:latin typeface="Times New Roman"/>
                <a:cs typeface="Times New Roman"/>
              </a:rPr>
              <a:t>,  р</a:t>
            </a:r>
            <a:r>
              <a:rPr sz="1700" b="1" i="1" spc="-25" dirty="0">
                <a:latin typeface="Times New Roman"/>
                <a:cs typeface="Times New Roman"/>
              </a:rPr>
              <a:t>о</a:t>
            </a:r>
            <a:r>
              <a:rPr sz="1700" b="1" i="1" spc="-10" dirty="0">
                <a:latin typeface="Times New Roman"/>
                <a:cs typeface="Times New Roman"/>
              </a:rPr>
              <a:t>д</a:t>
            </a:r>
            <a:r>
              <a:rPr sz="1700" b="1" i="1" spc="-5" dirty="0">
                <a:latin typeface="Times New Roman"/>
                <a:cs typeface="Times New Roman"/>
              </a:rPr>
              <a:t>и</a:t>
            </a:r>
            <a:r>
              <a:rPr sz="1700" b="1" i="1" spc="-30" dirty="0">
                <a:latin typeface="Times New Roman"/>
                <a:cs typeface="Times New Roman"/>
              </a:rPr>
              <a:t>т</a:t>
            </a:r>
            <a:r>
              <a:rPr sz="1700" b="1" i="1" spc="-50" dirty="0">
                <a:latin typeface="Times New Roman"/>
                <a:cs typeface="Times New Roman"/>
              </a:rPr>
              <a:t>е</a:t>
            </a:r>
            <a:r>
              <a:rPr sz="1700" b="1" i="1" spc="-5" dirty="0">
                <a:latin typeface="Times New Roman"/>
                <a:cs typeface="Times New Roman"/>
              </a:rPr>
              <a:t>ле</a:t>
            </a:r>
            <a:r>
              <a:rPr sz="1700" b="1" i="1" dirty="0">
                <a:latin typeface="Times New Roman"/>
                <a:cs typeface="Times New Roman"/>
              </a:rPr>
              <a:t>й		и  </a:t>
            </a:r>
            <a:r>
              <a:rPr sz="1700" b="1" i="1" spc="-5" dirty="0">
                <a:latin typeface="Times New Roman"/>
                <a:cs typeface="Times New Roman"/>
              </a:rPr>
              <a:t>общественных </a:t>
            </a:r>
            <a:r>
              <a:rPr sz="1700" b="1" i="1" dirty="0">
                <a:latin typeface="Times New Roman"/>
                <a:cs typeface="Times New Roman"/>
              </a:rPr>
              <a:t> организаций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728200" y="1719554"/>
            <a:ext cx="2473325" cy="617855"/>
            <a:chOff x="9728200" y="1719554"/>
            <a:chExt cx="2473325" cy="617855"/>
          </a:xfrm>
        </p:grpSpPr>
        <p:sp>
          <p:nvSpPr>
            <p:cNvPr id="27" name="object 27"/>
            <p:cNvSpPr/>
            <p:nvPr/>
          </p:nvSpPr>
          <p:spPr>
            <a:xfrm>
              <a:off x="9737725" y="1729079"/>
              <a:ext cx="2454275" cy="598805"/>
            </a:xfrm>
            <a:custGeom>
              <a:avLst/>
              <a:gdLst/>
              <a:ahLst/>
              <a:cxnLst/>
              <a:rect l="l" t="t" r="r" b="b"/>
              <a:pathLst>
                <a:path w="2454275" h="598805">
                  <a:moveTo>
                    <a:pt x="0" y="598195"/>
                  </a:moveTo>
                  <a:lnTo>
                    <a:pt x="2454274" y="598195"/>
                  </a:lnTo>
                  <a:lnTo>
                    <a:pt x="2454274" y="0"/>
                  </a:lnTo>
                  <a:lnTo>
                    <a:pt x="0" y="0"/>
                  </a:lnTo>
                  <a:lnTo>
                    <a:pt x="0" y="598195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737725" y="1729079"/>
              <a:ext cx="2454275" cy="598805"/>
            </a:xfrm>
            <a:custGeom>
              <a:avLst/>
              <a:gdLst/>
              <a:ahLst/>
              <a:cxnLst/>
              <a:rect l="l" t="t" r="r" b="b"/>
              <a:pathLst>
                <a:path w="2454275" h="598805">
                  <a:moveTo>
                    <a:pt x="2454274" y="0"/>
                  </a:moveTo>
                  <a:lnTo>
                    <a:pt x="0" y="0"/>
                  </a:lnTo>
                  <a:lnTo>
                    <a:pt x="0" y="598195"/>
                  </a:lnTo>
                </a:path>
              </a:pathLst>
            </a:custGeom>
            <a:ln w="19050">
              <a:solidFill>
                <a:srgbClr val="9EC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730740" y="1752981"/>
            <a:ext cx="2461260" cy="5092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83870" marR="384810" indent="-71755">
              <a:lnSpc>
                <a:spcPts val="1760"/>
              </a:lnSpc>
              <a:spcBef>
                <a:spcPts val="395"/>
              </a:spcBef>
            </a:pPr>
            <a:r>
              <a:rPr sz="17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Органи</a:t>
            </a:r>
            <a:r>
              <a:rPr sz="17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з</a:t>
            </a:r>
            <a:r>
              <a:rPr sz="17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ационно-  </a:t>
            </a:r>
            <a:r>
              <a:rPr sz="17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педагогические: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30740" y="2361147"/>
            <a:ext cx="2461260" cy="4405630"/>
          </a:xfrm>
          <a:prstGeom prst="rect">
            <a:avLst/>
          </a:prstGeom>
          <a:solidFill>
            <a:srgbClr val="DFEACF">
              <a:alpha val="90194"/>
            </a:srgbClr>
          </a:solidFill>
        </p:spPr>
        <p:txBody>
          <a:bodyPr vert="horz" wrap="square" lIns="0" tIns="97155" rIns="0" bIns="0" rtlCol="0">
            <a:spAutoFit/>
          </a:bodyPr>
          <a:lstStyle/>
          <a:p>
            <a:pPr marL="273050" marR="641350" indent="-172720">
              <a:lnSpc>
                <a:spcPct val="86200"/>
              </a:lnSpc>
              <a:spcBef>
                <a:spcPts val="765"/>
              </a:spcBef>
              <a:buFont typeface="Times New Roman"/>
              <a:buChar char="•"/>
              <a:tabLst>
                <a:tab pos="273685" algn="l"/>
              </a:tabLst>
            </a:pPr>
            <a:r>
              <a:rPr sz="1700" b="1" i="1" spc="-10" dirty="0">
                <a:latin typeface="Times New Roman"/>
                <a:cs typeface="Times New Roman"/>
              </a:rPr>
              <a:t>увеличение </a:t>
            </a:r>
            <a:r>
              <a:rPr sz="1700" b="1" i="1" spc="-5" dirty="0">
                <a:latin typeface="Times New Roman"/>
                <a:cs typeface="Times New Roman"/>
              </a:rPr>
              <a:t> разработок, </a:t>
            </a:r>
            <a:r>
              <a:rPr sz="1700" b="1" i="1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рекомендаций, </a:t>
            </a:r>
            <a:r>
              <a:rPr sz="1700" b="1" i="1" spc="-5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д</a:t>
            </a:r>
            <a:r>
              <a:rPr sz="1700" b="1" i="1" spc="-5" dirty="0">
                <a:latin typeface="Times New Roman"/>
                <a:cs typeface="Times New Roman"/>
              </a:rPr>
              <a:t>ида</a:t>
            </a:r>
            <a:r>
              <a:rPr sz="1700" b="1" i="1" spc="-30" dirty="0">
                <a:latin typeface="Times New Roman"/>
                <a:cs typeface="Times New Roman"/>
              </a:rPr>
              <a:t>к</a:t>
            </a:r>
            <a:r>
              <a:rPr sz="1700" b="1" i="1" dirty="0">
                <a:latin typeface="Times New Roman"/>
                <a:cs typeface="Times New Roman"/>
              </a:rPr>
              <a:t>тич</a:t>
            </a:r>
            <a:r>
              <a:rPr sz="1700" b="1" i="1" spc="-25" dirty="0">
                <a:latin typeface="Times New Roman"/>
                <a:cs typeface="Times New Roman"/>
              </a:rPr>
              <a:t>е</a:t>
            </a:r>
            <a:r>
              <a:rPr sz="1700" b="1" i="1" dirty="0">
                <a:latin typeface="Times New Roman"/>
                <a:cs typeface="Times New Roman"/>
              </a:rPr>
              <a:t>с</a:t>
            </a:r>
            <a:r>
              <a:rPr sz="1700" b="1" i="1" spc="-65" dirty="0">
                <a:latin typeface="Times New Roman"/>
                <a:cs typeface="Times New Roman"/>
              </a:rPr>
              <a:t>к</a:t>
            </a:r>
            <a:r>
              <a:rPr sz="1700" b="1" i="1" dirty="0">
                <a:latin typeface="Times New Roman"/>
                <a:cs typeface="Times New Roman"/>
              </a:rPr>
              <a:t>ого  </a:t>
            </a:r>
            <a:r>
              <a:rPr sz="1700" b="1" i="1" spc="-5" dirty="0">
                <a:latin typeface="Times New Roman"/>
                <a:cs typeface="Times New Roman"/>
              </a:rPr>
              <a:t>материала, </a:t>
            </a:r>
            <a:r>
              <a:rPr sz="1700" b="1" i="1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методических </a:t>
            </a:r>
            <a:r>
              <a:rPr sz="1700" b="1" i="1" spc="-5" dirty="0">
                <a:latin typeface="Times New Roman"/>
                <a:cs typeface="Times New Roman"/>
              </a:rPr>
              <a:t> памяток.</a:t>
            </a:r>
            <a:endParaRPr sz="1700">
              <a:latin typeface="Times New Roman"/>
              <a:cs typeface="Times New Roman"/>
            </a:endParaRPr>
          </a:p>
          <a:p>
            <a:pPr marL="273050" marR="121285" indent="-172720">
              <a:lnSpc>
                <a:spcPct val="86300"/>
              </a:lnSpc>
              <a:spcBef>
                <a:spcPts val="290"/>
              </a:spcBef>
              <a:buFont typeface="Times New Roman"/>
              <a:buChar char="•"/>
              <a:tabLst>
                <a:tab pos="273685" algn="l"/>
              </a:tabLst>
            </a:pPr>
            <a:r>
              <a:rPr sz="1700" b="1" i="1" spc="-10" dirty="0">
                <a:latin typeface="Times New Roman"/>
                <a:cs typeface="Times New Roman"/>
              </a:rPr>
              <a:t>увеличения </a:t>
            </a:r>
            <a:r>
              <a:rPr sz="1700" b="1" i="1" spc="-20" dirty="0">
                <a:latin typeface="Times New Roman"/>
                <a:cs typeface="Times New Roman"/>
              </a:rPr>
              <a:t>доли </a:t>
            </a:r>
            <a:r>
              <a:rPr sz="1700" b="1" i="1" spc="-15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педагогов </a:t>
            </a:r>
            <a:r>
              <a:rPr sz="1700" b="1" i="1" dirty="0">
                <a:latin typeface="Times New Roman"/>
                <a:cs typeface="Times New Roman"/>
              </a:rPr>
              <a:t>в </a:t>
            </a:r>
            <a:r>
              <a:rPr sz="1700" b="1" i="1" spc="-5" dirty="0">
                <a:latin typeface="Times New Roman"/>
                <a:cs typeface="Times New Roman"/>
              </a:rPr>
              <a:t>освоении </a:t>
            </a:r>
            <a:r>
              <a:rPr sz="1700" b="1" i="1" dirty="0">
                <a:latin typeface="Times New Roman"/>
                <a:cs typeface="Times New Roman"/>
              </a:rPr>
              <a:t> и</a:t>
            </a:r>
            <a:r>
              <a:rPr sz="1700" b="1" i="1" spc="-20" dirty="0">
                <a:latin typeface="Times New Roman"/>
                <a:cs typeface="Times New Roman"/>
              </a:rPr>
              <a:t> </a:t>
            </a:r>
            <a:r>
              <a:rPr sz="1700" b="1" i="1" spc="-5" dirty="0">
                <a:latin typeface="Times New Roman"/>
                <a:cs typeface="Times New Roman"/>
              </a:rPr>
              <a:t>применении</a:t>
            </a:r>
            <a:r>
              <a:rPr sz="1700" b="1" i="1" spc="-30" dirty="0">
                <a:latin typeface="Times New Roman"/>
                <a:cs typeface="Times New Roman"/>
              </a:rPr>
              <a:t> </a:t>
            </a:r>
            <a:r>
              <a:rPr sz="1700" b="1" i="1" dirty="0">
                <a:latin typeface="Times New Roman"/>
                <a:cs typeface="Times New Roman"/>
              </a:rPr>
              <a:t>в</a:t>
            </a:r>
            <a:r>
              <a:rPr sz="1700" b="1" i="1" spc="-30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своей </a:t>
            </a:r>
            <a:r>
              <a:rPr sz="1700" b="1" i="1" spc="-409" dirty="0">
                <a:latin typeface="Times New Roman"/>
                <a:cs typeface="Times New Roman"/>
              </a:rPr>
              <a:t> </a:t>
            </a:r>
            <a:r>
              <a:rPr sz="1700" b="1" i="1" spc="-5" dirty="0">
                <a:latin typeface="Times New Roman"/>
                <a:cs typeface="Times New Roman"/>
              </a:rPr>
              <a:t>профессиональной</a:t>
            </a:r>
            <a:endParaRPr sz="1700">
              <a:latin typeface="Times New Roman"/>
              <a:cs typeface="Times New Roman"/>
            </a:endParaRPr>
          </a:p>
          <a:p>
            <a:pPr marL="273050" marR="787400">
              <a:lnSpc>
                <a:spcPts val="1750"/>
              </a:lnSpc>
              <a:spcBef>
                <a:spcPts val="25"/>
              </a:spcBef>
            </a:pPr>
            <a:r>
              <a:rPr sz="1700" b="1" i="1" spc="-10" dirty="0">
                <a:latin typeface="Times New Roman"/>
                <a:cs typeface="Times New Roman"/>
              </a:rPr>
              <a:t>д</a:t>
            </a:r>
            <a:r>
              <a:rPr sz="1700" b="1" i="1" dirty="0">
                <a:latin typeface="Times New Roman"/>
                <a:cs typeface="Times New Roman"/>
              </a:rPr>
              <a:t>ея</a:t>
            </a:r>
            <a:r>
              <a:rPr sz="1700" b="1" i="1" spc="-30" dirty="0">
                <a:latin typeface="Times New Roman"/>
                <a:cs typeface="Times New Roman"/>
              </a:rPr>
              <a:t>т</a:t>
            </a:r>
            <a:r>
              <a:rPr sz="1700" b="1" i="1" spc="-50" dirty="0">
                <a:latin typeface="Times New Roman"/>
                <a:cs typeface="Times New Roman"/>
              </a:rPr>
              <a:t>е</a:t>
            </a:r>
            <a:r>
              <a:rPr sz="1700" b="1" i="1" spc="-5" dirty="0">
                <a:latin typeface="Times New Roman"/>
                <a:cs typeface="Times New Roman"/>
              </a:rPr>
              <a:t>ль</a:t>
            </a:r>
            <a:r>
              <a:rPr sz="1700" b="1" i="1" dirty="0">
                <a:latin typeface="Times New Roman"/>
                <a:cs typeface="Times New Roman"/>
              </a:rPr>
              <a:t>ности  </a:t>
            </a:r>
            <a:r>
              <a:rPr sz="1700" b="1" i="1" spc="-15" dirty="0">
                <a:latin typeface="Times New Roman"/>
                <a:cs typeface="Times New Roman"/>
              </a:rPr>
              <a:t>методов</a:t>
            </a:r>
            <a:endParaRPr sz="1700">
              <a:latin typeface="Times New Roman"/>
              <a:cs typeface="Times New Roman"/>
            </a:endParaRPr>
          </a:p>
          <a:p>
            <a:pPr marL="273050">
              <a:lnSpc>
                <a:spcPts val="1755"/>
              </a:lnSpc>
            </a:pPr>
            <a:r>
              <a:rPr sz="1700" b="1" i="1" spc="-5" dirty="0">
                <a:latin typeface="Times New Roman"/>
                <a:cs typeface="Times New Roman"/>
              </a:rPr>
              <a:t>проектирования;</a:t>
            </a:r>
            <a:endParaRPr sz="1700">
              <a:latin typeface="Times New Roman"/>
              <a:cs typeface="Times New Roman"/>
            </a:endParaRPr>
          </a:p>
          <a:p>
            <a:pPr marL="273685" indent="-172720">
              <a:lnSpc>
                <a:spcPts val="1900"/>
              </a:lnSpc>
              <a:spcBef>
                <a:spcPts val="10"/>
              </a:spcBef>
              <a:buFont typeface="Times New Roman"/>
              <a:buChar char="•"/>
              <a:tabLst>
                <a:tab pos="273685" algn="l"/>
              </a:tabLst>
            </a:pPr>
            <a:r>
              <a:rPr sz="1700" b="1" i="1" spc="-10" dirty="0">
                <a:latin typeface="Times New Roman"/>
                <a:cs typeface="Times New Roman"/>
              </a:rPr>
              <a:t>Пополнение</a:t>
            </a:r>
            <a:endParaRPr sz="1700">
              <a:latin typeface="Times New Roman"/>
              <a:cs typeface="Times New Roman"/>
            </a:endParaRPr>
          </a:p>
          <a:p>
            <a:pPr marL="273050" marR="259079">
              <a:lnSpc>
                <a:spcPct val="86200"/>
              </a:lnSpc>
              <a:spcBef>
                <a:spcPts val="145"/>
              </a:spcBef>
            </a:pPr>
            <a:r>
              <a:rPr sz="1700" b="1" i="1" spc="-5" dirty="0">
                <a:latin typeface="Times New Roman"/>
                <a:cs typeface="Times New Roman"/>
              </a:rPr>
              <a:t>э</a:t>
            </a:r>
            <a:r>
              <a:rPr sz="1700" b="1" i="1" spc="-60" dirty="0">
                <a:latin typeface="Times New Roman"/>
                <a:cs typeface="Times New Roman"/>
              </a:rPr>
              <a:t>к</a:t>
            </a:r>
            <a:r>
              <a:rPr sz="1700" b="1" i="1" dirty="0">
                <a:latin typeface="Times New Roman"/>
                <a:cs typeface="Times New Roman"/>
              </a:rPr>
              <a:t>спонатами</a:t>
            </a:r>
            <a:r>
              <a:rPr sz="1700" b="1" i="1" spc="-35" dirty="0">
                <a:latin typeface="Times New Roman"/>
                <a:cs typeface="Times New Roman"/>
              </a:rPr>
              <a:t> </a:t>
            </a:r>
            <a:r>
              <a:rPr sz="1700" b="1" i="1" spc="-5" dirty="0">
                <a:latin typeface="Times New Roman"/>
                <a:cs typeface="Times New Roman"/>
              </a:rPr>
              <a:t>мин</a:t>
            </a:r>
            <a:r>
              <a:rPr sz="1700" b="1" i="1" spc="-10" dirty="0">
                <a:latin typeface="Times New Roman"/>
                <a:cs typeface="Times New Roman"/>
              </a:rPr>
              <a:t>и</a:t>
            </a:r>
            <a:r>
              <a:rPr sz="1700" b="1" i="1" dirty="0">
                <a:latin typeface="Times New Roman"/>
                <a:cs typeface="Times New Roman"/>
              </a:rPr>
              <a:t>-  </a:t>
            </a:r>
            <a:r>
              <a:rPr sz="1700" b="1" i="1" spc="-10" dirty="0">
                <a:latin typeface="Times New Roman"/>
                <a:cs typeface="Times New Roman"/>
              </a:rPr>
              <a:t>музея </a:t>
            </a:r>
            <a:r>
              <a:rPr sz="1700" b="1" i="1" dirty="0">
                <a:latin typeface="Times New Roman"/>
                <a:cs typeface="Times New Roman"/>
              </a:rPr>
              <a:t>«Югра – </a:t>
            </a:r>
            <a:r>
              <a:rPr sz="1700" b="1" i="1" spc="-5" dirty="0">
                <a:latin typeface="Times New Roman"/>
                <a:cs typeface="Times New Roman"/>
              </a:rPr>
              <a:t>наш </a:t>
            </a:r>
            <a:r>
              <a:rPr sz="1700" b="1" i="1" dirty="0">
                <a:latin typeface="Times New Roman"/>
                <a:cs typeface="Times New Roman"/>
              </a:rPr>
              <a:t> </a:t>
            </a:r>
            <a:r>
              <a:rPr sz="1700" b="1" i="1" spc="-20" dirty="0">
                <a:latin typeface="Times New Roman"/>
                <a:cs typeface="Times New Roman"/>
              </a:rPr>
              <a:t>дом».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65" y="46"/>
            <a:ext cx="11541252" cy="67900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8200" y="609600"/>
            <a:ext cx="7230871" cy="1127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30880" algn="l">
              <a:lnSpc>
                <a:spcPct val="100000"/>
              </a:lnSpc>
              <a:spcBef>
                <a:spcPts val="100"/>
              </a:spcBef>
            </a:pPr>
            <a:r>
              <a:rPr sz="2400" i="1" spc="-15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«Любовь </a:t>
            </a:r>
            <a:r>
              <a:rPr sz="2400" i="1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-2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smtClean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Отчизне </a:t>
            </a:r>
            <a:r>
              <a:rPr sz="2400" i="1" spc="-585" smtClean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10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начинается</a:t>
            </a:r>
            <a:r>
              <a:rPr sz="2400" i="1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sz="2400" i="1" spc="-20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10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любви</a:t>
            </a:r>
            <a:r>
              <a:rPr sz="2400" i="1" spc="10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-5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10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sz="2400" i="1" spc="-5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малой </a:t>
            </a:r>
            <a:r>
              <a:rPr sz="2400" i="1" spc="-25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Родине</a:t>
            </a:r>
            <a:r>
              <a:rPr sz="2400" i="1" spc="10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R="5080" algn="l">
              <a:lnSpc>
                <a:spcPct val="100000"/>
              </a:lnSpc>
            </a:pPr>
            <a:r>
              <a:rPr sz="2400" i="1" spc="-40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месту,</a:t>
            </a:r>
            <a:r>
              <a:rPr sz="2400" i="1" spc="-30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sz="2400" i="1" spc="-30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15" dirty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sz="2400" i="1" spc="-1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родился</a:t>
            </a:r>
            <a:r>
              <a:rPr sz="2400" i="1" spc="-10" smtClean="0">
                <a:solidFill>
                  <a:srgbClr val="00172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122" y="2520772"/>
            <a:ext cx="5451475" cy="595630"/>
          </a:xfrm>
          <a:prstGeom prst="rect">
            <a:avLst/>
          </a:prstGeom>
          <a:solidFill>
            <a:srgbClr val="9EC544"/>
          </a:solidFill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24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Постановка</a:t>
            </a:r>
            <a:r>
              <a:rPr sz="24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проблемы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122" y="3115817"/>
            <a:ext cx="5451475" cy="3242945"/>
          </a:xfrm>
          <a:prstGeom prst="rect">
            <a:avLst/>
          </a:prstGeom>
          <a:solidFill>
            <a:srgbClr val="DFEACF">
              <a:alpha val="90194"/>
            </a:srgbClr>
          </a:solidFill>
        </p:spPr>
        <p:txBody>
          <a:bodyPr vert="horz" wrap="square" lIns="0" tIns="51435" rIns="0" bIns="0" rtlCol="0">
            <a:spAutoFit/>
          </a:bodyPr>
          <a:lstStyle/>
          <a:p>
            <a:pPr marL="227965" marR="1212850" indent="-227965">
              <a:lnSpc>
                <a:spcPts val="2240"/>
              </a:lnSpc>
              <a:spcBef>
                <a:spcPts val="405"/>
              </a:spcBef>
              <a:buFont typeface="Times New Roman"/>
              <a:buChar char="•"/>
              <a:tabLst>
                <a:tab pos="227965" algn="l"/>
                <a:tab pos="345440" algn="l"/>
              </a:tabLst>
            </a:pPr>
            <a:r>
              <a:rPr sz="2000" b="1" i="1" spc="-10" dirty="0">
                <a:latin typeface="Times New Roman"/>
                <a:cs typeface="Times New Roman"/>
              </a:rPr>
              <a:t>недостаточность</a:t>
            </a:r>
            <a:r>
              <a:rPr sz="2000" b="1" i="1" spc="-7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методических</a:t>
            </a:r>
            <a:endParaRPr sz="2000">
              <a:latin typeface="Times New Roman"/>
              <a:cs typeface="Times New Roman"/>
            </a:endParaRPr>
          </a:p>
          <a:p>
            <a:pPr marR="1239520" algn="ctr">
              <a:lnSpc>
                <a:spcPts val="2240"/>
              </a:lnSpc>
            </a:pPr>
            <a:r>
              <a:rPr sz="2000" b="1" i="1" spc="-15" dirty="0">
                <a:latin typeface="Times New Roman"/>
                <a:cs typeface="Times New Roman"/>
              </a:rPr>
              <a:t>рекомендаций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по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данной</a:t>
            </a:r>
            <a:r>
              <a:rPr sz="2000" b="1" i="1" spc="-50" dirty="0">
                <a:latin typeface="Times New Roman"/>
                <a:cs typeface="Times New Roman"/>
              </a:rPr>
              <a:t> </a:t>
            </a:r>
            <a:r>
              <a:rPr sz="2000" b="1" i="1" spc="-20" dirty="0">
                <a:latin typeface="Times New Roman"/>
                <a:cs typeface="Times New Roman"/>
              </a:rPr>
              <a:t>теме;</a:t>
            </a:r>
            <a:endParaRPr sz="2000">
              <a:latin typeface="Times New Roman"/>
              <a:cs typeface="Times New Roman"/>
            </a:endParaRPr>
          </a:p>
          <a:p>
            <a:pPr marL="344805" marR="318770" indent="-228600">
              <a:lnSpc>
                <a:spcPts val="2080"/>
              </a:lnSpc>
              <a:spcBef>
                <a:spcPts val="345"/>
              </a:spcBef>
              <a:buFont typeface="Times New Roman"/>
              <a:buChar char="•"/>
              <a:tabLst>
                <a:tab pos="344170" algn="l"/>
                <a:tab pos="345440" algn="l"/>
              </a:tabLst>
            </a:pPr>
            <a:r>
              <a:rPr sz="2000" b="1" i="1" spc="-5" dirty="0">
                <a:latin typeface="Times New Roman"/>
                <a:cs typeface="Times New Roman"/>
              </a:rPr>
              <a:t>низким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уровнем</a:t>
            </a:r>
            <a:r>
              <a:rPr sz="2000" b="1" i="1" spc="-5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осведомленности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детей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и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их</a:t>
            </a:r>
            <a:r>
              <a:rPr sz="2000" b="1" i="1" spc="-10" dirty="0">
                <a:latin typeface="Times New Roman"/>
                <a:cs typeface="Times New Roman"/>
              </a:rPr>
              <a:t> родителей;</a:t>
            </a:r>
            <a:endParaRPr sz="2000">
              <a:latin typeface="Times New Roman"/>
              <a:cs typeface="Times New Roman"/>
            </a:endParaRPr>
          </a:p>
          <a:p>
            <a:pPr marL="344805" marR="176530" indent="-228600">
              <a:lnSpc>
                <a:spcPct val="86300"/>
              </a:lnSpc>
              <a:spcBef>
                <a:spcPts val="320"/>
              </a:spcBef>
              <a:buFont typeface="Times New Roman"/>
              <a:buChar char="•"/>
              <a:tabLst>
                <a:tab pos="344170" algn="l"/>
                <a:tab pos="345440" algn="l"/>
              </a:tabLst>
            </a:pPr>
            <a:r>
              <a:rPr sz="2000" b="1" i="1" spc="-10" dirty="0">
                <a:latin typeface="Times New Roman"/>
                <a:cs typeface="Times New Roman"/>
              </a:rPr>
              <a:t>недостаточный</a:t>
            </a:r>
            <a:r>
              <a:rPr sz="2000" b="1" i="1" spc="-5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уровень</a:t>
            </a:r>
            <a:r>
              <a:rPr sz="2000" b="1" i="1" spc="-5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профессиональной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компетентности </a:t>
            </a:r>
            <a:r>
              <a:rPr sz="2000" b="1" i="1" spc="-5" dirty="0">
                <a:latin typeface="Times New Roman"/>
                <a:cs typeface="Times New Roman"/>
              </a:rPr>
              <a:t>педагогов </a:t>
            </a:r>
            <a:r>
              <a:rPr sz="2000" b="1" i="1" dirty="0">
                <a:latin typeface="Times New Roman"/>
                <a:cs typeface="Times New Roman"/>
              </a:rPr>
              <a:t>владению 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методами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и</a:t>
            </a:r>
            <a:r>
              <a:rPr sz="2000" b="1" i="1" spc="-10" dirty="0">
                <a:latin typeface="Times New Roman"/>
                <a:cs typeface="Times New Roman"/>
              </a:rPr>
              <a:t> приемами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в</a:t>
            </a:r>
            <a:r>
              <a:rPr sz="2000" b="1" i="1" spc="-5" dirty="0">
                <a:latin typeface="Times New Roman"/>
                <a:cs typeface="Times New Roman"/>
              </a:rPr>
              <a:t> воспитании</a:t>
            </a:r>
            <a:endParaRPr sz="2000">
              <a:latin typeface="Times New Roman"/>
              <a:cs typeface="Times New Roman"/>
            </a:endParaRPr>
          </a:p>
          <a:p>
            <a:pPr marL="344805">
              <a:lnSpc>
                <a:spcPts val="2065"/>
              </a:lnSpc>
            </a:pPr>
            <a:r>
              <a:rPr sz="2000" b="1" i="1" spc="-5" dirty="0">
                <a:latin typeface="Times New Roman"/>
                <a:cs typeface="Times New Roman"/>
              </a:rPr>
              <a:t>нравственно-патриотических</a:t>
            </a:r>
            <a:r>
              <a:rPr sz="2000" b="1" i="1" spc="-7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чувств.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60744" y="2520772"/>
            <a:ext cx="5451475" cy="595630"/>
          </a:xfrm>
          <a:prstGeom prst="rect">
            <a:avLst/>
          </a:prstGeom>
          <a:solidFill>
            <a:srgbClr val="9EC544"/>
          </a:solidFill>
        </p:spPr>
        <p:txBody>
          <a:bodyPr vert="horz" wrap="square" lIns="0" tIns="8509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670"/>
              </a:spcBef>
            </a:pP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Существуют</a:t>
            </a:r>
            <a:r>
              <a:rPr sz="24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противоречия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55" dirty="0">
                <a:solidFill>
                  <a:srgbClr val="001729"/>
                </a:solidFill>
                <a:latin typeface="Times New Roman"/>
                <a:cs typeface="Times New Roman"/>
              </a:rPr>
              <a:t>между</a:t>
            </a:r>
            <a:r>
              <a:rPr sz="2400" i="1" spc="-55" dirty="0">
                <a:solidFill>
                  <a:srgbClr val="001729"/>
                </a:solidFill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60744" y="3115817"/>
            <a:ext cx="5451475" cy="3242945"/>
          </a:xfrm>
          <a:prstGeom prst="rect">
            <a:avLst/>
          </a:prstGeom>
          <a:solidFill>
            <a:srgbClr val="DFEACF">
              <a:alpha val="90194"/>
            </a:srgbClr>
          </a:solidFill>
        </p:spPr>
        <p:txBody>
          <a:bodyPr vert="horz" wrap="square" lIns="0" tIns="93345" rIns="0" bIns="0" rtlCol="0">
            <a:spAutoFit/>
          </a:bodyPr>
          <a:lstStyle/>
          <a:p>
            <a:pPr marL="344805" marR="255904" indent="-228600" algn="just">
              <a:lnSpc>
                <a:spcPct val="86200"/>
              </a:lnSpc>
              <a:spcBef>
                <a:spcPts val="735"/>
              </a:spcBef>
              <a:buFont typeface="Times New Roman"/>
              <a:buChar char="•"/>
              <a:tabLst>
                <a:tab pos="345440" algn="l"/>
              </a:tabLst>
            </a:pPr>
            <a:r>
              <a:rPr sz="2000" b="1" i="1" spc="-15" dirty="0">
                <a:latin typeface="Times New Roman"/>
                <a:cs typeface="Times New Roman"/>
              </a:rPr>
              <a:t>необходимостью </a:t>
            </a:r>
            <a:r>
              <a:rPr sz="2000" b="1" i="1" spc="-5" dirty="0">
                <a:latin typeface="Times New Roman"/>
                <a:cs typeface="Times New Roman"/>
              </a:rPr>
              <a:t>разработки </a:t>
            </a:r>
            <a:r>
              <a:rPr sz="2000" b="1" i="1" spc="-25" dirty="0">
                <a:latin typeface="Times New Roman"/>
                <a:cs typeface="Times New Roman"/>
              </a:rPr>
              <a:t>комплексной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программы </a:t>
            </a:r>
            <a:r>
              <a:rPr sz="2000" b="1" i="1" spc="-15" dirty="0">
                <a:latin typeface="Times New Roman"/>
                <a:cs typeface="Times New Roman"/>
              </a:rPr>
              <a:t>как </a:t>
            </a:r>
            <a:r>
              <a:rPr sz="2000" b="1" i="1" spc="-5" dirty="0">
                <a:latin typeface="Times New Roman"/>
                <a:cs typeface="Times New Roman"/>
              </a:rPr>
              <a:t>регионального </a:t>
            </a:r>
            <a:r>
              <a:rPr sz="2000" b="1" i="1" spc="-15" dirty="0">
                <a:latin typeface="Times New Roman"/>
                <a:cs typeface="Times New Roman"/>
              </a:rPr>
              <a:t>компонента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образования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и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отсутствием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теории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344805" marR="464184" algn="just">
              <a:lnSpc>
                <a:spcPts val="2060"/>
              </a:lnSpc>
              <a:spcBef>
                <a:spcPts val="25"/>
              </a:spcBef>
            </a:pPr>
            <a:r>
              <a:rPr sz="2000" b="1" i="1" spc="-5" dirty="0">
                <a:latin typeface="Times New Roman"/>
                <a:cs typeface="Times New Roman"/>
              </a:rPr>
              <a:t>научно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обоснованной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методики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решения </a:t>
            </a:r>
            <a:r>
              <a:rPr sz="2000" b="1" i="1" spc="-490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этой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проблемы;</a:t>
            </a:r>
            <a:endParaRPr sz="2000">
              <a:latin typeface="Times New Roman"/>
              <a:cs typeface="Times New Roman"/>
            </a:endParaRPr>
          </a:p>
          <a:p>
            <a:pPr marL="344805" marR="202565" indent="-228600">
              <a:lnSpc>
                <a:spcPct val="86300"/>
              </a:lnSpc>
              <a:spcBef>
                <a:spcPts val="335"/>
              </a:spcBef>
              <a:buFont typeface="Times New Roman"/>
              <a:buChar char="•"/>
              <a:tabLst>
                <a:tab pos="344805" algn="l"/>
                <a:tab pos="345440" algn="l"/>
              </a:tabLst>
            </a:pPr>
            <a:r>
              <a:rPr sz="2000" b="1" i="1" spc="-10" dirty="0">
                <a:latin typeface="Times New Roman"/>
                <a:cs typeface="Times New Roman"/>
              </a:rPr>
              <a:t>сохраняющейся </a:t>
            </a:r>
            <a:r>
              <a:rPr sz="2000" b="1" i="1" dirty="0">
                <a:latin typeface="Times New Roman"/>
                <a:cs typeface="Times New Roman"/>
              </a:rPr>
              <a:t>до </a:t>
            </a:r>
            <a:r>
              <a:rPr sz="2000" b="1" i="1" spc="-10" dirty="0">
                <a:latin typeface="Times New Roman"/>
                <a:cs typeface="Times New Roman"/>
              </a:rPr>
              <a:t>настоящего </a:t>
            </a:r>
            <a:r>
              <a:rPr sz="2000" b="1" i="1" spc="-5" dirty="0">
                <a:latin typeface="Times New Roman"/>
                <a:cs typeface="Times New Roman"/>
              </a:rPr>
              <a:t>времени </a:t>
            </a:r>
            <a:r>
              <a:rPr sz="2000" b="1" i="1" dirty="0">
                <a:latin typeface="Times New Roman"/>
                <a:cs typeface="Times New Roman"/>
              </a:rPr>
              <a:t> ориентацией </a:t>
            </a:r>
            <a:r>
              <a:rPr sz="2000" b="1" i="1" spc="-40" dirty="0">
                <a:latin typeface="Times New Roman"/>
                <a:cs typeface="Times New Roman"/>
              </a:rPr>
              <a:t>ДОУ </a:t>
            </a:r>
            <a:r>
              <a:rPr sz="2000" b="1" i="1" spc="-5" dirty="0">
                <a:latin typeface="Times New Roman"/>
                <a:cs typeface="Times New Roman"/>
              </a:rPr>
              <a:t>на </a:t>
            </a:r>
            <a:r>
              <a:rPr sz="2000" b="1" i="1" dirty="0">
                <a:latin typeface="Times New Roman"/>
                <a:cs typeface="Times New Roman"/>
              </a:rPr>
              <a:t>трансляцию знаний,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умений </a:t>
            </a:r>
            <a:r>
              <a:rPr sz="2000" b="1" i="1" dirty="0">
                <a:latin typeface="Times New Roman"/>
                <a:cs typeface="Times New Roman"/>
              </a:rPr>
              <a:t>и </a:t>
            </a:r>
            <a:r>
              <a:rPr sz="2000" b="1" i="1" spc="-10" dirty="0">
                <a:latin typeface="Times New Roman"/>
                <a:cs typeface="Times New Roman"/>
              </a:rPr>
              <a:t>навыков, </a:t>
            </a:r>
            <a:r>
              <a:rPr sz="2000" b="1" i="1" dirty="0">
                <a:latin typeface="Times New Roman"/>
                <a:cs typeface="Times New Roman"/>
              </a:rPr>
              <a:t>и </a:t>
            </a:r>
            <a:r>
              <a:rPr sz="2000" b="1" i="1" spc="-10" dirty="0">
                <a:latin typeface="Times New Roman"/>
                <a:cs typeface="Times New Roman"/>
              </a:rPr>
              <a:t>необходимостью </a:t>
            </a:r>
            <a:r>
              <a:rPr sz="2000" b="1" i="1" spc="-5" dirty="0">
                <a:latin typeface="Times New Roman"/>
                <a:cs typeface="Times New Roman"/>
              </a:rPr>
              <a:t> готовить </a:t>
            </a:r>
            <a:r>
              <a:rPr sz="2000" b="1" i="1" spc="-10" dirty="0">
                <a:latin typeface="Times New Roman"/>
                <a:cs typeface="Times New Roman"/>
              </a:rPr>
              <a:t>детей </a:t>
            </a:r>
            <a:r>
              <a:rPr sz="2000" b="1" i="1" dirty="0">
                <a:latin typeface="Times New Roman"/>
                <a:cs typeface="Times New Roman"/>
              </a:rPr>
              <a:t>к </a:t>
            </a:r>
            <a:r>
              <a:rPr sz="2000" b="1" i="1" spc="-5" dirty="0">
                <a:latin typeface="Times New Roman"/>
                <a:cs typeface="Times New Roman"/>
              </a:rPr>
              <a:t>активной </a:t>
            </a:r>
            <a:r>
              <a:rPr sz="2000" b="1" i="1" spc="-15" dirty="0">
                <a:latin typeface="Times New Roman"/>
                <a:cs typeface="Times New Roman"/>
              </a:rPr>
              <a:t>творческой </a:t>
            </a:r>
            <a:r>
              <a:rPr sz="2000" b="1" i="1" dirty="0">
                <a:latin typeface="Times New Roman"/>
                <a:cs typeface="Times New Roman"/>
              </a:rPr>
              <a:t>и 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социально-значимой деятельности </a:t>
            </a:r>
            <a:r>
              <a:rPr sz="2000" b="1" i="1" dirty="0">
                <a:latin typeface="Times New Roman"/>
                <a:cs typeface="Times New Roman"/>
              </a:rPr>
              <a:t>в </a:t>
            </a:r>
            <a:r>
              <a:rPr sz="2000" b="1" i="1" spc="-15" dirty="0">
                <a:latin typeface="Times New Roman"/>
                <a:cs typeface="Times New Roman"/>
              </a:rPr>
              <a:t>своем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регионе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41569"/>
            <a:ext cx="12192000" cy="6816725"/>
            <a:chOff x="0" y="41569"/>
            <a:chExt cx="12192000" cy="68167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569"/>
              <a:ext cx="12191999" cy="68164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6176" y="652271"/>
              <a:ext cx="7487411" cy="13594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16221" y="808482"/>
            <a:ext cx="67036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60" dirty="0"/>
              <a:t>НОВИЗНА</a:t>
            </a:r>
            <a:r>
              <a:rPr sz="4800" spc="140" dirty="0"/>
              <a:t> </a:t>
            </a:r>
            <a:r>
              <a:rPr sz="4800" spc="520" dirty="0"/>
              <a:t>ПРОЕКТА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350621" y="3733800"/>
            <a:ext cx="5821579" cy="2451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ru-RU" sz="2400" b="1" i="1" spc="-30" dirty="0" smtClean="0">
                <a:solidFill>
                  <a:srgbClr val="001729"/>
                </a:solidFill>
                <a:latin typeface="Times New Roman"/>
                <a:cs typeface="Times New Roman"/>
              </a:rPr>
              <a:t>	</a:t>
            </a:r>
            <a:r>
              <a:rPr sz="2400" b="1" i="1" spc="-30" smtClean="0">
                <a:solidFill>
                  <a:srgbClr val="001729"/>
                </a:solidFill>
                <a:latin typeface="Times New Roman"/>
                <a:cs typeface="Times New Roman"/>
              </a:rPr>
              <a:t>Комплексное 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приобщение </a:t>
            </a:r>
            <a:r>
              <a:rPr sz="24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детей 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к </a:t>
            </a:r>
            <a:r>
              <a:rPr sz="2400" b="1" i="1" spc="-58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духовно-материальной</a:t>
            </a:r>
            <a:r>
              <a:rPr sz="2400" b="1" i="1" spc="1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культуре </a:t>
            </a:r>
            <a:r>
              <a:rPr sz="24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народов 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Севера, изучение </a:t>
            </a:r>
            <a:r>
              <a:rPr sz="24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истории </a:t>
            </a:r>
            <a:r>
              <a:rPr sz="2400" b="1" i="1" spc="-58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родного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 края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через проектно- 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исследовательскую деятельность </a:t>
            </a:r>
            <a:r>
              <a:rPr sz="2400" b="1" i="1" spc="-58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на</a:t>
            </a:r>
            <a:r>
              <a:rPr sz="24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основе</a:t>
            </a:r>
            <a:r>
              <a:rPr sz="2400" b="1" i="1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педагогики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сотрудничества.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rcRect l="19575"/>
          <a:stretch>
            <a:fillRect/>
          </a:stretch>
        </p:blipFill>
        <p:spPr>
          <a:xfrm>
            <a:off x="6400800" y="2514600"/>
            <a:ext cx="5264785" cy="38238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200" y="416051"/>
            <a:ext cx="2613659" cy="13594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94626" y="571246"/>
            <a:ext cx="1829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475" dirty="0"/>
              <a:t>ЦЕЛЬ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398779" y="3410458"/>
            <a:ext cx="48260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2113915" algn="l"/>
                <a:tab pos="3084195" algn="l"/>
              </a:tabLst>
            </a:pPr>
            <a:r>
              <a:rPr sz="22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Формирование	</a:t>
            </a:r>
            <a:r>
              <a:rPr sz="22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основ	</a:t>
            </a:r>
            <a:r>
              <a:rPr sz="22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толерантной</a:t>
            </a:r>
            <a:endParaRPr sz="22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22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дошкольника,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779" y="3745738"/>
            <a:ext cx="27901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541145" algn="l"/>
                <a:tab pos="1809114" algn="l"/>
              </a:tabLst>
            </a:pPr>
            <a:r>
              <a:rPr sz="22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к</a:t>
            </a:r>
            <a:r>
              <a:rPr sz="2200" b="1" i="1" spc="-70" dirty="0">
                <a:solidFill>
                  <a:srgbClr val="001729"/>
                </a:solidFill>
                <a:latin typeface="Times New Roman"/>
                <a:cs typeface="Times New Roman"/>
              </a:rPr>
              <a:t>у</a:t>
            </a:r>
            <a:r>
              <a:rPr sz="22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ль</a:t>
            </a:r>
            <a:r>
              <a:rPr sz="2200" b="1" i="1" spc="-65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2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у</a:t>
            </a:r>
            <a:r>
              <a:rPr sz="22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ры</a:t>
            </a:r>
            <a:r>
              <a:rPr sz="2200" b="1" i="1" dirty="0">
                <a:solidFill>
                  <a:srgbClr val="001729"/>
                </a:solidFill>
                <a:latin typeface="Times New Roman"/>
                <a:cs typeface="Times New Roman"/>
              </a:rPr>
              <a:t>	</a:t>
            </a:r>
            <a:r>
              <a:rPr sz="22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лич</a:t>
            </a:r>
            <a:r>
              <a:rPr sz="22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н</a:t>
            </a:r>
            <a:r>
              <a:rPr sz="22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ости  </a:t>
            </a:r>
            <a:r>
              <a:rPr sz="22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педагога		</a:t>
            </a:r>
            <a:r>
              <a:rPr sz="22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1754" y="4081017"/>
            <a:ext cx="1211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р</a:t>
            </a:r>
            <a:r>
              <a:rPr sz="22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2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ди</a:t>
            </a:r>
            <a:r>
              <a:rPr sz="22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200" b="1" i="1" spc="-70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2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ля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58283" y="4081017"/>
            <a:ext cx="167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к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779" y="4416297"/>
            <a:ext cx="4826635" cy="149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представителям</a:t>
            </a:r>
            <a:r>
              <a:rPr sz="2200" b="1" i="1" spc="5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2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коренных</a:t>
            </a:r>
            <a:r>
              <a:rPr sz="2200" b="1" i="1" spc="5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2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народов </a:t>
            </a:r>
            <a:r>
              <a:rPr sz="22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2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ХМАО </a:t>
            </a:r>
            <a:r>
              <a:rPr sz="22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через познание </a:t>
            </a:r>
            <a:r>
              <a:rPr sz="22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их </a:t>
            </a:r>
            <a:r>
              <a:rPr sz="22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традиций и </a:t>
            </a:r>
            <a:r>
              <a:rPr sz="2200" b="1" i="1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обычаев.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22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Воспитание</a:t>
            </a:r>
            <a:r>
              <a:rPr sz="2200" b="1" i="1" spc="1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2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любви</a:t>
            </a:r>
            <a:r>
              <a:rPr sz="22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к</a:t>
            </a:r>
            <a:r>
              <a:rPr sz="2200" b="1" i="1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200" b="1" i="1" spc="-20">
                <a:solidFill>
                  <a:srgbClr val="001729"/>
                </a:solidFill>
                <a:latin typeface="Times New Roman"/>
                <a:cs typeface="Times New Roman"/>
              </a:rPr>
              <a:t>родному </a:t>
            </a:r>
            <a:r>
              <a:rPr sz="2200" b="1" i="1" spc="-5" smtClean="0">
                <a:solidFill>
                  <a:srgbClr val="001729"/>
                </a:solidFill>
                <a:latin typeface="Times New Roman"/>
                <a:cs typeface="Times New Roman"/>
              </a:rPr>
              <a:t>краю</a:t>
            </a:r>
            <a:r>
              <a:rPr lang="ru-RU" sz="2200" b="1" i="1" spc="-5" dirty="0" smtClean="0">
                <a:solidFill>
                  <a:srgbClr val="001729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1026" name="Picture 2" descr="C:\Users\Irina\Desktop\Лента новостей\2019-2020г\Фольклер. ансамбль МОЩХОТ\Фото\IMG_20200205_163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524000"/>
            <a:ext cx="3200400" cy="2400300"/>
          </a:xfrm>
          <a:prstGeom prst="rect">
            <a:avLst/>
          </a:prstGeom>
          <a:noFill/>
        </p:spPr>
      </p:pic>
      <p:pic>
        <p:nvPicPr>
          <p:cNvPr id="1027" name="Picture 3" descr="C:\Users\Irina\Desktop\Лента новостей\2019-2020г\Фольклер. ансамбль МОЩХОТ\Фото\IMG_20200205_161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38862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1176" y="460248"/>
            <a:ext cx="3592068" cy="13594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20967" y="616407"/>
            <a:ext cx="28086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35" dirty="0"/>
              <a:t>ЗАДАЧИ</a:t>
            </a:r>
            <a:endParaRPr sz="4800"/>
          </a:p>
        </p:txBody>
      </p:sp>
      <p:grpSp>
        <p:nvGrpSpPr>
          <p:cNvPr id="5" name="object 5"/>
          <p:cNvGrpSpPr/>
          <p:nvPr/>
        </p:nvGrpSpPr>
        <p:grpSpPr>
          <a:xfrm>
            <a:off x="235407" y="2146680"/>
            <a:ext cx="11563985" cy="1029969"/>
            <a:chOff x="235407" y="2146680"/>
            <a:chExt cx="11563985" cy="1029969"/>
          </a:xfrm>
        </p:grpSpPr>
        <p:sp>
          <p:nvSpPr>
            <p:cNvPr id="6" name="object 6"/>
            <p:cNvSpPr/>
            <p:nvPr/>
          </p:nvSpPr>
          <p:spPr>
            <a:xfrm>
              <a:off x="244932" y="2156205"/>
              <a:ext cx="11544935" cy="1010919"/>
            </a:xfrm>
            <a:custGeom>
              <a:avLst/>
              <a:gdLst/>
              <a:ahLst/>
              <a:cxnLst/>
              <a:rect l="l" t="t" r="r" b="b"/>
              <a:pathLst>
                <a:path w="11544935" h="1010919">
                  <a:moveTo>
                    <a:pt x="11375821" y="0"/>
                  </a:moveTo>
                  <a:lnTo>
                    <a:pt x="168478" y="0"/>
                  </a:lnTo>
                  <a:lnTo>
                    <a:pt x="123688" y="6018"/>
                  </a:lnTo>
                  <a:lnTo>
                    <a:pt x="83441" y="23001"/>
                  </a:lnTo>
                  <a:lnTo>
                    <a:pt x="49344" y="49339"/>
                  </a:lnTo>
                  <a:lnTo>
                    <a:pt x="23001" y="83424"/>
                  </a:lnTo>
                  <a:lnTo>
                    <a:pt x="6017" y="123648"/>
                  </a:lnTo>
                  <a:lnTo>
                    <a:pt x="0" y="168402"/>
                  </a:lnTo>
                  <a:lnTo>
                    <a:pt x="0" y="842391"/>
                  </a:lnTo>
                  <a:lnTo>
                    <a:pt x="6017" y="887144"/>
                  </a:lnTo>
                  <a:lnTo>
                    <a:pt x="23001" y="927368"/>
                  </a:lnTo>
                  <a:lnTo>
                    <a:pt x="49344" y="961453"/>
                  </a:lnTo>
                  <a:lnTo>
                    <a:pt x="83441" y="987791"/>
                  </a:lnTo>
                  <a:lnTo>
                    <a:pt x="123688" y="1004774"/>
                  </a:lnTo>
                  <a:lnTo>
                    <a:pt x="168478" y="1010793"/>
                  </a:lnTo>
                  <a:lnTo>
                    <a:pt x="11375821" y="1010793"/>
                  </a:lnTo>
                  <a:lnTo>
                    <a:pt x="11420628" y="1004774"/>
                  </a:lnTo>
                  <a:lnTo>
                    <a:pt x="11460888" y="987791"/>
                  </a:lnTo>
                  <a:lnTo>
                    <a:pt x="11494995" y="961453"/>
                  </a:lnTo>
                  <a:lnTo>
                    <a:pt x="11521344" y="927368"/>
                  </a:lnTo>
                  <a:lnTo>
                    <a:pt x="11538331" y="887144"/>
                  </a:lnTo>
                  <a:lnTo>
                    <a:pt x="11544350" y="842391"/>
                  </a:lnTo>
                  <a:lnTo>
                    <a:pt x="11544350" y="168402"/>
                  </a:lnTo>
                  <a:lnTo>
                    <a:pt x="11538331" y="123648"/>
                  </a:lnTo>
                  <a:lnTo>
                    <a:pt x="11521344" y="83424"/>
                  </a:lnTo>
                  <a:lnTo>
                    <a:pt x="11494995" y="49339"/>
                  </a:lnTo>
                  <a:lnTo>
                    <a:pt x="11460888" y="23001"/>
                  </a:lnTo>
                  <a:lnTo>
                    <a:pt x="11420628" y="6018"/>
                  </a:lnTo>
                  <a:lnTo>
                    <a:pt x="11375821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4932" y="2156205"/>
              <a:ext cx="11544935" cy="1010919"/>
            </a:xfrm>
            <a:custGeom>
              <a:avLst/>
              <a:gdLst/>
              <a:ahLst/>
              <a:cxnLst/>
              <a:rect l="l" t="t" r="r" b="b"/>
              <a:pathLst>
                <a:path w="11544935" h="1010919">
                  <a:moveTo>
                    <a:pt x="0" y="168402"/>
                  </a:moveTo>
                  <a:lnTo>
                    <a:pt x="6017" y="123648"/>
                  </a:lnTo>
                  <a:lnTo>
                    <a:pt x="23001" y="83424"/>
                  </a:lnTo>
                  <a:lnTo>
                    <a:pt x="49344" y="49339"/>
                  </a:lnTo>
                  <a:lnTo>
                    <a:pt x="83441" y="23001"/>
                  </a:lnTo>
                  <a:lnTo>
                    <a:pt x="123688" y="6018"/>
                  </a:lnTo>
                  <a:lnTo>
                    <a:pt x="168478" y="0"/>
                  </a:lnTo>
                  <a:lnTo>
                    <a:pt x="11375821" y="0"/>
                  </a:lnTo>
                  <a:lnTo>
                    <a:pt x="11420628" y="6018"/>
                  </a:lnTo>
                  <a:lnTo>
                    <a:pt x="11460888" y="23001"/>
                  </a:lnTo>
                  <a:lnTo>
                    <a:pt x="11494995" y="49339"/>
                  </a:lnTo>
                  <a:lnTo>
                    <a:pt x="11521344" y="83424"/>
                  </a:lnTo>
                  <a:lnTo>
                    <a:pt x="11538331" y="123648"/>
                  </a:lnTo>
                  <a:lnTo>
                    <a:pt x="11544350" y="168402"/>
                  </a:lnTo>
                  <a:lnTo>
                    <a:pt x="11544350" y="842391"/>
                  </a:lnTo>
                  <a:lnTo>
                    <a:pt x="11538331" y="887144"/>
                  </a:lnTo>
                  <a:lnTo>
                    <a:pt x="11521344" y="927368"/>
                  </a:lnTo>
                  <a:lnTo>
                    <a:pt x="11494995" y="961453"/>
                  </a:lnTo>
                  <a:lnTo>
                    <a:pt x="11460888" y="987791"/>
                  </a:lnTo>
                  <a:lnTo>
                    <a:pt x="11420628" y="1004774"/>
                  </a:lnTo>
                  <a:lnTo>
                    <a:pt x="11375821" y="1010793"/>
                  </a:lnTo>
                  <a:lnTo>
                    <a:pt x="168478" y="1010793"/>
                  </a:lnTo>
                  <a:lnTo>
                    <a:pt x="123688" y="1004774"/>
                  </a:lnTo>
                  <a:lnTo>
                    <a:pt x="83441" y="987791"/>
                  </a:lnTo>
                  <a:lnTo>
                    <a:pt x="49344" y="961453"/>
                  </a:lnTo>
                  <a:lnTo>
                    <a:pt x="23001" y="927368"/>
                  </a:lnTo>
                  <a:lnTo>
                    <a:pt x="6017" y="887144"/>
                  </a:lnTo>
                  <a:lnTo>
                    <a:pt x="0" y="842391"/>
                  </a:lnTo>
                  <a:lnTo>
                    <a:pt x="0" y="168402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35407" y="3313048"/>
            <a:ext cx="11563985" cy="1029969"/>
            <a:chOff x="235407" y="3313048"/>
            <a:chExt cx="11563985" cy="1029969"/>
          </a:xfrm>
        </p:grpSpPr>
        <p:sp>
          <p:nvSpPr>
            <p:cNvPr id="9" name="object 9"/>
            <p:cNvSpPr/>
            <p:nvPr/>
          </p:nvSpPr>
          <p:spPr>
            <a:xfrm>
              <a:off x="244932" y="3322573"/>
              <a:ext cx="11544935" cy="1010919"/>
            </a:xfrm>
            <a:custGeom>
              <a:avLst/>
              <a:gdLst/>
              <a:ahLst/>
              <a:cxnLst/>
              <a:rect l="l" t="t" r="r" b="b"/>
              <a:pathLst>
                <a:path w="11544935" h="1010920">
                  <a:moveTo>
                    <a:pt x="11375821" y="0"/>
                  </a:moveTo>
                  <a:lnTo>
                    <a:pt x="168478" y="0"/>
                  </a:lnTo>
                  <a:lnTo>
                    <a:pt x="123688" y="6018"/>
                  </a:lnTo>
                  <a:lnTo>
                    <a:pt x="83441" y="23001"/>
                  </a:lnTo>
                  <a:lnTo>
                    <a:pt x="49344" y="49339"/>
                  </a:lnTo>
                  <a:lnTo>
                    <a:pt x="23001" y="83424"/>
                  </a:lnTo>
                  <a:lnTo>
                    <a:pt x="6017" y="123648"/>
                  </a:lnTo>
                  <a:lnTo>
                    <a:pt x="0" y="168401"/>
                  </a:lnTo>
                  <a:lnTo>
                    <a:pt x="0" y="842390"/>
                  </a:lnTo>
                  <a:lnTo>
                    <a:pt x="6017" y="887197"/>
                  </a:lnTo>
                  <a:lnTo>
                    <a:pt x="23001" y="927457"/>
                  </a:lnTo>
                  <a:lnTo>
                    <a:pt x="49344" y="961564"/>
                  </a:lnTo>
                  <a:lnTo>
                    <a:pt x="83441" y="987914"/>
                  </a:lnTo>
                  <a:lnTo>
                    <a:pt x="123688" y="1004901"/>
                  </a:lnTo>
                  <a:lnTo>
                    <a:pt x="168478" y="1010919"/>
                  </a:lnTo>
                  <a:lnTo>
                    <a:pt x="11375821" y="1010919"/>
                  </a:lnTo>
                  <a:lnTo>
                    <a:pt x="11420628" y="1004901"/>
                  </a:lnTo>
                  <a:lnTo>
                    <a:pt x="11460888" y="987914"/>
                  </a:lnTo>
                  <a:lnTo>
                    <a:pt x="11494995" y="961564"/>
                  </a:lnTo>
                  <a:lnTo>
                    <a:pt x="11521344" y="927457"/>
                  </a:lnTo>
                  <a:lnTo>
                    <a:pt x="11538331" y="887197"/>
                  </a:lnTo>
                  <a:lnTo>
                    <a:pt x="11544350" y="842390"/>
                  </a:lnTo>
                  <a:lnTo>
                    <a:pt x="11544350" y="168401"/>
                  </a:lnTo>
                  <a:lnTo>
                    <a:pt x="11538331" y="123648"/>
                  </a:lnTo>
                  <a:lnTo>
                    <a:pt x="11521344" y="83424"/>
                  </a:lnTo>
                  <a:lnTo>
                    <a:pt x="11494995" y="49339"/>
                  </a:lnTo>
                  <a:lnTo>
                    <a:pt x="11460888" y="23001"/>
                  </a:lnTo>
                  <a:lnTo>
                    <a:pt x="11420628" y="6018"/>
                  </a:lnTo>
                  <a:lnTo>
                    <a:pt x="11375821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932" y="3322573"/>
              <a:ext cx="11544935" cy="1010919"/>
            </a:xfrm>
            <a:custGeom>
              <a:avLst/>
              <a:gdLst/>
              <a:ahLst/>
              <a:cxnLst/>
              <a:rect l="l" t="t" r="r" b="b"/>
              <a:pathLst>
                <a:path w="11544935" h="1010920">
                  <a:moveTo>
                    <a:pt x="0" y="168401"/>
                  </a:moveTo>
                  <a:lnTo>
                    <a:pt x="6017" y="123648"/>
                  </a:lnTo>
                  <a:lnTo>
                    <a:pt x="23001" y="83424"/>
                  </a:lnTo>
                  <a:lnTo>
                    <a:pt x="49344" y="49339"/>
                  </a:lnTo>
                  <a:lnTo>
                    <a:pt x="83441" y="23001"/>
                  </a:lnTo>
                  <a:lnTo>
                    <a:pt x="123688" y="6018"/>
                  </a:lnTo>
                  <a:lnTo>
                    <a:pt x="168478" y="0"/>
                  </a:lnTo>
                  <a:lnTo>
                    <a:pt x="11375821" y="0"/>
                  </a:lnTo>
                  <a:lnTo>
                    <a:pt x="11420628" y="6018"/>
                  </a:lnTo>
                  <a:lnTo>
                    <a:pt x="11460888" y="23001"/>
                  </a:lnTo>
                  <a:lnTo>
                    <a:pt x="11494995" y="49339"/>
                  </a:lnTo>
                  <a:lnTo>
                    <a:pt x="11521344" y="83424"/>
                  </a:lnTo>
                  <a:lnTo>
                    <a:pt x="11538331" y="123648"/>
                  </a:lnTo>
                  <a:lnTo>
                    <a:pt x="11544350" y="168401"/>
                  </a:lnTo>
                  <a:lnTo>
                    <a:pt x="11544350" y="842390"/>
                  </a:lnTo>
                  <a:lnTo>
                    <a:pt x="11538331" y="887197"/>
                  </a:lnTo>
                  <a:lnTo>
                    <a:pt x="11521344" y="927457"/>
                  </a:lnTo>
                  <a:lnTo>
                    <a:pt x="11494995" y="961564"/>
                  </a:lnTo>
                  <a:lnTo>
                    <a:pt x="11460888" y="987914"/>
                  </a:lnTo>
                  <a:lnTo>
                    <a:pt x="11420628" y="1004901"/>
                  </a:lnTo>
                  <a:lnTo>
                    <a:pt x="11375821" y="1010919"/>
                  </a:lnTo>
                  <a:lnTo>
                    <a:pt x="168478" y="1010919"/>
                  </a:lnTo>
                  <a:lnTo>
                    <a:pt x="123688" y="1004901"/>
                  </a:lnTo>
                  <a:lnTo>
                    <a:pt x="83441" y="987914"/>
                  </a:lnTo>
                  <a:lnTo>
                    <a:pt x="49344" y="961564"/>
                  </a:lnTo>
                  <a:lnTo>
                    <a:pt x="23001" y="927457"/>
                  </a:lnTo>
                  <a:lnTo>
                    <a:pt x="6017" y="887197"/>
                  </a:lnTo>
                  <a:lnTo>
                    <a:pt x="0" y="842390"/>
                  </a:lnTo>
                  <a:lnTo>
                    <a:pt x="0" y="16840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35407" y="4479416"/>
            <a:ext cx="11563985" cy="1029969"/>
            <a:chOff x="235407" y="4479416"/>
            <a:chExt cx="11563985" cy="1029969"/>
          </a:xfrm>
        </p:grpSpPr>
        <p:sp>
          <p:nvSpPr>
            <p:cNvPr id="12" name="object 12"/>
            <p:cNvSpPr/>
            <p:nvPr/>
          </p:nvSpPr>
          <p:spPr>
            <a:xfrm>
              <a:off x="244932" y="4488941"/>
              <a:ext cx="11544935" cy="1010919"/>
            </a:xfrm>
            <a:custGeom>
              <a:avLst/>
              <a:gdLst/>
              <a:ahLst/>
              <a:cxnLst/>
              <a:rect l="l" t="t" r="r" b="b"/>
              <a:pathLst>
                <a:path w="11544935" h="1010920">
                  <a:moveTo>
                    <a:pt x="11375821" y="0"/>
                  </a:moveTo>
                  <a:lnTo>
                    <a:pt x="168478" y="0"/>
                  </a:lnTo>
                  <a:lnTo>
                    <a:pt x="123688" y="6018"/>
                  </a:lnTo>
                  <a:lnTo>
                    <a:pt x="83441" y="23005"/>
                  </a:lnTo>
                  <a:lnTo>
                    <a:pt x="49344" y="49355"/>
                  </a:lnTo>
                  <a:lnTo>
                    <a:pt x="23001" y="83462"/>
                  </a:lnTo>
                  <a:lnTo>
                    <a:pt x="6017" y="123722"/>
                  </a:lnTo>
                  <a:lnTo>
                    <a:pt x="0" y="168528"/>
                  </a:lnTo>
                  <a:lnTo>
                    <a:pt x="0" y="842390"/>
                  </a:lnTo>
                  <a:lnTo>
                    <a:pt x="6017" y="887197"/>
                  </a:lnTo>
                  <a:lnTo>
                    <a:pt x="23001" y="927457"/>
                  </a:lnTo>
                  <a:lnTo>
                    <a:pt x="49344" y="961564"/>
                  </a:lnTo>
                  <a:lnTo>
                    <a:pt x="83441" y="987914"/>
                  </a:lnTo>
                  <a:lnTo>
                    <a:pt x="123688" y="1004901"/>
                  </a:lnTo>
                  <a:lnTo>
                    <a:pt x="168478" y="1010919"/>
                  </a:lnTo>
                  <a:lnTo>
                    <a:pt x="11375821" y="1010919"/>
                  </a:lnTo>
                  <a:lnTo>
                    <a:pt x="11420628" y="1004901"/>
                  </a:lnTo>
                  <a:lnTo>
                    <a:pt x="11460888" y="987914"/>
                  </a:lnTo>
                  <a:lnTo>
                    <a:pt x="11494995" y="961564"/>
                  </a:lnTo>
                  <a:lnTo>
                    <a:pt x="11521344" y="927457"/>
                  </a:lnTo>
                  <a:lnTo>
                    <a:pt x="11538331" y="887197"/>
                  </a:lnTo>
                  <a:lnTo>
                    <a:pt x="11544350" y="842390"/>
                  </a:lnTo>
                  <a:lnTo>
                    <a:pt x="11544350" y="168528"/>
                  </a:lnTo>
                  <a:lnTo>
                    <a:pt x="11538331" y="123722"/>
                  </a:lnTo>
                  <a:lnTo>
                    <a:pt x="11521344" y="83462"/>
                  </a:lnTo>
                  <a:lnTo>
                    <a:pt x="11494995" y="49355"/>
                  </a:lnTo>
                  <a:lnTo>
                    <a:pt x="11460888" y="23005"/>
                  </a:lnTo>
                  <a:lnTo>
                    <a:pt x="11420628" y="6018"/>
                  </a:lnTo>
                  <a:lnTo>
                    <a:pt x="11375821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4932" y="4488941"/>
              <a:ext cx="11544935" cy="1010919"/>
            </a:xfrm>
            <a:custGeom>
              <a:avLst/>
              <a:gdLst/>
              <a:ahLst/>
              <a:cxnLst/>
              <a:rect l="l" t="t" r="r" b="b"/>
              <a:pathLst>
                <a:path w="11544935" h="1010920">
                  <a:moveTo>
                    <a:pt x="0" y="168528"/>
                  </a:moveTo>
                  <a:lnTo>
                    <a:pt x="6017" y="123722"/>
                  </a:lnTo>
                  <a:lnTo>
                    <a:pt x="23001" y="83462"/>
                  </a:lnTo>
                  <a:lnTo>
                    <a:pt x="49344" y="49355"/>
                  </a:lnTo>
                  <a:lnTo>
                    <a:pt x="83441" y="23005"/>
                  </a:lnTo>
                  <a:lnTo>
                    <a:pt x="123688" y="6018"/>
                  </a:lnTo>
                  <a:lnTo>
                    <a:pt x="168478" y="0"/>
                  </a:lnTo>
                  <a:lnTo>
                    <a:pt x="11375821" y="0"/>
                  </a:lnTo>
                  <a:lnTo>
                    <a:pt x="11420628" y="6018"/>
                  </a:lnTo>
                  <a:lnTo>
                    <a:pt x="11460888" y="23005"/>
                  </a:lnTo>
                  <a:lnTo>
                    <a:pt x="11494995" y="49355"/>
                  </a:lnTo>
                  <a:lnTo>
                    <a:pt x="11521344" y="83462"/>
                  </a:lnTo>
                  <a:lnTo>
                    <a:pt x="11538331" y="123722"/>
                  </a:lnTo>
                  <a:lnTo>
                    <a:pt x="11544350" y="168528"/>
                  </a:lnTo>
                  <a:lnTo>
                    <a:pt x="11544350" y="842390"/>
                  </a:lnTo>
                  <a:lnTo>
                    <a:pt x="11538331" y="887197"/>
                  </a:lnTo>
                  <a:lnTo>
                    <a:pt x="11521344" y="927457"/>
                  </a:lnTo>
                  <a:lnTo>
                    <a:pt x="11494995" y="961564"/>
                  </a:lnTo>
                  <a:lnTo>
                    <a:pt x="11460888" y="987914"/>
                  </a:lnTo>
                  <a:lnTo>
                    <a:pt x="11420628" y="1004901"/>
                  </a:lnTo>
                  <a:lnTo>
                    <a:pt x="11375821" y="1010919"/>
                  </a:lnTo>
                  <a:lnTo>
                    <a:pt x="168478" y="1010919"/>
                  </a:lnTo>
                  <a:lnTo>
                    <a:pt x="123688" y="1004901"/>
                  </a:lnTo>
                  <a:lnTo>
                    <a:pt x="83441" y="987914"/>
                  </a:lnTo>
                  <a:lnTo>
                    <a:pt x="49344" y="961564"/>
                  </a:lnTo>
                  <a:lnTo>
                    <a:pt x="23001" y="927457"/>
                  </a:lnTo>
                  <a:lnTo>
                    <a:pt x="6017" y="887197"/>
                  </a:lnTo>
                  <a:lnTo>
                    <a:pt x="0" y="842390"/>
                  </a:lnTo>
                  <a:lnTo>
                    <a:pt x="0" y="16852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35407" y="5645823"/>
            <a:ext cx="11563985" cy="1029969"/>
            <a:chOff x="235407" y="5645823"/>
            <a:chExt cx="11563985" cy="1029969"/>
          </a:xfrm>
        </p:grpSpPr>
        <p:sp>
          <p:nvSpPr>
            <p:cNvPr id="15" name="object 15"/>
            <p:cNvSpPr/>
            <p:nvPr/>
          </p:nvSpPr>
          <p:spPr>
            <a:xfrm>
              <a:off x="244932" y="5655348"/>
              <a:ext cx="11544935" cy="1010919"/>
            </a:xfrm>
            <a:custGeom>
              <a:avLst/>
              <a:gdLst/>
              <a:ahLst/>
              <a:cxnLst/>
              <a:rect l="l" t="t" r="r" b="b"/>
              <a:pathLst>
                <a:path w="11544935" h="1010920">
                  <a:moveTo>
                    <a:pt x="11375821" y="0"/>
                  </a:moveTo>
                  <a:lnTo>
                    <a:pt x="168478" y="0"/>
                  </a:lnTo>
                  <a:lnTo>
                    <a:pt x="123688" y="6018"/>
                  </a:lnTo>
                  <a:lnTo>
                    <a:pt x="83441" y="23004"/>
                  </a:lnTo>
                  <a:lnTo>
                    <a:pt x="49344" y="49350"/>
                  </a:lnTo>
                  <a:lnTo>
                    <a:pt x="23001" y="83451"/>
                  </a:lnTo>
                  <a:lnTo>
                    <a:pt x="6017" y="123700"/>
                  </a:lnTo>
                  <a:lnTo>
                    <a:pt x="0" y="168490"/>
                  </a:lnTo>
                  <a:lnTo>
                    <a:pt x="0" y="842403"/>
                  </a:lnTo>
                  <a:lnTo>
                    <a:pt x="6017" y="887193"/>
                  </a:lnTo>
                  <a:lnTo>
                    <a:pt x="23001" y="927440"/>
                  </a:lnTo>
                  <a:lnTo>
                    <a:pt x="49344" y="961537"/>
                  </a:lnTo>
                  <a:lnTo>
                    <a:pt x="83441" y="987880"/>
                  </a:lnTo>
                  <a:lnTo>
                    <a:pt x="123688" y="1004864"/>
                  </a:lnTo>
                  <a:lnTo>
                    <a:pt x="168478" y="1010881"/>
                  </a:lnTo>
                  <a:lnTo>
                    <a:pt x="11375821" y="1010881"/>
                  </a:lnTo>
                  <a:lnTo>
                    <a:pt x="11420628" y="1004864"/>
                  </a:lnTo>
                  <a:lnTo>
                    <a:pt x="11460888" y="987880"/>
                  </a:lnTo>
                  <a:lnTo>
                    <a:pt x="11494995" y="961537"/>
                  </a:lnTo>
                  <a:lnTo>
                    <a:pt x="11521344" y="927440"/>
                  </a:lnTo>
                  <a:lnTo>
                    <a:pt x="11538331" y="887193"/>
                  </a:lnTo>
                  <a:lnTo>
                    <a:pt x="11544350" y="842403"/>
                  </a:lnTo>
                  <a:lnTo>
                    <a:pt x="11544350" y="168490"/>
                  </a:lnTo>
                  <a:lnTo>
                    <a:pt x="11538331" y="123700"/>
                  </a:lnTo>
                  <a:lnTo>
                    <a:pt x="11521344" y="83451"/>
                  </a:lnTo>
                  <a:lnTo>
                    <a:pt x="11494995" y="49350"/>
                  </a:lnTo>
                  <a:lnTo>
                    <a:pt x="11460888" y="23004"/>
                  </a:lnTo>
                  <a:lnTo>
                    <a:pt x="11420628" y="6018"/>
                  </a:lnTo>
                  <a:lnTo>
                    <a:pt x="11375821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4932" y="5655348"/>
              <a:ext cx="11544935" cy="1010919"/>
            </a:xfrm>
            <a:custGeom>
              <a:avLst/>
              <a:gdLst/>
              <a:ahLst/>
              <a:cxnLst/>
              <a:rect l="l" t="t" r="r" b="b"/>
              <a:pathLst>
                <a:path w="11544935" h="1010920">
                  <a:moveTo>
                    <a:pt x="0" y="168490"/>
                  </a:moveTo>
                  <a:lnTo>
                    <a:pt x="6017" y="123700"/>
                  </a:lnTo>
                  <a:lnTo>
                    <a:pt x="23001" y="83451"/>
                  </a:lnTo>
                  <a:lnTo>
                    <a:pt x="49344" y="49350"/>
                  </a:lnTo>
                  <a:lnTo>
                    <a:pt x="83441" y="23004"/>
                  </a:lnTo>
                  <a:lnTo>
                    <a:pt x="123688" y="6018"/>
                  </a:lnTo>
                  <a:lnTo>
                    <a:pt x="168478" y="0"/>
                  </a:lnTo>
                  <a:lnTo>
                    <a:pt x="11375821" y="0"/>
                  </a:lnTo>
                  <a:lnTo>
                    <a:pt x="11420628" y="6018"/>
                  </a:lnTo>
                  <a:lnTo>
                    <a:pt x="11460888" y="23004"/>
                  </a:lnTo>
                  <a:lnTo>
                    <a:pt x="11494995" y="49350"/>
                  </a:lnTo>
                  <a:lnTo>
                    <a:pt x="11521344" y="83451"/>
                  </a:lnTo>
                  <a:lnTo>
                    <a:pt x="11538331" y="123700"/>
                  </a:lnTo>
                  <a:lnTo>
                    <a:pt x="11544350" y="168490"/>
                  </a:lnTo>
                  <a:lnTo>
                    <a:pt x="11544350" y="842403"/>
                  </a:lnTo>
                  <a:lnTo>
                    <a:pt x="11538331" y="887193"/>
                  </a:lnTo>
                  <a:lnTo>
                    <a:pt x="11521344" y="927440"/>
                  </a:lnTo>
                  <a:lnTo>
                    <a:pt x="11494995" y="961537"/>
                  </a:lnTo>
                  <a:lnTo>
                    <a:pt x="11460888" y="987880"/>
                  </a:lnTo>
                  <a:lnTo>
                    <a:pt x="11420628" y="1004864"/>
                  </a:lnTo>
                  <a:lnTo>
                    <a:pt x="11375821" y="1010881"/>
                  </a:lnTo>
                  <a:lnTo>
                    <a:pt x="168478" y="1010881"/>
                  </a:lnTo>
                  <a:lnTo>
                    <a:pt x="123688" y="1004864"/>
                  </a:lnTo>
                  <a:lnTo>
                    <a:pt x="83441" y="987880"/>
                  </a:lnTo>
                  <a:lnTo>
                    <a:pt x="49344" y="961537"/>
                  </a:lnTo>
                  <a:lnTo>
                    <a:pt x="23001" y="927440"/>
                  </a:lnTo>
                  <a:lnTo>
                    <a:pt x="6017" y="887193"/>
                  </a:lnTo>
                  <a:lnTo>
                    <a:pt x="0" y="842403"/>
                  </a:lnTo>
                  <a:lnTo>
                    <a:pt x="0" y="16849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7936" y="2339467"/>
            <a:ext cx="11015980" cy="39624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15240">
              <a:lnSpc>
                <a:spcPts val="2080"/>
              </a:lnSpc>
              <a:spcBef>
                <a:spcPts val="440"/>
              </a:spcBef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Содействовать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непосредственному 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ознакомлению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детей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с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носителями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исторических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традиций </a:t>
            </a:r>
            <a:r>
              <a:rPr sz="2000" b="1" i="1" spc="-484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народной</a:t>
            </a:r>
            <a:r>
              <a:rPr sz="2000" b="1" i="1" spc="-4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культуры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(прикладным</a:t>
            </a:r>
            <a:r>
              <a:rPr sz="20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искусством,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фольклором,</a:t>
            </a:r>
            <a:r>
              <a:rPr sz="2000" b="1" i="1" spc="-4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играми,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обычаями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др.)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ts val="2240"/>
              </a:lnSpc>
            </a:pP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Актуализировать</a:t>
            </a:r>
            <a:r>
              <a:rPr sz="20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потребность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родителей</a:t>
            </a:r>
            <a:r>
              <a:rPr sz="20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2000" b="1" i="1" spc="1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совместной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деятельности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с</a:t>
            </a:r>
            <a:r>
              <a:rPr sz="20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детьми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 и</a:t>
            </a:r>
            <a:r>
              <a:rPr sz="2000" b="1" i="1" spc="1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педагогами</a:t>
            </a:r>
            <a:r>
              <a:rPr sz="20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40"/>
              </a:lnSpc>
            </a:pP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вопросах</a:t>
            </a:r>
            <a:r>
              <a:rPr sz="2000" b="1" i="1" spc="-5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формирования</a:t>
            </a:r>
            <a:r>
              <a:rPr sz="20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толерантной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культуры.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402590">
              <a:lnSpc>
                <a:spcPts val="2080"/>
              </a:lnSpc>
              <a:spcBef>
                <a:spcPts val="5"/>
              </a:spcBef>
            </a:pP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Воспитывать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интерес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к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национальной 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культуре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представителей коренных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народов 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ХМАО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и </a:t>
            </a:r>
            <a:r>
              <a:rPr sz="2000" b="1" i="1" spc="-484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любовь</a:t>
            </a:r>
            <a:r>
              <a:rPr sz="20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к 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родному</a:t>
            </a:r>
            <a:r>
              <a:rPr sz="20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краю.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Развивать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творческую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активность,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 социально-коммуникативные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навыки.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"/>
            <a:ext cx="12192000" cy="6739890"/>
            <a:chOff x="0" y="2"/>
            <a:chExt cx="12192000" cy="67398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"/>
              <a:ext cx="12191999" cy="67397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9671" y="341376"/>
              <a:ext cx="4489704" cy="1219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22847" y="931164"/>
              <a:ext cx="5294376" cy="12192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45173" y="477723"/>
            <a:ext cx="4592320" cy="127063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 indent="496570">
              <a:lnSpc>
                <a:spcPts val="4640"/>
              </a:lnSpc>
              <a:spcBef>
                <a:spcPts val="685"/>
              </a:spcBef>
            </a:pPr>
            <a:r>
              <a:rPr sz="4300" spc="459" dirty="0"/>
              <a:t>РЕСУРСНОЕ </a:t>
            </a:r>
            <a:r>
              <a:rPr sz="4300" spc="465" dirty="0"/>
              <a:t> </a:t>
            </a:r>
            <a:r>
              <a:rPr sz="4300" spc="560" dirty="0"/>
              <a:t>ОБЕСПЕЧЕН</a:t>
            </a:r>
            <a:r>
              <a:rPr sz="4300" spc="605" dirty="0"/>
              <a:t>И</a:t>
            </a:r>
            <a:r>
              <a:rPr sz="4300" spc="615" dirty="0"/>
              <a:t>Е</a:t>
            </a:r>
            <a:endParaRPr sz="4300"/>
          </a:p>
        </p:txBody>
      </p:sp>
      <p:grpSp>
        <p:nvGrpSpPr>
          <p:cNvPr id="8" name="object 8"/>
          <p:cNvGrpSpPr/>
          <p:nvPr/>
        </p:nvGrpSpPr>
        <p:grpSpPr>
          <a:xfrm>
            <a:off x="160146" y="2118105"/>
            <a:ext cx="2499995" cy="4635500"/>
            <a:chOff x="160146" y="2118105"/>
            <a:chExt cx="2499995" cy="4635500"/>
          </a:xfrm>
        </p:grpSpPr>
        <p:sp>
          <p:nvSpPr>
            <p:cNvPr id="9" name="object 9"/>
            <p:cNvSpPr/>
            <p:nvPr/>
          </p:nvSpPr>
          <p:spPr>
            <a:xfrm>
              <a:off x="169671" y="2127630"/>
              <a:ext cx="2480945" cy="4616450"/>
            </a:xfrm>
            <a:custGeom>
              <a:avLst/>
              <a:gdLst/>
              <a:ahLst/>
              <a:cxnLst/>
              <a:rect l="l" t="t" r="r" b="b"/>
              <a:pathLst>
                <a:path w="2480945" h="4616450">
                  <a:moveTo>
                    <a:pt x="0" y="0"/>
                  </a:moveTo>
                  <a:lnTo>
                    <a:pt x="0" y="4616067"/>
                  </a:lnTo>
                  <a:lnTo>
                    <a:pt x="2480564" y="3692867"/>
                  </a:lnTo>
                  <a:lnTo>
                    <a:pt x="2480564" y="923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9671" y="2127630"/>
              <a:ext cx="2480945" cy="4616450"/>
            </a:xfrm>
            <a:custGeom>
              <a:avLst/>
              <a:gdLst/>
              <a:ahLst/>
              <a:cxnLst/>
              <a:rect l="l" t="t" r="r" b="b"/>
              <a:pathLst>
                <a:path w="2480945" h="4616450">
                  <a:moveTo>
                    <a:pt x="0" y="4616067"/>
                  </a:moveTo>
                  <a:lnTo>
                    <a:pt x="0" y="0"/>
                  </a:lnTo>
                  <a:lnTo>
                    <a:pt x="2480564" y="923290"/>
                  </a:lnTo>
                  <a:lnTo>
                    <a:pt x="2480564" y="3692867"/>
                  </a:lnTo>
                  <a:lnTo>
                    <a:pt x="0" y="461606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3870" y="2931388"/>
            <a:ext cx="2233930" cy="28606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Информационное: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86200"/>
              </a:lnSpc>
              <a:spcBef>
                <a:spcPts val="810"/>
              </a:spcBef>
              <a:buFont typeface="Times New Roman"/>
              <a:buChar char="•"/>
              <a:tabLst>
                <a:tab pos="241300" algn="l"/>
                <a:tab pos="241935" algn="l"/>
              </a:tabLst>
            </a:pP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Примерная </a:t>
            </a:r>
            <a:r>
              <a:rPr sz="20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основная </a:t>
            </a:r>
            <a:r>
              <a:rPr sz="20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общ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об</a:t>
            </a:r>
            <a:r>
              <a:rPr sz="20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р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з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</a:t>
            </a:r>
            <a:r>
              <a:rPr sz="20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000" b="1" i="1" spc="-65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л 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ьная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программа </a:t>
            </a:r>
            <a:r>
              <a:rPr sz="20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дошкольного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образования</a:t>
            </a:r>
            <a:endParaRPr sz="2000">
              <a:latin typeface="Times New Roman"/>
              <a:cs typeface="Times New Roman"/>
            </a:endParaRPr>
          </a:p>
          <a:p>
            <a:pPr marL="241300" marR="99060">
              <a:lnSpc>
                <a:spcPct val="86300"/>
              </a:lnSpc>
              <a:spcBef>
                <a:spcPts val="5"/>
              </a:spcBef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«Детство»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под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редакцией </a:t>
            </a:r>
            <a:r>
              <a:rPr sz="20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Т.И. 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Бабаевой,</a:t>
            </a:r>
            <a:r>
              <a:rPr sz="2000" b="1" i="1" spc="-6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2014</a:t>
            </a:r>
            <a:r>
              <a:rPr sz="2000" b="1" i="1" spc="-5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г.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02254" y="2118105"/>
            <a:ext cx="3296285" cy="4635500"/>
            <a:chOff x="2802254" y="2118105"/>
            <a:chExt cx="3296285" cy="4635500"/>
          </a:xfrm>
        </p:grpSpPr>
        <p:sp>
          <p:nvSpPr>
            <p:cNvPr id="13" name="object 13"/>
            <p:cNvSpPr/>
            <p:nvPr/>
          </p:nvSpPr>
          <p:spPr>
            <a:xfrm>
              <a:off x="2811779" y="2127630"/>
              <a:ext cx="3277235" cy="4616450"/>
            </a:xfrm>
            <a:custGeom>
              <a:avLst/>
              <a:gdLst/>
              <a:ahLst/>
              <a:cxnLst/>
              <a:rect l="l" t="t" r="r" b="b"/>
              <a:pathLst>
                <a:path w="3277235" h="4616450">
                  <a:moveTo>
                    <a:pt x="0" y="0"/>
                  </a:moveTo>
                  <a:lnTo>
                    <a:pt x="0" y="4616067"/>
                  </a:lnTo>
                  <a:lnTo>
                    <a:pt x="3276854" y="3692867"/>
                  </a:lnTo>
                  <a:lnTo>
                    <a:pt x="3276854" y="923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11779" y="2127630"/>
              <a:ext cx="3277235" cy="4616450"/>
            </a:xfrm>
            <a:custGeom>
              <a:avLst/>
              <a:gdLst/>
              <a:ahLst/>
              <a:cxnLst/>
              <a:rect l="l" t="t" r="r" b="b"/>
              <a:pathLst>
                <a:path w="3277235" h="4616450">
                  <a:moveTo>
                    <a:pt x="0" y="4616067"/>
                  </a:moveTo>
                  <a:lnTo>
                    <a:pt x="0" y="0"/>
                  </a:lnTo>
                  <a:lnTo>
                    <a:pt x="3276854" y="923290"/>
                  </a:lnTo>
                  <a:lnTo>
                    <a:pt x="3276854" y="3692867"/>
                  </a:lnTo>
                  <a:lnTo>
                    <a:pt x="0" y="461606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926460" y="2931388"/>
            <a:ext cx="2967355" cy="34296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Финансовое:</a:t>
            </a:r>
            <a:endParaRPr sz="2000">
              <a:latin typeface="Times New Roman"/>
              <a:cs typeface="Times New Roman"/>
            </a:endParaRPr>
          </a:p>
          <a:p>
            <a:pPr marL="241300" marR="54610" indent="-228600">
              <a:lnSpc>
                <a:spcPct val="86200"/>
              </a:lnSpc>
              <a:spcBef>
                <a:spcPts val="810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бюджетные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 ассигнования </a:t>
            </a:r>
            <a:r>
              <a:rPr sz="20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ДОУ 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(покупка</a:t>
            </a:r>
            <a:r>
              <a:rPr sz="2000" b="1" i="1" spc="-114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методической </a:t>
            </a:r>
            <a:r>
              <a:rPr sz="2000" b="1" i="1" spc="-484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литературы,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75"/>
              </a:lnSpc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оборудования</a:t>
            </a:r>
            <a:r>
              <a:rPr sz="2000" b="1" i="1" spc="-6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r>
              <a:rPr sz="20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др.),</a:t>
            </a:r>
            <a:endParaRPr sz="2000">
              <a:latin typeface="Times New Roman"/>
              <a:cs typeface="Times New Roman"/>
            </a:endParaRPr>
          </a:p>
          <a:p>
            <a:pPr marL="241300" marR="395605" indent="-228600">
              <a:lnSpc>
                <a:spcPct val="86200"/>
              </a:lnSpc>
              <a:spcBef>
                <a:spcPts val="340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родители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(законные </a:t>
            </a:r>
            <a:r>
              <a:rPr sz="2000" b="1" i="1" spc="-484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представители)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воспитанников</a:t>
            </a:r>
            <a:r>
              <a:rPr sz="2000" b="1" i="1" spc="-9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40" dirty="0">
                <a:solidFill>
                  <a:srgbClr val="001729"/>
                </a:solidFill>
                <a:latin typeface="Times New Roman"/>
                <a:cs typeface="Times New Roman"/>
              </a:rPr>
              <a:t>ДОУ </a:t>
            </a:r>
            <a:r>
              <a:rPr sz="2000" b="1" i="1" spc="-484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(изготовление</a:t>
            </a:r>
            <a:endParaRPr sz="2000">
              <a:latin typeface="Times New Roman"/>
              <a:cs typeface="Times New Roman"/>
            </a:endParaRPr>
          </a:p>
          <a:p>
            <a:pPr marL="241300" marR="5080">
              <a:lnSpc>
                <a:spcPts val="2060"/>
              </a:lnSpc>
              <a:spcBef>
                <a:spcPts val="35"/>
              </a:spcBef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дидактических</a:t>
            </a:r>
            <a:r>
              <a:rPr sz="2000" b="1" i="1" spc="-8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пособий </a:t>
            </a:r>
            <a:r>
              <a:rPr sz="2000" b="1" i="1" spc="-484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пр.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40653" y="2118105"/>
            <a:ext cx="3361690" cy="4635500"/>
            <a:chOff x="6240653" y="2118105"/>
            <a:chExt cx="3361690" cy="4635500"/>
          </a:xfrm>
        </p:grpSpPr>
        <p:sp>
          <p:nvSpPr>
            <p:cNvPr id="17" name="object 17"/>
            <p:cNvSpPr/>
            <p:nvPr/>
          </p:nvSpPr>
          <p:spPr>
            <a:xfrm>
              <a:off x="6250178" y="2127630"/>
              <a:ext cx="3342640" cy="4616450"/>
            </a:xfrm>
            <a:custGeom>
              <a:avLst/>
              <a:gdLst/>
              <a:ahLst/>
              <a:cxnLst/>
              <a:rect l="l" t="t" r="r" b="b"/>
              <a:pathLst>
                <a:path w="3342640" h="4616450">
                  <a:moveTo>
                    <a:pt x="0" y="0"/>
                  </a:moveTo>
                  <a:lnTo>
                    <a:pt x="0" y="4616067"/>
                  </a:lnTo>
                  <a:lnTo>
                    <a:pt x="3342386" y="3692867"/>
                  </a:lnTo>
                  <a:lnTo>
                    <a:pt x="3342386" y="923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50178" y="2127630"/>
              <a:ext cx="3342640" cy="4616450"/>
            </a:xfrm>
            <a:custGeom>
              <a:avLst/>
              <a:gdLst/>
              <a:ahLst/>
              <a:cxnLst/>
              <a:rect l="l" t="t" r="r" b="b"/>
              <a:pathLst>
                <a:path w="3342640" h="4616450">
                  <a:moveTo>
                    <a:pt x="0" y="4616067"/>
                  </a:moveTo>
                  <a:lnTo>
                    <a:pt x="0" y="0"/>
                  </a:lnTo>
                  <a:lnTo>
                    <a:pt x="3342386" y="923290"/>
                  </a:lnTo>
                  <a:lnTo>
                    <a:pt x="3342386" y="3692867"/>
                  </a:lnTo>
                  <a:lnTo>
                    <a:pt x="0" y="461606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365240" y="2959988"/>
            <a:ext cx="3115945" cy="18510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1438910">
              <a:lnSpc>
                <a:spcPts val="2080"/>
              </a:lnSpc>
              <a:spcBef>
                <a:spcPts val="440"/>
              </a:spcBef>
            </a:pP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М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ери</a:t>
            </a:r>
            <a:r>
              <a:rPr sz="2000" b="1" i="1" spc="10" dirty="0">
                <a:solidFill>
                  <a:srgbClr val="001729"/>
                </a:solidFill>
                <a:latin typeface="Times New Roman"/>
                <a:cs typeface="Times New Roman"/>
              </a:rPr>
              <a:t>а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л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ьн</a:t>
            </a:r>
            <a:r>
              <a:rPr sz="20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-  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техническое: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40"/>
              </a:lnSpc>
              <a:spcBef>
                <a:spcPts val="450"/>
              </a:spcBef>
            </a:pP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-</a:t>
            </a:r>
            <a:r>
              <a:rPr sz="2000" b="1" i="1" spc="41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оформления</a:t>
            </a:r>
            <a:r>
              <a:rPr sz="2000" b="1" i="1" spc="42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2000" b="1" i="1" spc="42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групповых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40"/>
              </a:lnSpc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мини-музеев,</a:t>
            </a:r>
            <a:endParaRPr sz="2000">
              <a:latin typeface="Times New Roman"/>
              <a:cs typeface="Times New Roman"/>
            </a:endParaRPr>
          </a:p>
          <a:p>
            <a:pPr marL="12700" marR="1093470">
              <a:lnSpc>
                <a:spcPts val="2080"/>
              </a:lnSpc>
              <a:spcBef>
                <a:spcPts val="805"/>
              </a:spcBef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-изготовление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инф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spc="-95" dirty="0">
                <a:solidFill>
                  <a:srgbClr val="001729"/>
                </a:solidFill>
                <a:latin typeface="Times New Roman"/>
                <a:cs typeface="Times New Roman"/>
              </a:rPr>
              <a:t>р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м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</a:t>
            </a:r>
            <a:r>
              <a:rPr sz="20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ц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онн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ы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65240" y="4741926"/>
            <a:ext cx="3115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4625" algn="l"/>
              </a:tabLst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ма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риа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л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ов	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для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65240" y="5005527"/>
            <a:ext cx="31146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родителей</a:t>
            </a:r>
            <a:r>
              <a:rPr sz="2000" b="1" i="1" spc="9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воспитанников,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65240" y="5267959"/>
            <a:ext cx="3114675" cy="59499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439"/>
              </a:spcBef>
              <a:tabLst>
                <a:tab pos="1368425" algn="l"/>
                <a:tab pos="1689100" algn="l"/>
                <a:tab pos="2010410" algn="l"/>
                <a:tab pos="2959735" algn="l"/>
              </a:tabLst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п</a:t>
            </a:r>
            <a:r>
              <a:rPr sz="2000" b="1" i="1" spc="-50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д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агогов,</a:t>
            </a:r>
            <a:r>
              <a:rPr sz="2000" b="1" i="1">
                <a:solidFill>
                  <a:srgbClr val="001729"/>
                </a:solidFill>
                <a:latin typeface="Times New Roman"/>
                <a:cs typeface="Times New Roman"/>
              </a:rPr>
              <a:t>	</a:t>
            </a:r>
            <a:r>
              <a:rPr sz="2000" b="1" i="1" smtClean="0">
                <a:solidFill>
                  <a:srgbClr val="001729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ф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-	и 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видеооборудование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744582" y="2118105"/>
            <a:ext cx="2172970" cy="4635500"/>
            <a:chOff x="9744582" y="2118105"/>
            <a:chExt cx="2172970" cy="4635500"/>
          </a:xfrm>
        </p:grpSpPr>
        <p:sp>
          <p:nvSpPr>
            <p:cNvPr id="24" name="object 24"/>
            <p:cNvSpPr/>
            <p:nvPr/>
          </p:nvSpPr>
          <p:spPr>
            <a:xfrm>
              <a:off x="9754107" y="2127630"/>
              <a:ext cx="2153920" cy="4616450"/>
            </a:xfrm>
            <a:custGeom>
              <a:avLst/>
              <a:gdLst/>
              <a:ahLst/>
              <a:cxnLst/>
              <a:rect l="l" t="t" r="r" b="b"/>
              <a:pathLst>
                <a:path w="2153920" h="4616450">
                  <a:moveTo>
                    <a:pt x="0" y="0"/>
                  </a:moveTo>
                  <a:lnTo>
                    <a:pt x="0" y="4616067"/>
                  </a:lnTo>
                  <a:lnTo>
                    <a:pt x="2153920" y="3692867"/>
                  </a:lnTo>
                  <a:lnTo>
                    <a:pt x="2153920" y="923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54107" y="2127630"/>
              <a:ext cx="2153920" cy="4616450"/>
            </a:xfrm>
            <a:custGeom>
              <a:avLst/>
              <a:gdLst/>
              <a:ahLst/>
              <a:cxnLst/>
              <a:rect l="l" t="t" r="r" b="b"/>
              <a:pathLst>
                <a:path w="2153920" h="4616450">
                  <a:moveTo>
                    <a:pt x="0" y="4616067"/>
                  </a:moveTo>
                  <a:lnTo>
                    <a:pt x="0" y="0"/>
                  </a:lnTo>
                  <a:lnTo>
                    <a:pt x="2153920" y="923290"/>
                  </a:lnTo>
                  <a:lnTo>
                    <a:pt x="2153920" y="3692867"/>
                  </a:lnTo>
                  <a:lnTo>
                    <a:pt x="0" y="4616067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869551" y="2931388"/>
            <a:ext cx="1792605" cy="10636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Кадровое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воспитатели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специ</a:t>
            </a:r>
            <a:r>
              <a:rPr sz="20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а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листы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3835" y="477012"/>
            <a:ext cx="6653783" cy="13594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44261" y="633221"/>
            <a:ext cx="5872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85" dirty="0"/>
              <a:t>ЭТАПЫ</a:t>
            </a:r>
            <a:r>
              <a:rPr sz="4800" spc="140" dirty="0"/>
              <a:t> </a:t>
            </a:r>
            <a:r>
              <a:rPr sz="4800" spc="520" dirty="0"/>
              <a:t>ПРОЕКТА</a:t>
            </a:r>
            <a:endParaRPr sz="4800"/>
          </a:p>
        </p:txBody>
      </p:sp>
      <p:grpSp>
        <p:nvGrpSpPr>
          <p:cNvPr id="5" name="object 5"/>
          <p:cNvGrpSpPr/>
          <p:nvPr/>
        </p:nvGrpSpPr>
        <p:grpSpPr>
          <a:xfrm>
            <a:off x="-5783" y="2083435"/>
            <a:ext cx="3667760" cy="1478915"/>
            <a:chOff x="-5783" y="2083435"/>
            <a:chExt cx="3667760" cy="1478915"/>
          </a:xfrm>
        </p:grpSpPr>
        <p:sp>
          <p:nvSpPr>
            <p:cNvPr id="6" name="object 6"/>
            <p:cNvSpPr/>
            <p:nvPr/>
          </p:nvSpPr>
          <p:spPr>
            <a:xfrm>
              <a:off x="3741" y="2092960"/>
              <a:ext cx="3648710" cy="1459865"/>
            </a:xfrm>
            <a:custGeom>
              <a:avLst/>
              <a:gdLst/>
              <a:ahLst/>
              <a:cxnLst/>
              <a:rect l="l" t="t" r="r" b="b"/>
              <a:pathLst>
                <a:path w="3648710" h="1459864">
                  <a:moveTo>
                    <a:pt x="3648202" y="0"/>
                  </a:moveTo>
                  <a:lnTo>
                    <a:pt x="0" y="0"/>
                  </a:lnTo>
                  <a:lnTo>
                    <a:pt x="0" y="1459357"/>
                  </a:lnTo>
                  <a:lnTo>
                    <a:pt x="3648202" y="1459357"/>
                  </a:lnTo>
                  <a:lnTo>
                    <a:pt x="3648202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41" y="2092960"/>
              <a:ext cx="3648710" cy="1459865"/>
            </a:xfrm>
            <a:custGeom>
              <a:avLst/>
              <a:gdLst/>
              <a:ahLst/>
              <a:cxnLst/>
              <a:rect l="l" t="t" r="r" b="b"/>
              <a:pathLst>
                <a:path w="3648710" h="1459864">
                  <a:moveTo>
                    <a:pt x="0" y="1459357"/>
                  </a:moveTo>
                  <a:lnTo>
                    <a:pt x="3648202" y="1459357"/>
                  </a:lnTo>
                  <a:lnTo>
                    <a:pt x="3648202" y="0"/>
                  </a:lnTo>
                  <a:lnTo>
                    <a:pt x="0" y="0"/>
                  </a:lnTo>
                  <a:lnTo>
                    <a:pt x="0" y="1459357"/>
                  </a:lnTo>
                  <a:close/>
                </a:path>
              </a:pathLst>
            </a:custGeom>
            <a:ln w="19050">
              <a:solidFill>
                <a:srgbClr val="9EC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6511" y="2257464"/>
            <a:ext cx="2222500" cy="10198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9690" algn="ctr">
              <a:lnSpc>
                <a:spcPct val="100000"/>
              </a:lnSpc>
              <a:spcBef>
                <a:spcPts val="580"/>
              </a:spcBef>
            </a:pP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1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этап</a:t>
            </a:r>
            <a:endParaRPr sz="2000">
              <a:latin typeface="Times New Roman"/>
              <a:cs typeface="Times New Roman"/>
            </a:endParaRPr>
          </a:p>
          <a:p>
            <a:pPr marL="12700" marR="5080" indent="60325" algn="ctr">
              <a:lnSpc>
                <a:spcPts val="2060"/>
              </a:lnSpc>
              <a:spcBef>
                <a:spcPts val="830"/>
              </a:spcBef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организационно- 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п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о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д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го</a:t>
            </a:r>
            <a:r>
              <a:rPr sz="20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ов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r>
              <a:rPr sz="20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т</a:t>
            </a:r>
            <a:r>
              <a:rPr sz="2000" b="1" i="1" spc="-65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льн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ы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й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5783" y="3542840"/>
            <a:ext cx="3667760" cy="3320415"/>
            <a:chOff x="-5783" y="3542840"/>
            <a:chExt cx="3667760" cy="3320415"/>
          </a:xfrm>
        </p:grpSpPr>
        <p:sp>
          <p:nvSpPr>
            <p:cNvPr id="10" name="object 10"/>
            <p:cNvSpPr/>
            <p:nvPr/>
          </p:nvSpPr>
          <p:spPr>
            <a:xfrm>
              <a:off x="3741" y="3552365"/>
              <a:ext cx="3648710" cy="3301365"/>
            </a:xfrm>
            <a:custGeom>
              <a:avLst/>
              <a:gdLst/>
              <a:ahLst/>
              <a:cxnLst/>
              <a:rect l="l" t="t" r="r" b="b"/>
              <a:pathLst>
                <a:path w="3648710" h="3301365">
                  <a:moveTo>
                    <a:pt x="3648202" y="0"/>
                  </a:moveTo>
                  <a:lnTo>
                    <a:pt x="0" y="0"/>
                  </a:lnTo>
                  <a:lnTo>
                    <a:pt x="0" y="3300857"/>
                  </a:lnTo>
                  <a:lnTo>
                    <a:pt x="3648202" y="3300857"/>
                  </a:lnTo>
                  <a:lnTo>
                    <a:pt x="3648202" y="0"/>
                  </a:lnTo>
                  <a:close/>
                </a:path>
              </a:pathLst>
            </a:custGeom>
            <a:solidFill>
              <a:srgbClr val="DFEA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41" y="3552365"/>
              <a:ext cx="3648710" cy="3301365"/>
            </a:xfrm>
            <a:custGeom>
              <a:avLst/>
              <a:gdLst/>
              <a:ahLst/>
              <a:cxnLst/>
              <a:rect l="l" t="t" r="r" b="b"/>
              <a:pathLst>
                <a:path w="3648710" h="3301365">
                  <a:moveTo>
                    <a:pt x="0" y="3300857"/>
                  </a:moveTo>
                  <a:lnTo>
                    <a:pt x="3648202" y="3300857"/>
                  </a:lnTo>
                  <a:lnTo>
                    <a:pt x="3648202" y="0"/>
                  </a:lnTo>
                  <a:lnTo>
                    <a:pt x="0" y="0"/>
                  </a:lnTo>
                  <a:lnTo>
                    <a:pt x="0" y="3300857"/>
                  </a:lnTo>
                  <a:close/>
                </a:path>
              </a:pathLst>
            </a:custGeom>
            <a:ln w="19050">
              <a:solidFill>
                <a:srgbClr val="DFE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637" y="3599815"/>
            <a:ext cx="3422650" cy="30492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86300"/>
              </a:lnSpc>
              <a:spcBef>
                <a:spcPts val="430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i="1" spc="-5" dirty="0">
                <a:latin typeface="Times New Roman"/>
                <a:cs typeface="Times New Roman"/>
              </a:rPr>
              <a:t>изучение уровня 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осведомленности детей </a:t>
            </a:r>
            <a:r>
              <a:rPr sz="2000" b="1" i="1" dirty="0">
                <a:latin typeface="Times New Roman"/>
                <a:cs typeface="Times New Roman"/>
              </a:rPr>
              <a:t>и 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родителей</a:t>
            </a:r>
            <a:r>
              <a:rPr sz="2000" b="1" i="1" spc="-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об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особенностях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spc="-20" dirty="0">
                <a:latin typeface="Times New Roman"/>
                <a:cs typeface="Times New Roman"/>
              </a:rPr>
              <a:t>культуры </a:t>
            </a:r>
            <a:r>
              <a:rPr sz="2000" b="1" i="1" spc="-5" dirty="0">
                <a:latin typeface="Times New Roman"/>
                <a:cs typeface="Times New Roman"/>
              </a:rPr>
              <a:t>малочисленных 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народов</a:t>
            </a:r>
            <a:r>
              <a:rPr sz="2000" b="1" i="1" spc="-5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Севера,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о </a:t>
            </a:r>
            <a:r>
              <a:rPr sz="2000" b="1" i="1" spc="-15" dirty="0">
                <a:latin typeface="Times New Roman"/>
                <a:cs typeface="Times New Roman"/>
              </a:rPr>
              <a:t>родном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75"/>
              </a:lnSpc>
            </a:pPr>
            <a:r>
              <a:rPr sz="2000" b="1" i="1" dirty="0">
                <a:latin typeface="Times New Roman"/>
                <a:cs typeface="Times New Roman"/>
              </a:rPr>
              <a:t>крае.</a:t>
            </a:r>
            <a:endParaRPr sz="2000">
              <a:latin typeface="Times New Roman"/>
              <a:cs typeface="Times New Roman"/>
            </a:endParaRPr>
          </a:p>
          <a:p>
            <a:pPr marL="227965" marR="349885" indent="-227965">
              <a:lnSpc>
                <a:spcPts val="2230"/>
              </a:lnSpc>
              <a:spcBef>
                <a:spcPts val="15"/>
              </a:spcBef>
              <a:buFont typeface="Times New Roman"/>
              <a:buChar char="•"/>
              <a:tabLst>
                <a:tab pos="227965" algn="l"/>
                <a:tab pos="24130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выявление</a:t>
            </a:r>
            <a:r>
              <a:rPr sz="2000" b="1" i="1" spc="-8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особенностей</a:t>
            </a:r>
            <a:endParaRPr sz="2000">
              <a:latin typeface="Times New Roman"/>
              <a:cs typeface="Times New Roman"/>
            </a:endParaRPr>
          </a:p>
          <a:p>
            <a:pPr marR="319405" algn="ctr">
              <a:lnSpc>
                <a:spcPts val="2230"/>
              </a:lnSpc>
            </a:pPr>
            <a:r>
              <a:rPr sz="2000" b="1" i="1" spc="-15" dirty="0">
                <a:latin typeface="Times New Roman"/>
                <a:cs typeface="Times New Roman"/>
              </a:rPr>
              <a:t>педагогического</a:t>
            </a:r>
            <a:r>
              <a:rPr sz="2000" b="1" i="1" spc="-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опыта</a:t>
            </a:r>
            <a:endParaRPr sz="2000">
              <a:latin typeface="Times New Roman"/>
              <a:cs typeface="Times New Roman"/>
            </a:endParaRPr>
          </a:p>
          <a:p>
            <a:pPr marL="241300" marR="275590" indent="-228600">
              <a:lnSpc>
                <a:spcPct val="86200"/>
              </a:lnSpc>
              <a:spcBef>
                <a:spcPts val="355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i="1" spc="-15" dirty="0">
                <a:latin typeface="Times New Roman"/>
                <a:cs typeface="Times New Roman"/>
              </a:rPr>
              <a:t>создание </a:t>
            </a:r>
            <a:r>
              <a:rPr sz="2000" b="1" i="1" spc="-5" dirty="0">
                <a:latin typeface="Times New Roman"/>
                <a:cs typeface="Times New Roman"/>
              </a:rPr>
              <a:t>развивающей 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предметно- </a:t>
            </a:r>
            <a:r>
              <a:rPr sz="2000" b="1" i="1" spc="-5" dirty="0">
                <a:latin typeface="Times New Roman"/>
                <a:cs typeface="Times New Roman"/>
              </a:rPr>
              <a:t> п</a:t>
            </a:r>
            <a:r>
              <a:rPr sz="2000" b="1" i="1" spc="5" dirty="0">
                <a:latin typeface="Times New Roman"/>
                <a:cs typeface="Times New Roman"/>
              </a:rPr>
              <a:t>р</a:t>
            </a:r>
            <a:r>
              <a:rPr sz="2000" b="1" i="1" dirty="0">
                <a:latin typeface="Times New Roman"/>
                <a:cs typeface="Times New Roman"/>
              </a:rPr>
              <a:t>ост</a:t>
            </a:r>
            <a:r>
              <a:rPr sz="2000" b="1" i="1" spc="10" dirty="0">
                <a:latin typeface="Times New Roman"/>
                <a:cs typeface="Times New Roman"/>
              </a:rPr>
              <a:t>р</a:t>
            </a:r>
            <a:r>
              <a:rPr sz="2000" b="1" i="1" dirty="0">
                <a:latin typeface="Times New Roman"/>
                <a:cs typeface="Times New Roman"/>
              </a:rPr>
              <a:t>анст</a:t>
            </a:r>
            <a:r>
              <a:rPr sz="2000" b="1" i="1" spc="-35" dirty="0">
                <a:latin typeface="Times New Roman"/>
                <a:cs typeface="Times New Roman"/>
              </a:rPr>
              <a:t>в</a:t>
            </a:r>
            <a:r>
              <a:rPr sz="2000" b="1" i="1" dirty="0">
                <a:latin typeface="Times New Roman"/>
                <a:cs typeface="Times New Roman"/>
              </a:rPr>
              <a:t>ен</a:t>
            </a:r>
            <a:r>
              <a:rPr sz="2000" b="1" i="1" spc="-10" dirty="0">
                <a:latin typeface="Times New Roman"/>
                <a:cs typeface="Times New Roman"/>
              </a:rPr>
              <a:t>н</a:t>
            </a:r>
            <a:r>
              <a:rPr sz="2000" b="1" i="1" dirty="0">
                <a:latin typeface="Times New Roman"/>
                <a:cs typeface="Times New Roman"/>
              </a:rPr>
              <a:t>ой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ср</a:t>
            </a:r>
            <a:r>
              <a:rPr sz="2000" b="1" i="1" spc="-50" dirty="0">
                <a:latin typeface="Times New Roman"/>
                <a:cs typeface="Times New Roman"/>
              </a:rPr>
              <a:t>е</a:t>
            </a:r>
            <a:r>
              <a:rPr sz="2000" b="1" i="1" spc="-5" dirty="0">
                <a:latin typeface="Times New Roman"/>
                <a:cs typeface="Times New Roman"/>
              </a:rPr>
              <a:t>ды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53153" y="2083435"/>
            <a:ext cx="3667760" cy="1478915"/>
            <a:chOff x="4153153" y="2083435"/>
            <a:chExt cx="3667760" cy="1478915"/>
          </a:xfrm>
        </p:grpSpPr>
        <p:sp>
          <p:nvSpPr>
            <p:cNvPr id="14" name="object 14"/>
            <p:cNvSpPr/>
            <p:nvPr/>
          </p:nvSpPr>
          <p:spPr>
            <a:xfrm>
              <a:off x="4162678" y="2092960"/>
              <a:ext cx="3648710" cy="1459865"/>
            </a:xfrm>
            <a:custGeom>
              <a:avLst/>
              <a:gdLst/>
              <a:ahLst/>
              <a:cxnLst/>
              <a:rect l="l" t="t" r="r" b="b"/>
              <a:pathLst>
                <a:path w="3648709" h="1459864">
                  <a:moveTo>
                    <a:pt x="3648202" y="0"/>
                  </a:moveTo>
                  <a:lnTo>
                    <a:pt x="0" y="0"/>
                  </a:lnTo>
                  <a:lnTo>
                    <a:pt x="0" y="1459357"/>
                  </a:lnTo>
                  <a:lnTo>
                    <a:pt x="3648202" y="1459357"/>
                  </a:lnTo>
                  <a:lnTo>
                    <a:pt x="3648202" y="0"/>
                  </a:lnTo>
                  <a:close/>
                </a:path>
              </a:pathLst>
            </a:custGeom>
            <a:solidFill>
              <a:srgbClr val="9E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62678" y="2092960"/>
              <a:ext cx="3648710" cy="1459865"/>
            </a:xfrm>
            <a:custGeom>
              <a:avLst/>
              <a:gdLst/>
              <a:ahLst/>
              <a:cxnLst/>
              <a:rect l="l" t="t" r="r" b="b"/>
              <a:pathLst>
                <a:path w="3648709" h="1459864">
                  <a:moveTo>
                    <a:pt x="0" y="1459357"/>
                  </a:moveTo>
                  <a:lnTo>
                    <a:pt x="3648202" y="1459357"/>
                  </a:lnTo>
                  <a:lnTo>
                    <a:pt x="3648202" y="0"/>
                  </a:lnTo>
                  <a:lnTo>
                    <a:pt x="0" y="0"/>
                  </a:lnTo>
                  <a:lnTo>
                    <a:pt x="0" y="1459357"/>
                  </a:lnTo>
                  <a:close/>
                </a:path>
              </a:pathLst>
            </a:custGeom>
            <a:ln w="19050">
              <a:solidFill>
                <a:srgbClr val="9EC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129529" y="2389098"/>
            <a:ext cx="1656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4820">
              <a:lnSpc>
                <a:spcPct val="120000"/>
              </a:lnSpc>
              <a:spcBef>
                <a:spcPts val="100"/>
              </a:spcBef>
            </a:pP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2 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этап 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 п</a:t>
            </a:r>
            <a:r>
              <a:rPr sz="2000" b="1" i="1" spc="5" dirty="0">
                <a:solidFill>
                  <a:srgbClr val="001729"/>
                </a:solidFill>
                <a:latin typeface="Times New Roman"/>
                <a:cs typeface="Times New Roman"/>
              </a:rPr>
              <a:t>р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а</a:t>
            </a:r>
            <a:r>
              <a:rPr sz="20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к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тич</a:t>
            </a:r>
            <a:r>
              <a:rPr sz="2000" b="1" i="1" spc="-35" dirty="0">
                <a:solidFill>
                  <a:srgbClr val="001729"/>
                </a:solidFill>
                <a:latin typeface="Times New Roman"/>
                <a:cs typeface="Times New Roman"/>
              </a:rPr>
              <a:t>е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ск</a:t>
            </a:r>
            <a:r>
              <a:rPr sz="2000" b="1" i="1" spc="-10" dirty="0">
                <a:solidFill>
                  <a:srgbClr val="001729"/>
                </a:solidFill>
                <a:latin typeface="Times New Roman"/>
                <a:cs typeface="Times New Roman"/>
              </a:rPr>
              <a:t>и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й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53153" y="3542840"/>
            <a:ext cx="3667760" cy="3320415"/>
            <a:chOff x="4153153" y="3542840"/>
            <a:chExt cx="3667760" cy="3320415"/>
          </a:xfrm>
        </p:grpSpPr>
        <p:sp>
          <p:nvSpPr>
            <p:cNvPr id="18" name="object 18"/>
            <p:cNvSpPr/>
            <p:nvPr/>
          </p:nvSpPr>
          <p:spPr>
            <a:xfrm>
              <a:off x="4162678" y="3552365"/>
              <a:ext cx="3648710" cy="3301365"/>
            </a:xfrm>
            <a:custGeom>
              <a:avLst/>
              <a:gdLst/>
              <a:ahLst/>
              <a:cxnLst/>
              <a:rect l="l" t="t" r="r" b="b"/>
              <a:pathLst>
                <a:path w="3648709" h="3301365">
                  <a:moveTo>
                    <a:pt x="3648202" y="0"/>
                  </a:moveTo>
                  <a:lnTo>
                    <a:pt x="0" y="0"/>
                  </a:lnTo>
                  <a:lnTo>
                    <a:pt x="0" y="3300857"/>
                  </a:lnTo>
                  <a:lnTo>
                    <a:pt x="3648202" y="3300857"/>
                  </a:lnTo>
                  <a:lnTo>
                    <a:pt x="3648202" y="0"/>
                  </a:lnTo>
                  <a:close/>
                </a:path>
              </a:pathLst>
            </a:custGeom>
            <a:solidFill>
              <a:srgbClr val="DFEA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62678" y="3552365"/>
              <a:ext cx="3648710" cy="3301365"/>
            </a:xfrm>
            <a:custGeom>
              <a:avLst/>
              <a:gdLst/>
              <a:ahLst/>
              <a:cxnLst/>
              <a:rect l="l" t="t" r="r" b="b"/>
              <a:pathLst>
                <a:path w="3648709" h="3301365">
                  <a:moveTo>
                    <a:pt x="0" y="3300857"/>
                  </a:moveTo>
                  <a:lnTo>
                    <a:pt x="3648202" y="3300857"/>
                  </a:lnTo>
                  <a:lnTo>
                    <a:pt x="3648202" y="0"/>
                  </a:lnTo>
                  <a:lnTo>
                    <a:pt x="0" y="0"/>
                  </a:lnTo>
                  <a:lnTo>
                    <a:pt x="0" y="3300857"/>
                  </a:lnTo>
                  <a:close/>
                </a:path>
              </a:pathLst>
            </a:custGeom>
            <a:ln w="19050">
              <a:solidFill>
                <a:srgbClr val="DFE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257294" y="3599815"/>
            <a:ext cx="3202305" cy="116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i="1" spc="-5" dirty="0">
                <a:latin typeface="Times New Roman"/>
                <a:cs typeface="Times New Roman"/>
              </a:rPr>
              <a:t>реализация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целей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и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задач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230"/>
              </a:lnSpc>
              <a:spcBef>
                <a:spcPts val="30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i="1" spc="-10" dirty="0">
                <a:latin typeface="Times New Roman"/>
                <a:cs typeface="Times New Roman"/>
              </a:rPr>
              <a:t>определение</a:t>
            </a:r>
            <a:r>
              <a:rPr sz="2000" b="1" i="1" spc="-5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состава</a:t>
            </a:r>
            <a:r>
              <a:rPr sz="2000" b="1" i="1" spc="-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241300" marR="5080">
              <a:lnSpc>
                <a:spcPts val="2080"/>
              </a:lnSpc>
              <a:spcBef>
                <a:spcPts val="165"/>
              </a:spcBef>
            </a:pPr>
            <a:r>
              <a:rPr sz="2000" b="1" i="1" spc="-15" dirty="0">
                <a:latin typeface="Times New Roman"/>
                <a:cs typeface="Times New Roman"/>
              </a:rPr>
              <a:t>структуры </a:t>
            </a:r>
            <a:r>
              <a:rPr sz="2000" b="1" i="1" spc="-5" dirty="0">
                <a:latin typeface="Times New Roman"/>
                <a:cs typeface="Times New Roman"/>
              </a:rPr>
              <a:t>регионального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компонента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образования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15959" y="2078735"/>
            <a:ext cx="3667760" cy="1478915"/>
          </a:xfrm>
          <a:prstGeom prst="rect">
            <a:avLst/>
          </a:prstGeom>
          <a:solidFill>
            <a:srgbClr val="9EC544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/>
              <a:cs typeface="Times New Roman"/>
            </a:endParaRPr>
          </a:p>
          <a:p>
            <a:pPr marR="27305" algn="ctr">
              <a:lnSpc>
                <a:spcPct val="100000"/>
              </a:lnSpc>
            </a:pPr>
            <a:r>
              <a:rPr sz="2000" b="1" i="1" spc="-90" dirty="0">
                <a:solidFill>
                  <a:srgbClr val="001729"/>
                </a:solidFill>
                <a:latin typeface="Trebuchet MS"/>
                <a:cs typeface="Trebuchet MS"/>
              </a:rPr>
              <a:t>3</a:t>
            </a:r>
            <a:r>
              <a:rPr sz="2000" b="1" i="1" spc="-105" dirty="0">
                <a:solidFill>
                  <a:srgbClr val="001729"/>
                </a:solidFill>
                <a:latin typeface="Trebuchet MS"/>
                <a:cs typeface="Trebuchet MS"/>
              </a:rPr>
              <a:t> </a:t>
            </a:r>
            <a:r>
              <a:rPr sz="2000" b="1" i="1" spc="-30" dirty="0">
                <a:solidFill>
                  <a:srgbClr val="001729"/>
                </a:solidFill>
                <a:latin typeface="Times New Roman"/>
                <a:cs typeface="Times New Roman"/>
              </a:rPr>
              <a:t>э</a:t>
            </a:r>
            <a:r>
              <a:rPr sz="2000" b="1" i="1" dirty="0">
                <a:solidFill>
                  <a:srgbClr val="001729"/>
                </a:solidFill>
                <a:latin typeface="Times New Roman"/>
                <a:cs typeface="Times New Roman"/>
              </a:rPr>
              <a:t>тап</a:t>
            </a:r>
            <a:endParaRPr sz="2000">
              <a:latin typeface="Times New Roman"/>
              <a:cs typeface="Times New Roman"/>
            </a:endParaRPr>
          </a:p>
          <a:p>
            <a:pPr marR="83820" algn="ctr">
              <a:lnSpc>
                <a:spcPct val="100000"/>
              </a:lnSpc>
              <a:spcBef>
                <a:spcPts val="540"/>
              </a:spcBef>
            </a:pP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обобщающе</a:t>
            </a:r>
            <a:r>
              <a:rPr sz="2000" b="1" i="1" spc="-5" dirty="0">
                <a:solidFill>
                  <a:srgbClr val="001729"/>
                </a:solidFill>
                <a:latin typeface="Trebuchet MS"/>
                <a:cs typeface="Trebuchet MS"/>
              </a:rPr>
              <a:t>-</a:t>
            </a:r>
            <a:r>
              <a:rPr sz="20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аналитический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15959" y="3557142"/>
            <a:ext cx="3667760" cy="3301365"/>
          </a:xfrm>
          <a:prstGeom prst="rect">
            <a:avLst/>
          </a:prstGeom>
          <a:solidFill>
            <a:srgbClr val="DFEACF">
              <a:alpha val="90194"/>
            </a:srgbClr>
          </a:solidFill>
        </p:spPr>
        <p:txBody>
          <a:bodyPr vert="horz" wrap="square" lIns="0" tIns="60325" rIns="0" bIns="0" rtlCol="0">
            <a:spAutoFit/>
          </a:bodyPr>
          <a:lstStyle/>
          <a:p>
            <a:pPr marL="345440" indent="-229235">
              <a:lnSpc>
                <a:spcPct val="100000"/>
              </a:lnSpc>
              <a:spcBef>
                <a:spcPts val="475"/>
              </a:spcBef>
              <a:buFont typeface="Times New Roman"/>
              <a:buChar char="•"/>
              <a:tabLst>
                <a:tab pos="345440" algn="l"/>
                <a:tab pos="346075" algn="l"/>
              </a:tabLst>
            </a:pPr>
            <a:r>
              <a:rPr sz="2000" b="1" i="1" spc="-10" dirty="0">
                <a:latin typeface="Times New Roman"/>
                <a:cs typeface="Times New Roman"/>
              </a:rPr>
              <a:t>Подведение</a:t>
            </a:r>
            <a:r>
              <a:rPr sz="2000" b="1" i="1" spc="-6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итогов.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728715" y="751331"/>
            <a:ext cx="6463665" cy="1809114"/>
            <a:chOff x="5728715" y="751331"/>
            <a:chExt cx="6463665" cy="180911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8715" y="751331"/>
              <a:ext cx="6463284" cy="1219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8395" y="1341119"/>
              <a:ext cx="3918204" cy="12192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50660" y="887984"/>
            <a:ext cx="5716905" cy="1270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62380" marR="5080" indent="-1250315">
              <a:lnSpc>
                <a:spcPts val="4650"/>
              </a:lnSpc>
              <a:spcBef>
                <a:spcPts val="675"/>
              </a:spcBef>
            </a:pPr>
            <a:r>
              <a:rPr sz="4300" spc="580" dirty="0"/>
              <a:t>ПО</a:t>
            </a:r>
            <a:r>
              <a:rPr sz="4300" spc="450" dirty="0"/>
              <a:t>З</a:t>
            </a:r>
            <a:r>
              <a:rPr sz="4300" spc="370" dirty="0"/>
              <a:t>НАВАТЕЛ</a:t>
            </a:r>
            <a:r>
              <a:rPr sz="4300" spc="365" dirty="0"/>
              <a:t>Ь</a:t>
            </a:r>
            <a:r>
              <a:rPr sz="4300" spc="420" dirty="0"/>
              <a:t>НОЕ  </a:t>
            </a:r>
            <a:r>
              <a:rPr sz="4300" spc="440" dirty="0"/>
              <a:t>РАЗВИТИЕ</a:t>
            </a:r>
            <a:endParaRPr sz="4300"/>
          </a:p>
        </p:txBody>
      </p:sp>
      <p:sp>
        <p:nvSpPr>
          <p:cNvPr id="7" name="object 7"/>
          <p:cNvSpPr txBox="1"/>
          <p:nvPr/>
        </p:nvSpPr>
        <p:spPr>
          <a:xfrm>
            <a:off x="1391158" y="2467813"/>
            <a:ext cx="96926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i="1" spc="-45" dirty="0">
                <a:solidFill>
                  <a:srgbClr val="001729"/>
                </a:solidFill>
                <a:latin typeface="Times New Roman"/>
                <a:cs typeface="Times New Roman"/>
              </a:rPr>
              <a:t>Экскурсия</a:t>
            </a:r>
            <a:r>
              <a:rPr sz="72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7200" b="1" i="1" dirty="0">
                <a:solidFill>
                  <a:srgbClr val="001729"/>
                </a:solidFill>
                <a:latin typeface="Times New Roman"/>
                <a:cs typeface="Times New Roman"/>
              </a:rPr>
              <a:t>в</a:t>
            </a:r>
            <a:r>
              <a:rPr sz="72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72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мини</a:t>
            </a:r>
            <a:r>
              <a:rPr sz="7200" b="1" i="1" spc="-25" dirty="0">
                <a:solidFill>
                  <a:srgbClr val="001729"/>
                </a:solidFill>
                <a:latin typeface="Times New Roman"/>
                <a:cs typeface="Times New Roman"/>
              </a:rPr>
              <a:t> музей</a:t>
            </a:r>
            <a:endParaRPr sz="7200">
              <a:latin typeface="Times New Roman"/>
              <a:cs typeface="Times New Roman"/>
            </a:endParaRPr>
          </a:p>
          <a:p>
            <a:pPr marL="750570">
              <a:lnSpc>
                <a:spcPct val="100000"/>
              </a:lnSpc>
              <a:spcBef>
                <a:spcPts val="5"/>
              </a:spcBef>
            </a:pPr>
            <a:r>
              <a:rPr sz="7200" b="1" i="1" spc="-130" dirty="0">
                <a:solidFill>
                  <a:srgbClr val="001729"/>
                </a:solidFill>
                <a:latin typeface="Times New Roman"/>
                <a:cs typeface="Times New Roman"/>
              </a:rPr>
              <a:t>«ЮГРА</a:t>
            </a:r>
            <a:r>
              <a:rPr sz="72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7200" b="1" i="1" dirty="0">
                <a:solidFill>
                  <a:srgbClr val="001729"/>
                </a:solidFill>
                <a:latin typeface="Times New Roman"/>
                <a:cs typeface="Times New Roman"/>
              </a:rPr>
              <a:t>-</a:t>
            </a:r>
            <a:r>
              <a:rPr sz="7200" b="1" i="1" spc="-15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7200" b="1" i="1" spc="-5" dirty="0">
                <a:solidFill>
                  <a:srgbClr val="001729"/>
                </a:solidFill>
                <a:latin typeface="Times New Roman"/>
                <a:cs typeface="Times New Roman"/>
              </a:rPr>
              <a:t>наш</a:t>
            </a:r>
            <a:r>
              <a:rPr sz="7200" b="1" i="1" spc="-20" dirty="0">
                <a:solidFill>
                  <a:srgbClr val="001729"/>
                </a:solidFill>
                <a:latin typeface="Times New Roman"/>
                <a:cs typeface="Times New Roman"/>
              </a:rPr>
              <a:t> </a:t>
            </a:r>
            <a:r>
              <a:rPr sz="7200" b="1" i="1" spc="-75" dirty="0">
                <a:solidFill>
                  <a:srgbClr val="001729"/>
                </a:solidFill>
                <a:latin typeface="Times New Roman"/>
                <a:cs typeface="Times New Roman"/>
              </a:rPr>
              <a:t>дом»</a:t>
            </a:r>
            <a:endParaRPr sz="7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599</Words>
  <Application>Microsoft Office PowerPoint</Application>
  <PresentationFormat>Произвольный</PresentationFormat>
  <Paragraphs>168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МОЯ МАЛАЯ  РОДИНА - ЮГРА (Взаимодействие МКДОУ ХМР «Детский сад «Светлячок» д. Шапша»  и семьи по  воспитанию любви к родному краю и ознакомлению детей старшего  дошкольного с культурой и бытом коренных народов Севера)</vt:lpstr>
      <vt:lpstr>АКТУАЛЬНОСТЬ</vt:lpstr>
      <vt:lpstr>«Любовь к Отчизне  начинается с любви к своей малой Родине - месту, где человек родился»</vt:lpstr>
      <vt:lpstr>НОВИЗНА ПРОЕКТА</vt:lpstr>
      <vt:lpstr>ЦЕЛЬ</vt:lpstr>
      <vt:lpstr>ЗАДАЧИ</vt:lpstr>
      <vt:lpstr>РЕСУРСНОЕ  ОБЕСПЕЧЕНИЕ</vt:lpstr>
      <vt:lpstr>ЭТАПЫ ПРОЕКТА</vt:lpstr>
      <vt:lpstr>ПОЗНАВАТЕЛЬНОЕ  РАЗВИТИЕ</vt:lpstr>
      <vt:lpstr>«Моя малая родина - Югра».</vt:lpstr>
      <vt:lpstr>«Моя малая родина - Югра».</vt:lpstr>
      <vt:lpstr>«Моя малая родина - Югра».</vt:lpstr>
      <vt:lpstr>РЕЧЕВОЕ  РАЗВИТИЕ</vt:lpstr>
      <vt:lpstr>Познавательное   РАЗВИТИЕ</vt:lpstr>
      <vt:lpstr>ФИЗИЧЕСКОЕ  РАЗВИТИЕ</vt:lpstr>
      <vt:lpstr>ХУДОЖЕСТВЕННО- ЭСТЕТИЧЕСКОЕ РАЗВИТИЕ</vt:lpstr>
      <vt:lpstr>ХУДОЖЕСТВЕННО- ЭСТЕТИЧЕСКОЕ РАЗВИТИЕ</vt:lpstr>
      <vt:lpstr>ИННОВАЦИОННЫЙ  ПОТЕНЦИАЛ</vt:lpstr>
      <vt:lpstr>ПЕДАГОГИЧЕСКИЕ  ПОДХОДЫ И ТЕХНОЛОГИИ</vt:lpstr>
      <vt:lpstr>БЛАГОПРИЯТНЫЕ  УСЛОВИЯ</vt:lpstr>
      <vt:lpstr>ОЖИДАЕМЫЕ  РЕЗУЛЬТАТЫ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Солнышко</dc:creator>
  <cp:lastModifiedBy>ната</cp:lastModifiedBy>
  <cp:revision>6</cp:revision>
  <dcterms:created xsi:type="dcterms:W3CDTF">2022-03-14T11:47:54Z</dcterms:created>
  <dcterms:modified xsi:type="dcterms:W3CDTF">2022-03-16T11:58:57Z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2022-03-14T00:00:00Z</vt:filetime>
  </property>
</Properties>
</file>