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56" r:id="rId2"/>
    <p:sldId id="285" r:id="rId3"/>
    <p:sldId id="286" r:id="rId4"/>
    <p:sldId id="288" r:id="rId5"/>
    <p:sldId id="289" r:id="rId6"/>
    <p:sldId id="283" r:id="rId7"/>
    <p:sldId id="284" r:id="rId8"/>
    <p:sldId id="29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042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50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/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1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22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658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9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18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32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90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816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860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70EDB98-031A-4DB3-AA8B-A8407F453FDF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80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8058" y="448888"/>
            <a:ext cx="7704872" cy="2344188"/>
          </a:xfrm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4"/>
                </a:solidFill>
              </a:rPr>
              <a:t> </a:t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r>
              <a:rPr lang="ru-RU" sz="3600" b="1" dirty="0">
                <a:solidFill>
                  <a:schemeClr val="accent4"/>
                </a:solidFill>
              </a:rPr>
              <a:t/>
            </a:r>
            <a:br>
              <a:rPr lang="ru-RU" sz="3600" b="1" dirty="0">
                <a:solidFill>
                  <a:schemeClr val="accent4"/>
                </a:solidFill>
              </a:rPr>
            </a:br>
            <a:r>
              <a:rPr lang="ru-RU" sz="3600" b="1" dirty="0" smtClean="0">
                <a:solidFill>
                  <a:schemeClr val="accent4"/>
                </a:solidFill>
              </a:rPr>
              <a:t/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r>
              <a:rPr lang="ru-RU" sz="3600" b="1" dirty="0">
                <a:solidFill>
                  <a:schemeClr val="accent4"/>
                </a:solidFill>
              </a:rPr>
              <a:t/>
            </a:r>
            <a:br>
              <a:rPr lang="ru-RU" sz="3600" b="1" dirty="0">
                <a:solidFill>
                  <a:schemeClr val="accent4"/>
                </a:solidFill>
              </a:rPr>
            </a:br>
            <a:r>
              <a:rPr lang="ru-RU" sz="2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4"/>
                </a:solidFill>
              </a:rPr>
              <a:t/>
            </a:r>
            <a:br>
              <a:rPr lang="ru-RU" sz="3600" b="1" dirty="0" smtClean="0">
                <a:solidFill>
                  <a:schemeClr val="accent4"/>
                </a:solidFill>
              </a:rPr>
            </a:br>
            <a:endParaRPr lang="ru-RU" sz="3600" b="1" dirty="0">
              <a:solidFill>
                <a:schemeClr val="accent4"/>
              </a:solidFill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029030" y="365761"/>
            <a:ext cx="5902928" cy="2427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272741" y="3706070"/>
            <a:ext cx="69826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Основные показатели и результаты деятельности в части взаимодействия образовательной организации с семьей</a:t>
            </a:r>
            <a:r>
              <a:rPr lang="ru-RU" sz="36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36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ru-RU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2718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Семья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155469"/>
            <a:ext cx="9257607" cy="4879571"/>
          </a:xfrm>
        </p:spPr>
        <p:txBody>
          <a:bodyPr>
            <a:normAutofit fontScale="85000" lnSpcReduction="10000"/>
          </a:bodyPr>
          <a:lstStyle/>
          <a:p>
            <a:pPr marL="0" lvl="0" indent="0" algn="just">
              <a:spcBef>
                <a:spcPct val="20000"/>
              </a:spcBef>
              <a:buClrTx/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является мощным фактором в формировании личности, развития в ней общечеловеческих и индивидуализированных качеств,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ибо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семье ребенок впервые усваивает нормы поведения, отношений и чувств, к себе и другому. Семья обеспечивает первоначальное воспитание, физическую, психологическую и в целом социальную защиту и поддержку детей.   </a:t>
            </a:r>
          </a:p>
          <a:p>
            <a:pPr marL="0" lvl="0" indent="0" algn="just">
              <a:spcBef>
                <a:spcPct val="20000"/>
              </a:spcBef>
              <a:buClrTx/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Главное предназначение семьи и любого образовательного учреждения – становление личности ребенка. Родители и педагоги – это две мощнейшие силы, роль которых в процессе становления личности каждого человека невозможно преувеличить. Чтобы из маленького ребенка вырастить полноценного человека: культурную, высоконравственную, творческую и социально зрелую личность, необходимо, чтобы педагоги и родители действовали как союзники, делились с детьми своей добротой, опытом, знаниями. Здесь особое значение приобретает взаимопонимание, взаимодоверие, сотворчество ДОУ и семьи в воспитании и образовании подрастающего поколения.</a:t>
            </a:r>
          </a:p>
          <a:p>
            <a:pPr marL="0" lvl="0" indent="0" algn="just">
              <a:spcBef>
                <a:spcPct val="20000"/>
              </a:spcBef>
              <a:buClrTx/>
              <a:buNone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Работа нашего педагогического коллектива включает в себя подбор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активных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 взаимодействия с родителями детей дошкольного возраста для эффективного сотрудничества ДОУ с семьей ребенка и вовлечения родителей в образовательный процесс ДОУ как полноправных субъектов деятельности. Поэтому мы, педагоги, учитываем в своей работе такие факторы, как условия жизни в семье, состав семьи, ее ценности и традиции. Тесное сотрудничество с семьей делает успешной работу нашего ДОО, так как мы используем разнообразные традиционные и нетрадиционные формы просвещения. </a:t>
            </a:r>
          </a:p>
        </p:txBody>
      </p:sp>
    </p:spTree>
    <p:extLst>
      <p:ext uri="{BB962C8B-B14F-4D97-AF65-F5344CB8AC3E}">
        <p14:creationId xmlns:p14="http://schemas.microsoft.com/office/powerpoint/2010/main" val="110055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Задачи работы с родителями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Установление контакта с родителями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родителям в устранении недопонимания потребностей сферы  ребенка через совместную игровую, творческую, познавательную деятельность детей.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условий для эмоционального общения взрослых и детей.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реализация потребностей родителей в педагогических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знаниях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сотрудничества детского сада и семьи в решении задач образовательной программы.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Воспитание здорового и успешного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250346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7819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Формы взаимодействия ДОУ и семьи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0277" y="1301262"/>
            <a:ext cx="2121877" cy="773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Совместная деятельность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644769" y="3305908"/>
            <a:ext cx="3083169" cy="313006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Анкетирование,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опросы,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родительские собрания,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индивидуальные беседы,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консультации,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встречи со специалистами ДОУ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7385537" y="3329354"/>
            <a:ext cx="2836985" cy="294249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Проектная деятельность,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творческие выставки, конкурсы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453661" y="2239109"/>
            <a:ext cx="1735016" cy="1090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Педагог + Родитель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4161693" y="3845168"/>
            <a:ext cx="2919046" cy="273147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Проведение совместных мероприятий,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спортивные праздники,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открытые показы ООД,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субботники,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походы и экскурсии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642338" y="2672862"/>
            <a:ext cx="1992924" cy="1137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Педагог +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Ребёнок +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Родитель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831016" y="2274278"/>
            <a:ext cx="1899139" cy="10199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Ребёнок + Родитель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 flipV="1">
            <a:off x="3176954" y="2098431"/>
            <a:ext cx="1395050" cy="504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658709" y="2086709"/>
            <a:ext cx="1195753" cy="4454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5140570" y="2162910"/>
            <a:ext cx="832341" cy="23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72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Наглядно-информационная форма взаимодействия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625257"/>
            <a:ext cx="2768137" cy="4923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12907" t="13571" r="10969" b="5308"/>
          <a:stretch/>
        </p:blipFill>
        <p:spPr bwMode="auto">
          <a:xfrm>
            <a:off x="705658" y="1999472"/>
            <a:ext cx="4729942" cy="3790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1273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Информационно-аналитическая форма взаимодействия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2327564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Анкетирование в период адаптации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ребенка</a:t>
            </a:r>
            <a:endParaRPr lang="ru-RU" sz="2800" dirty="0">
              <a:latin typeface="Constantia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Изучение спроса и удовлетворенности родителей на дополнительное образование </a:t>
            </a:r>
            <a:endParaRPr lang="ru-RU" sz="2800" dirty="0">
              <a:latin typeface="Constantia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Анкетирование родителей о качестве работы и перспективах развития ДОУ</a:t>
            </a:r>
            <a:endParaRPr lang="ru-RU" sz="2800" dirty="0">
              <a:latin typeface="Constantia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Готов ли ваш ребенок к школе?</a:t>
            </a:r>
            <a:endParaRPr lang="ru-RU" sz="2800" dirty="0">
              <a:latin typeface="Constantia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Формирование навыков здорового образа жизни и т.д.</a:t>
            </a:r>
            <a:endParaRPr lang="ru-RU" sz="2800" dirty="0">
              <a:latin typeface="Constantia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96" y="4362912"/>
            <a:ext cx="4391517" cy="2080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065" y="4282467"/>
            <a:ext cx="2881745" cy="2161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8385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625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Досуговая форма взаимодействия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8062" y="4223247"/>
            <a:ext cx="3021458" cy="2266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97911" y="1765455"/>
            <a:ext cx="3895898" cy="1846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9291" y="2406764"/>
            <a:ext cx="3575196" cy="1694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15" y="4277220"/>
            <a:ext cx="2949495" cy="2212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34" y="1466196"/>
            <a:ext cx="2976145" cy="2232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3" y="4257232"/>
            <a:ext cx="2976145" cy="2232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1631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0099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Совместные выставки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Объект 3" descr="I:\Рабочий стол\фото\выставка 13.12.16\IMG_49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281" y="1655265"/>
            <a:ext cx="3848793" cy="2650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:\Рабочий стол\фото\Конкурс Вместо ёлки - новогодний букет\IMG_50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6131" y="1632682"/>
            <a:ext cx="3874655" cy="269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:\Новая папка\фото детей\кормушки февр. 2018\IMG_69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7281" y="4543383"/>
            <a:ext cx="2500573" cy="189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:\Рабочий стол\фото\день семьи 2016\IMG_447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7855" y="4543383"/>
            <a:ext cx="2450610" cy="189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76" y="4498217"/>
            <a:ext cx="2846357" cy="2134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96349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</TotalTime>
  <Words>376</Words>
  <Application>Microsoft Office PowerPoint</Application>
  <PresentationFormat>Широкоэкранный</PresentationFormat>
  <Paragraphs>33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Constantia</vt:lpstr>
      <vt:lpstr>Times New Roman</vt:lpstr>
      <vt:lpstr>Trebuchet MS</vt:lpstr>
      <vt:lpstr>Wingdings</vt:lpstr>
      <vt:lpstr>Wingdings 2</vt:lpstr>
      <vt:lpstr>Изящная</vt:lpstr>
      <vt:lpstr>       </vt:lpstr>
      <vt:lpstr>Семья</vt:lpstr>
      <vt:lpstr>Задачи работы с родителями</vt:lpstr>
      <vt:lpstr>Формы взаимодействия ДОУ и семьи</vt:lpstr>
      <vt:lpstr>Наглядно-информационная форма взаимодействия</vt:lpstr>
      <vt:lpstr>Информационно-аналитическая форма взаимодействия</vt:lpstr>
      <vt:lpstr>Досуговая форма взаимодействия</vt:lpstr>
      <vt:lpstr>Совместные выставки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Елена</cp:lastModifiedBy>
  <cp:revision>72</cp:revision>
  <dcterms:created xsi:type="dcterms:W3CDTF">2021-11-29T08:49:27Z</dcterms:created>
  <dcterms:modified xsi:type="dcterms:W3CDTF">2023-04-07T05:10:33Z</dcterms:modified>
</cp:coreProperties>
</file>