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0" r:id="rId6"/>
    <p:sldId id="259" r:id="rId7"/>
    <p:sldId id="265" r:id="rId8"/>
    <p:sldId id="266" r:id="rId9"/>
    <p:sldId id="261" r:id="rId10"/>
    <p:sldId id="267" r:id="rId11"/>
    <p:sldId id="263" r:id="rId12"/>
    <p:sldId id="264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636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204864"/>
            <a:ext cx="4318248" cy="1470025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latin typeface="Comic Sans MS" pitchFamily="66" charset="0"/>
              </a:rPr>
              <a:t>Сказка – ложь, да в ней намёк… </a:t>
            </a:r>
            <a:br>
              <a:rPr lang="ru-RU" dirty="0" smtClean="0">
                <a:latin typeface="Comic Sans MS" pitchFamily="66" charset="0"/>
              </a:rPr>
            </a:br>
            <a:r>
              <a:rPr lang="ru-RU" dirty="0" smtClean="0">
                <a:latin typeface="Comic Sans MS" pitchFamily="66" charset="0"/>
              </a:rPr>
              <a:t/>
            </a:r>
            <a:br>
              <a:rPr lang="ru-RU" dirty="0" smtClean="0">
                <a:latin typeface="Comic Sans MS" pitchFamily="66" charset="0"/>
              </a:rPr>
            </a:br>
            <a:r>
              <a:rPr lang="ru-RU" dirty="0" smtClean="0">
                <a:latin typeface="Comic Sans MS" pitchFamily="66" charset="0"/>
              </a:rPr>
              <a:t/>
            </a:r>
            <a:br>
              <a:rPr lang="ru-RU" dirty="0" smtClean="0">
                <a:latin typeface="Comic Sans MS" pitchFamily="66" charset="0"/>
              </a:rPr>
            </a:br>
            <a:r>
              <a:rPr lang="ru-RU" sz="2200" b="1" dirty="0" smtClean="0">
                <a:latin typeface="Comic Sans MS" pitchFamily="66" charset="0"/>
              </a:rPr>
              <a:t>Автор: Черкашенина Саша, </a:t>
            </a:r>
            <a:br>
              <a:rPr lang="ru-RU" sz="2200" b="1" dirty="0" smtClean="0">
                <a:latin typeface="Comic Sans MS" pitchFamily="66" charset="0"/>
              </a:rPr>
            </a:br>
            <a:r>
              <a:rPr lang="ru-RU" sz="2200" b="1" dirty="0" smtClean="0">
                <a:latin typeface="Comic Sans MS" pitchFamily="66" charset="0"/>
              </a:rPr>
              <a:t>6 лет</a:t>
            </a:r>
            <a:br>
              <a:rPr lang="ru-RU" sz="2200" b="1" dirty="0" smtClean="0">
                <a:latin typeface="Comic Sans MS" pitchFamily="66" charset="0"/>
              </a:rPr>
            </a:br>
            <a:r>
              <a:rPr lang="ru-RU" sz="2200" b="1" dirty="0" smtClean="0">
                <a:latin typeface="Comic Sans MS" pitchFamily="66" charset="0"/>
              </a:rPr>
              <a:t/>
            </a:r>
            <a:br>
              <a:rPr lang="ru-RU" sz="2200" b="1" dirty="0" smtClean="0">
                <a:latin typeface="Comic Sans MS" pitchFamily="66" charset="0"/>
              </a:rPr>
            </a:br>
            <a:r>
              <a:rPr lang="ru-RU" sz="2200" b="1" dirty="0" smtClean="0">
                <a:latin typeface="Comic Sans MS" pitchFamily="66" charset="0"/>
              </a:rPr>
              <a:t>Руководитель: </a:t>
            </a:r>
            <a:br>
              <a:rPr lang="ru-RU" sz="2200" b="1" dirty="0" smtClean="0">
                <a:latin typeface="Comic Sans MS" pitchFamily="66" charset="0"/>
              </a:rPr>
            </a:br>
            <a:r>
              <a:rPr lang="ru-RU" sz="2200" b="1" dirty="0" smtClean="0">
                <a:latin typeface="Comic Sans MS" pitchFamily="66" charset="0"/>
              </a:rPr>
              <a:t/>
            </a:r>
            <a:br>
              <a:rPr lang="ru-RU" sz="2200" b="1" dirty="0" smtClean="0">
                <a:latin typeface="Comic Sans MS" pitchFamily="66" charset="0"/>
              </a:rPr>
            </a:br>
            <a:r>
              <a:rPr lang="ru-RU" sz="2200" b="1" dirty="0" smtClean="0">
                <a:latin typeface="Comic Sans MS" pitchFamily="66" charset="0"/>
              </a:rPr>
              <a:t>Ирина </a:t>
            </a:r>
            <a:r>
              <a:rPr lang="ru-RU" sz="2200" b="1" dirty="0" err="1" smtClean="0">
                <a:latin typeface="Comic Sans MS" pitchFamily="66" charset="0"/>
              </a:rPr>
              <a:t>Нестеровна</a:t>
            </a:r>
            <a:r>
              <a:rPr lang="ru-RU" sz="2200" b="1" dirty="0" smtClean="0">
                <a:latin typeface="Comic Sans MS" pitchFamily="66" charset="0"/>
              </a:rPr>
              <a:t> Бадер</a:t>
            </a:r>
            <a:r>
              <a:rPr lang="ru-RU" dirty="0" smtClean="0">
                <a:latin typeface="Comic Sans MS" pitchFamily="66" charset="0"/>
              </a:rPr>
              <a:t/>
            </a:r>
            <a:br>
              <a:rPr lang="ru-RU" dirty="0" smtClean="0">
                <a:latin typeface="Comic Sans MS" pitchFamily="66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 descr="E:\DCIM\Camera\2012-03-28 09.02.14.jpg"/>
          <p:cNvPicPr>
            <a:picLocks noChangeAspect="1" noChangeArrowheads="1"/>
          </p:cNvPicPr>
          <p:nvPr/>
        </p:nvPicPr>
        <p:blipFill>
          <a:blip r:embed="rId2" cstate="print"/>
          <a:srcRect l="19451" t="3890" r="39701" b="1447"/>
          <a:stretch>
            <a:fillRect/>
          </a:stretch>
        </p:blipFill>
        <p:spPr bwMode="auto">
          <a:xfrm>
            <a:off x="5148064" y="692696"/>
            <a:ext cx="3240360" cy="563205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CIM\Camera\2012-03-27 09.34.19.jpg"/>
          <p:cNvPicPr>
            <a:picLocks noChangeAspect="1" noChangeArrowheads="1"/>
          </p:cNvPicPr>
          <p:nvPr/>
        </p:nvPicPr>
        <p:blipFill>
          <a:blip r:embed="rId2" cstate="print"/>
          <a:srcRect l="9468" t="674" r="3210" b="7669"/>
          <a:stretch>
            <a:fillRect/>
          </a:stretch>
        </p:blipFill>
        <p:spPr bwMode="auto">
          <a:xfrm rot="16200000">
            <a:off x="1288823" y="965297"/>
            <a:ext cx="6494345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3008313" cy="116205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Comic Sans MS" pitchFamily="66" charset="0"/>
              </a:rPr>
              <a:t>Русская народная сказка «</a:t>
            </a:r>
            <a:r>
              <a:rPr lang="ru-RU" sz="2800" dirty="0" err="1" smtClean="0">
                <a:latin typeface="Comic Sans MS" pitchFamily="66" charset="0"/>
              </a:rPr>
              <a:t>Морозко</a:t>
            </a:r>
            <a:r>
              <a:rPr lang="ru-RU" sz="2800" dirty="0" smtClean="0">
                <a:latin typeface="Comic Sans MS" pitchFamily="66" charset="0"/>
              </a:rPr>
              <a:t>»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772816"/>
            <a:ext cx="3008313" cy="4691063"/>
          </a:xfrm>
        </p:spPr>
        <p:txBody>
          <a:bodyPr/>
          <a:lstStyle/>
          <a:p>
            <a:pPr lvl="0"/>
            <a:r>
              <a:rPr lang="ru-RU" sz="2000" dirty="0" smtClean="0">
                <a:latin typeface="Comic Sans MS" pitchFamily="66" charset="0"/>
              </a:rPr>
              <a:t>Пять раз спрашивал </a:t>
            </a:r>
            <a:r>
              <a:rPr lang="ru-RU" sz="2000" dirty="0" err="1" smtClean="0">
                <a:latin typeface="Comic Sans MS" pitchFamily="66" charset="0"/>
              </a:rPr>
              <a:t>Морозко</a:t>
            </a:r>
            <a:r>
              <a:rPr lang="ru-RU" sz="2000" dirty="0" smtClean="0">
                <a:latin typeface="Comic Sans MS" pitchFamily="66" charset="0"/>
              </a:rPr>
              <a:t> Красную девицу, дедову дочку:- Тепло ли тебе, девица? Тепло ли тебе, красная? А девушка хоть и замерзла сильно, даже окостеневать стала. Чуть языком шевелит. А отвечает вежливо и ласково:- Тепло, </a:t>
            </a:r>
            <a:r>
              <a:rPr lang="ru-RU" sz="2000" dirty="0" err="1" smtClean="0">
                <a:latin typeface="Comic Sans MS" pitchFamily="66" charset="0"/>
              </a:rPr>
              <a:t>Морозушко</a:t>
            </a:r>
            <a:r>
              <a:rPr lang="ru-RU" sz="2000" dirty="0" smtClean="0">
                <a:latin typeface="Comic Sans MS" pitchFamily="66" charset="0"/>
              </a:rPr>
              <a:t>, тепло, батюшка.- Ой тепло, голубчик, </a:t>
            </a:r>
            <a:r>
              <a:rPr lang="ru-RU" sz="2000" dirty="0" err="1" smtClean="0">
                <a:latin typeface="Comic Sans MS" pitchFamily="66" charset="0"/>
              </a:rPr>
              <a:t>Морозушко</a:t>
            </a:r>
            <a:r>
              <a:rPr lang="ru-RU" sz="2000" dirty="0" smtClean="0">
                <a:latin typeface="Comic Sans MS" pitchFamily="66" charset="0"/>
              </a:rPr>
              <a:t>!</a:t>
            </a:r>
          </a:p>
          <a:p>
            <a:endParaRPr lang="ru-RU" dirty="0">
              <a:latin typeface="Comic Sans MS" pitchFamily="66" charset="0"/>
            </a:endParaRPr>
          </a:p>
        </p:txBody>
      </p:sp>
      <p:pic>
        <p:nvPicPr>
          <p:cNvPr id="4098" name="Picture 2" descr="C:\Users\Ирина\Documents\ScanTo\Document_69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404664"/>
            <a:ext cx="4117092" cy="5610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071810"/>
            <a:ext cx="8229600" cy="1143000"/>
          </a:xfrm>
        </p:spPr>
        <p:txBody>
          <a:bodyPr>
            <a:normAutofit fontScale="90000"/>
          </a:bodyPr>
          <a:lstStyle/>
          <a:p>
            <a:pPr lvl="0" algn="l"/>
            <a:r>
              <a:rPr lang="ru-RU" sz="2200" dirty="0" smtClean="0">
                <a:latin typeface="Comic Sans MS" pitchFamily="66" charset="0"/>
              </a:rPr>
              <a:t>Выводы:</a:t>
            </a:r>
            <a:br>
              <a:rPr lang="ru-RU" sz="2200" dirty="0" smtClean="0">
                <a:latin typeface="Comic Sans MS" pitchFamily="66" charset="0"/>
              </a:rPr>
            </a:br>
            <a:r>
              <a:rPr lang="ru-RU" sz="2200" dirty="0" smtClean="0">
                <a:latin typeface="Comic Sans MS" pitchFamily="66" charset="0"/>
              </a:rPr>
              <a:t/>
            </a:r>
            <a:br>
              <a:rPr lang="ru-RU" sz="2200" dirty="0" smtClean="0">
                <a:latin typeface="Comic Sans MS" pitchFamily="66" charset="0"/>
              </a:rPr>
            </a:br>
            <a:r>
              <a:rPr lang="ru-RU" sz="2200" dirty="0" smtClean="0">
                <a:latin typeface="Comic Sans MS" pitchFamily="66" charset="0"/>
              </a:rPr>
              <a:t>- ВО ВСЕХ РУССКИХ НАРОДНЫХ СКАЗКАХ ВСТРЕЧАЮТСЯСИТУАЦИИ, ИЗ КОТОРЫХ ДОБРЫЕ МОЛОДЦЫ, ТО ЕСТЬ МЫ –ЧИТАТЕЛИ, МОЖЕМ ПОЛУЧИТЬ УРОК;- В РУССКИХ НАРОДНЫХ СКАЗКАХ НЕПОСЛУШАНИЕ РОДИТЕЛЯМ ИЛИ ДРУГИМ ВЗРОСЛЫМ НАКАЗЫВАЛОСЬ, А ТЕРПЕНИЕ ИПОСЛУШАНИЕ ВОЗНАГРАЖДАЛИСЬ; - ГЕРОЙ ПОЛУЧАЛ ПОМОЩЬ ТОЛЬКО ТОГДА, КОГДА ОН ВЕЖЛИВООБРАЩАЛСЯ ЗА НЕЙ И МНОГИМ ГЕРОЯМ ПРИШЛОСЬ ПРОХОДИТЬЦЕЛЫЕ ИСПЫТАНИЯ ЧТОБЫ ПОНЯТЬ ЭТО;</a:t>
            </a:r>
            <a:br>
              <a:rPr lang="ru-RU" sz="2200" dirty="0" smtClean="0">
                <a:latin typeface="Comic Sans MS" pitchFamily="66" charset="0"/>
              </a:rPr>
            </a:br>
            <a:r>
              <a:rPr lang="ru-RU" sz="2200" dirty="0" smtClean="0">
                <a:latin typeface="Comic Sans MS" pitchFamily="66" charset="0"/>
              </a:rPr>
              <a:t>- ОБРАЩЕНИЕ К РОДИТЕЛЯМ И СТАРШИМ ЛЮДЯМ БЫЛОУВАЖИТЕЛЬНЫМ И ЛАСКОВЫМ: БАТЮШКА, МАТУШКА, БАБУШКА,ДЕДУШКА, БОЖЬЯ СТАРУШКА, СТАРЕНЬКИЙ СТАРИЧОК; К РОДНЫМ – СЕСТРИЦА, БРАТЕЦ.- ГЛАВНЫМ БЫЛ ТРУД, С ПОМОЩЬЮ КОТОРОГО ГЕРОИВЫХОДИЛИ ИЗ СЛОЖНЫХ СИТУАЦИЙ.</a:t>
            </a:r>
            <a:r>
              <a:rPr lang="ru-RU" dirty="0" smtClean="0">
                <a:latin typeface="Comic Sans MS" pitchFamily="66" charset="0"/>
              </a:rPr>
              <a:t/>
            </a:r>
            <a:br>
              <a:rPr lang="ru-RU" dirty="0" smtClean="0">
                <a:latin typeface="Comic Sans MS" pitchFamily="66" charset="0"/>
              </a:rPr>
            </a:br>
            <a:endParaRPr lang="ru-RU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14620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2200" dirty="0" smtClean="0">
                <a:latin typeface="Comic Sans MS" pitchFamily="66" charset="0"/>
              </a:rPr>
              <a:t>Сказки слушать я люблю,</a:t>
            </a:r>
            <a:br>
              <a:rPr lang="ru-RU" sz="2200" dirty="0" smtClean="0">
                <a:latin typeface="Comic Sans MS" pitchFamily="66" charset="0"/>
              </a:rPr>
            </a:br>
            <a:r>
              <a:rPr lang="ru-RU" sz="2200" dirty="0" smtClean="0">
                <a:latin typeface="Comic Sans MS" pitchFamily="66" charset="0"/>
              </a:rPr>
              <a:t>Маму вечером молю:</a:t>
            </a:r>
            <a:br>
              <a:rPr lang="ru-RU" sz="2200" dirty="0" smtClean="0">
                <a:latin typeface="Comic Sans MS" pitchFamily="66" charset="0"/>
              </a:rPr>
            </a:br>
            <a:r>
              <a:rPr lang="ru-RU" sz="2200" dirty="0" smtClean="0">
                <a:latin typeface="Comic Sans MS" pitchFamily="66" charset="0"/>
              </a:rPr>
              <a:t>Почитай мне эти сказки,</a:t>
            </a:r>
            <a:br>
              <a:rPr lang="ru-RU" sz="2200" dirty="0" smtClean="0">
                <a:latin typeface="Comic Sans MS" pitchFamily="66" charset="0"/>
              </a:rPr>
            </a:br>
            <a:r>
              <a:rPr lang="ru-RU" sz="2200" dirty="0" smtClean="0">
                <a:latin typeface="Comic Sans MS" pitchFamily="66" charset="0"/>
              </a:rPr>
              <a:t>Я потом закрою глазки,</a:t>
            </a:r>
            <a:br>
              <a:rPr lang="ru-RU" sz="2200" dirty="0" smtClean="0">
                <a:latin typeface="Comic Sans MS" pitchFamily="66" charset="0"/>
              </a:rPr>
            </a:br>
            <a:r>
              <a:rPr lang="ru-RU" sz="2200" dirty="0" smtClean="0">
                <a:latin typeface="Comic Sans MS" pitchFamily="66" charset="0"/>
              </a:rPr>
              <a:t>Будет сниться мне во сне,</a:t>
            </a:r>
            <a:br>
              <a:rPr lang="ru-RU" sz="2200" dirty="0" smtClean="0">
                <a:latin typeface="Comic Sans MS" pitchFamily="66" charset="0"/>
              </a:rPr>
            </a:br>
            <a:r>
              <a:rPr lang="ru-RU" sz="2200" dirty="0" smtClean="0">
                <a:latin typeface="Comic Sans MS" pitchFamily="66" charset="0"/>
              </a:rPr>
              <a:t>Будто на лихом коне</a:t>
            </a:r>
            <a:br>
              <a:rPr lang="ru-RU" sz="2200" dirty="0" smtClean="0">
                <a:latin typeface="Comic Sans MS" pitchFamily="66" charset="0"/>
              </a:rPr>
            </a:br>
            <a:r>
              <a:rPr lang="ru-RU" sz="2200" dirty="0" smtClean="0">
                <a:latin typeface="Comic Sans MS" pitchFamily="66" charset="0"/>
              </a:rPr>
              <a:t>Я скачу на бой с Кощеем,</a:t>
            </a:r>
            <a:br>
              <a:rPr lang="ru-RU" sz="2200" dirty="0" smtClean="0">
                <a:latin typeface="Comic Sans MS" pitchFamily="66" charset="0"/>
              </a:rPr>
            </a:br>
            <a:r>
              <a:rPr lang="ru-RU" sz="2200" dirty="0" smtClean="0">
                <a:latin typeface="Comic Sans MS" pitchFamily="66" charset="0"/>
              </a:rPr>
              <a:t>Или с трёхголовым Змеем.</a:t>
            </a:r>
            <a:br>
              <a:rPr lang="ru-RU" sz="2200" dirty="0" smtClean="0">
                <a:latin typeface="Comic Sans MS" pitchFamily="66" charset="0"/>
              </a:rPr>
            </a:br>
            <a:r>
              <a:rPr lang="ru-RU" sz="2200" dirty="0" smtClean="0">
                <a:latin typeface="Comic Sans MS" pitchFamily="66" charset="0"/>
              </a:rPr>
              <a:t>Побеждаю в сказке зло,</a:t>
            </a:r>
            <a:br>
              <a:rPr lang="ru-RU" sz="2200" dirty="0" smtClean="0">
                <a:latin typeface="Comic Sans MS" pitchFamily="66" charset="0"/>
              </a:rPr>
            </a:br>
            <a:r>
              <a:rPr lang="ru-RU" sz="2200" dirty="0" smtClean="0">
                <a:latin typeface="Comic Sans MS" pitchFamily="66" charset="0"/>
              </a:rPr>
              <a:t>Людям делаю добро.</a:t>
            </a:r>
            <a:br>
              <a:rPr lang="ru-RU" sz="2200" dirty="0" smtClean="0">
                <a:latin typeface="Comic Sans MS" pitchFamily="66" charset="0"/>
              </a:rPr>
            </a:br>
            <a:r>
              <a:rPr lang="ru-RU" sz="2200" dirty="0" smtClean="0">
                <a:latin typeface="Comic Sans MS" pitchFamily="66" charset="0"/>
              </a:rPr>
              <a:t>Все ребята это знают –</a:t>
            </a:r>
            <a:br>
              <a:rPr lang="ru-RU" sz="2200" dirty="0" smtClean="0">
                <a:latin typeface="Comic Sans MS" pitchFamily="66" charset="0"/>
              </a:rPr>
            </a:br>
            <a:r>
              <a:rPr lang="ru-RU" sz="2200" dirty="0" smtClean="0">
                <a:latin typeface="Comic Sans MS" pitchFamily="66" charset="0"/>
              </a:rPr>
              <a:t>Сказки в жизни помогают:</a:t>
            </a:r>
            <a:br>
              <a:rPr lang="ru-RU" sz="2200" dirty="0" smtClean="0">
                <a:latin typeface="Comic Sans MS" pitchFamily="66" charset="0"/>
              </a:rPr>
            </a:br>
            <a:r>
              <a:rPr lang="ru-RU" sz="2200" dirty="0" smtClean="0">
                <a:latin typeface="Comic Sans MS" pitchFamily="66" charset="0"/>
              </a:rPr>
              <a:t>Быть нам честными всегда,</a:t>
            </a:r>
            <a:br>
              <a:rPr lang="ru-RU" sz="2200" dirty="0" smtClean="0">
                <a:latin typeface="Comic Sans MS" pitchFamily="66" charset="0"/>
              </a:rPr>
            </a:br>
            <a:r>
              <a:rPr lang="ru-RU" sz="2200" dirty="0" smtClean="0">
                <a:latin typeface="Comic Sans MS" pitchFamily="66" charset="0"/>
              </a:rPr>
              <a:t>Не бояться никогда,</a:t>
            </a:r>
            <a:br>
              <a:rPr lang="ru-RU" sz="2200" dirty="0" smtClean="0">
                <a:latin typeface="Comic Sans MS" pitchFamily="66" charset="0"/>
              </a:rPr>
            </a:br>
            <a:r>
              <a:rPr lang="ru-RU" sz="2200" dirty="0" smtClean="0">
                <a:latin typeface="Comic Sans MS" pitchFamily="66" charset="0"/>
              </a:rPr>
              <a:t>Слабым помогать в пути,</a:t>
            </a:r>
            <a:br>
              <a:rPr lang="ru-RU" sz="2200" dirty="0" smtClean="0">
                <a:latin typeface="Comic Sans MS" pitchFamily="66" charset="0"/>
              </a:rPr>
            </a:br>
            <a:r>
              <a:rPr lang="ru-RU" sz="2200" dirty="0" smtClean="0">
                <a:latin typeface="Comic Sans MS" pitchFamily="66" charset="0"/>
              </a:rPr>
              <a:t>К людям с добротой идти.</a:t>
            </a:r>
            <a:r>
              <a:rPr lang="ru-RU" dirty="0" smtClean="0">
                <a:latin typeface="Comic Sans MS" pitchFamily="66" charset="0"/>
              </a:rPr>
              <a:t/>
            </a:r>
            <a:br>
              <a:rPr lang="ru-RU" dirty="0" smtClean="0">
                <a:latin typeface="Comic Sans MS" pitchFamily="66" charset="0"/>
              </a:rPr>
            </a:br>
            <a:endParaRPr lang="ru-RU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928670"/>
            <a:ext cx="7772400" cy="5092617"/>
          </a:xfrm>
        </p:spPr>
        <p:txBody>
          <a:bodyPr>
            <a:normAutofit lnSpcReduction="10000"/>
          </a:bodyPr>
          <a:lstStyle/>
          <a:p>
            <a:pPr lvl="0"/>
            <a:endParaRPr lang="ru-RU" b="1" u="sng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0"/>
            <a:r>
              <a:rPr lang="ru-RU" b="1" u="sng" dirty="0" smtClean="0">
                <a:solidFill>
                  <a:schemeClr val="tx1"/>
                </a:solidFill>
                <a:latin typeface="Comic Sans MS" pitchFamily="66" charset="0"/>
              </a:rPr>
              <a:t>Гипотеза: </a:t>
            </a:r>
            <a:r>
              <a:rPr lang="ru-RU" dirty="0" smtClean="0">
                <a:solidFill>
                  <a:schemeClr val="tx1"/>
                </a:solidFill>
                <a:latin typeface="Comic Sans MS" pitchFamily="66" charset="0"/>
              </a:rPr>
              <a:t>предположим, что русские народные сказки могут научить детей хорошему поведению.</a:t>
            </a:r>
          </a:p>
          <a:p>
            <a:pPr lvl="0"/>
            <a:endParaRPr lang="ru-RU" b="1" u="sng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0"/>
            <a:r>
              <a:rPr lang="ru-RU" b="1" u="sng" dirty="0" smtClean="0">
                <a:solidFill>
                  <a:schemeClr val="tx1"/>
                </a:solidFill>
                <a:latin typeface="Comic Sans MS" pitchFamily="66" charset="0"/>
              </a:rPr>
              <a:t>Цель:</a:t>
            </a:r>
            <a:r>
              <a:rPr lang="ru-RU" dirty="0" smtClean="0">
                <a:solidFill>
                  <a:schemeClr val="tx1"/>
                </a:solidFill>
                <a:latin typeface="Comic Sans MS" pitchFamily="66" charset="0"/>
              </a:rPr>
              <a:t> проследить как русский народ через сказки учил детей относиться к старшим. </a:t>
            </a:r>
          </a:p>
          <a:p>
            <a:pPr lvl="0"/>
            <a:endParaRPr lang="ru-RU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0"/>
            <a:r>
              <a:rPr lang="ru-RU" b="1" u="sng" dirty="0" smtClean="0">
                <a:solidFill>
                  <a:schemeClr val="tx1"/>
                </a:solidFill>
                <a:latin typeface="Comic Sans MS" pitchFamily="66" charset="0"/>
              </a:rPr>
              <a:t>Задачи:</a:t>
            </a:r>
          </a:p>
          <a:p>
            <a:pPr lvl="0"/>
            <a:r>
              <a:rPr lang="ru-RU" dirty="0" smtClean="0">
                <a:solidFill>
                  <a:schemeClr val="tx1"/>
                </a:solidFill>
                <a:latin typeface="Comic Sans MS" pitchFamily="66" charset="0"/>
              </a:rPr>
              <a:t>• изучить русские народные сказки;</a:t>
            </a:r>
          </a:p>
          <a:p>
            <a:pPr lvl="0"/>
            <a:r>
              <a:rPr lang="ru-RU" dirty="0" smtClean="0">
                <a:solidFill>
                  <a:schemeClr val="tx1"/>
                </a:solidFill>
                <a:latin typeface="Comic Sans MS" pitchFamily="66" charset="0"/>
              </a:rPr>
              <a:t>• выявить ситуации, в которые попадали сказочные герои из-за того, что не выполняли правил поведения и хорошего тона;</a:t>
            </a:r>
          </a:p>
          <a:p>
            <a:pPr lvl="0"/>
            <a:r>
              <a:rPr lang="ru-RU" dirty="0" smtClean="0">
                <a:solidFill>
                  <a:schemeClr val="tx1"/>
                </a:solidFill>
                <a:latin typeface="Comic Sans MS" pitchFamily="66" charset="0"/>
              </a:rPr>
              <a:t>•проследить какими приёмами пользовались составители сказок для решения проблемы;</a:t>
            </a:r>
          </a:p>
          <a:p>
            <a:pPr lvl="0"/>
            <a:r>
              <a:rPr lang="ru-RU" dirty="0" smtClean="0">
                <a:solidFill>
                  <a:schemeClr val="tx1"/>
                </a:solidFill>
                <a:latin typeface="Comic Sans MS" pitchFamily="66" charset="0"/>
              </a:rPr>
              <a:t>• привлечь внимание младших детей к этой проблеме.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30626"/>
          </a:xfrm>
        </p:spPr>
        <p:txBody>
          <a:bodyPr>
            <a:normAutofit fontScale="90000"/>
          </a:bodyPr>
          <a:lstStyle/>
          <a:p>
            <a:r>
              <a:rPr lang="ru-RU" b="1" u="sng" dirty="0" smtClean="0"/>
              <a:t>Методы исследования: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изучение русских народных сказок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«Гуси-лебеди»</a:t>
            </a:r>
            <a:br>
              <a:rPr lang="ru-RU" dirty="0" smtClean="0"/>
            </a:br>
            <a:r>
              <a:rPr lang="ru-RU" dirty="0" smtClean="0"/>
              <a:t>«Колобок»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err="1" smtClean="0"/>
              <a:t>Морозко</a:t>
            </a:r>
            <a:r>
              <a:rPr lang="ru-RU" dirty="0" smtClean="0"/>
              <a:t>»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91264" cy="56366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Русская народная сказка «Гуси –лебеди»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1026" name="Picture 2" descr="C:\Users\Ирина\Documents\ScanTo\Document_66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908720"/>
            <a:ext cx="4248472" cy="5389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980728"/>
            <a:ext cx="3456384" cy="4896544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Comic Sans MS" pitchFamily="66" charset="0"/>
              </a:rPr>
              <a:t>Когда девочка стала обращаться к тем, кто ей встретился по дороге, ласково и уважительно: печка – матушка, речка –матушка, все персонажи девочке помогли. Родителей она называет батюшка и матушка. Даже к злой бабе-Яге обращается вежливо.</a:t>
            </a:r>
          </a:p>
          <a:p>
            <a:endParaRPr lang="ru-RU" dirty="0">
              <a:latin typeface="Comic Sans MS" pitchFamily="66" charset="0"/>
            </a:endParaRPr>
          </a:p>
        </p:txBody>
      </p:sp>
      <p:pic>
        <p:nvPicPr>
          <p:cNvPr id="6" name="Picture 2" descr="C:\Users\Ирина\Documents\ScanTo\Document_6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908720"/>
            <a:ext cx="3384376" cy="4779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Ирина\Documents\ScanTo\Document_6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548680"/>
            <a:ext cx="4104456" cy="5796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Ирина\Documents\ScanTo\Document_68.tif"/>
          <p:cNvPicPr>
            <a:picLocks noChangeAspect="1" noChangeArrowheads="1"/>
          </p:cNvPicPr>
          <p:nvPr/>
        </p:nvPicPr>
        <p:blipFill>
          <a:blip r:embed="rId2" cstate="print"/>
          <a:srcRect l="3149" t="1903" r="7116" b="2229"/>
          <a:stretch>
            <a:fillRect/>
          </a:stretch>
        </p:blipFill>
        <p:spPr bwMode="auto">
          <a:xfrm rot="5400000">
            <a:off x="2217212" y="-696932"/>
            <a:ext cx="4896544" cy="7387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115616" y="5589240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/>
              <a:t>В этой сказке девочке помогли </a:t>
            </a:r>
          </a:p>
          <a:p>
            <a:pPr lvl="0" algn="ctr"/>
            <a:r>
              <a:rPr lang="ru-RU" dirty="0" smtClean="0"/>
              <a:t>упорство, трудолюбие и вежливое обращение.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latin typeface="Comic Sans MS" pitchFamily="66" charset="0"/>
              </a:rPr>
              <a:t>Русская народная сказка «Колобок»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700808"/>
            <a:ext cx="3008313" cy="4392487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2400" dirty="0" smtClean="0">
                <a:latin typeface="Comic Sans MS" pitchFamily="66" charset="0"/>
              </a:rPr>
              <a:t>Колобок сбежал от бабы и деда. Он не знал, что его ждут большие опасности. Вся история Колобка закончилась тем, что его съела хитрая лиса. Непослушание Колобка привело его к гибели.</a:t>
            </a:r>
          </a:p>
          <a:p>
            <a:endParaRPr lang="ru-RU" dirty="0">
              <a:latin typeface="Comic Sans MS" pitchFamily="66" charset="0"/>
            </a:endParaRPr>
          </a:p>
        </p:txBody>
      </p:sp>
      <p:pic>
        <p:nvPicPr>
          <p:cNvPr id="1026" name="Picture 2" descr="E:\DCIM\Camera\2012-03-28 09.01.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282700"/>
            <a:ext cx="5111750" cy="383381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98</TotalTime>
  <Words>257</Words>
  <Application>Microsoft Office PowerPoint</Application>
  <PresentationFormat>Экран (4:3)</PresentationFormat>
  <Paragraphs>22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    Сказка – ложь, да в ней намёк…    Автор: Черкашенина Саша,  6 лет  Руководитель:   Ирина Нестеровна Бадер  </vt:lpstr>
      <vt:lpstr>Сказки слушать я люблю, Маму вечером молю: Почитай мне эти сказки, Я потом закрою глазки, Будет сниться мне во сне, Будто на лихом коне Я скачу на бой с Кощеем, Или с трёхголовым Змеем. Побеждаю в сказке зло, Людям делаю добро. Все ребята это знают – Сказки в жизни помогают: Быть нам честными всегда, Не бояться никогда, Слабым помогать в пути, К людям с добротой идти. </vt:lpstr>
      <vt:lpstr>Слайд 3</vt:lpstr>
      <vt:lpstr>Методы исследования:  изучение русских народных сказок  «Гуси-лебеди» «Колобок» «Морозко» </vt:lpstr>
      <vt:lpstr>Русская народная сказка «Гуси –лебеди»</vt:lpstr>
      <vt:lpstr>Слайд 6</vt:lpstr>
      <vt:lpstr>Слайд 7</vt:lpstr>
      <vt:lpstr>Слайд 8</vt:lpstr>
      <vt:lpstr>Русская народная сказка «Колобок»</vt:lpstr>
      <vt:lpstr>Слайд 10</vt:lpstr>
      <vt:lpstr>Русская народная сказка «Морозко»</vt:lpstr>
      <vt:lpstr>Выводы:  - ВО ВСЕХ РУССКИХ НАРОДНЫХ СКАЗКАХ ВСТРЕЧАЮТСЯСИТУАЦИИ, ИЗ КОТОРЫХ ДОБРЫЕ МОЛОДЦЫ, ТО ЕСТЬ МЫ –ЧИТАТЕЛИ, МОЖЕМ ПОЛУЧИТЬ УРОК;- В РУССКИХ НАРОДНЫХ СКАЗКАХ НЕПОСЛУШАНИЕ РОДИТЕЛЯМ ИЛИ ДРУГИМ ВЗРОСЛЫМ НАКАЗЫВАЛОСЬ, А ТЕРПЕНИЕ ИПОСЛУШАНИЕ ВОЗНАГРАЖДАЛИСЬ; - ГЕРОЙ ПОЛУЧАЛ ПОМОЩЬ ТОЛЬКО ТОГДА, КОГДА ОН ВЕЖЛИВООБРАЩАЛСЯ ЗА НЕЙ И МНОГИМ ГЕРОЯМ ПРИШЛОСЬ ПРОХОДИТЬЦЕЛЫЕ ИСПЫТАНИЯ ЧТОБЫ ПОНЯТЬ ЭТО; - ОБРАЩЕНИЕ К РОДИТЕЛЯМ И СТАРШИМ ЛЮДЯМ БЫЛОУВАЖИТЕЛЬНЫМ И ЛАСКОВЫМ: БАТЮШКА, МАТУШКА, БАБУШКА,ДЕДУШКА, БОЖЬЯ СТАРУШКА, СТАРЕНЬКИЙ СТАРИЧОК; К РОДНЫМ – СЕСТРИЦА, БРАТЕЦ.- ГЛАВНЫМ БЫЛ ТРУД, С ПОМОЩЬЮ КОТОРОГО ГЕРОИВЫХОДИЛИ ИЗ СЛОЖНЫХ СИТУАЦИЙ.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Сказка – ложь,да в ней намёк… Автор:  </dc:title>
  <dc:creator>Ирина</dc:creator>
  <cp:lastModifiedBy>Пользователь</cp:lastModifiedBy>
  <cp:revision>13</cp:revision>
  <dcterms:created xsi:type="dcterms:W3CDTF">2011-12-16T10:49:08Z</dcterms:created>
  <dcterms:modified xsi:type="dcterms:W3CDTF">2012-04-02T08:45:07Z</dcterms:modified>
</cp:coreProperties>
</file>