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307" r:id="rId3"/>
    <p:sldId id="308" r:id="rId4"/>
    <p:sldId id="305" r:id="rId5"/>
    <p:sldId id="261" r:id="rId6"/>
    <p:sldId id="257" r:id="rId7"/>
    <p:sldId id="259" r:id="rId8"/>
    <p:sldId id="262" r:id="rId9"/>
    <p:sldId id="265" r:id="rId10"/>
    <p:sldId id="266" r:id="rId11"/>
    <p:sldId id="275" r:id="rId12"/>
    <p:sldId id="276" r:id="rId13"/>
    <p:sldId id="271" r:id="rId14"/>
    <p:sldId id="272" r:id="rId15"/>
    <p:sldId id="277" r:id="rId16"/>
    <p:sldId id="278" r:id="rId17"/>
    <p:sldId id="284" r:id="rId18"/>
    <p:sldId id="286" r:id="rId19"/>
    <p:sldId id="287" r:id="rId20"/>
    <p:sldId id="289" r:id="rId21"/>
    <p:sldId id="291" r:id="rId22"/>
    <p:sldId id="292" r:id="rId23"/>
    <p:sldId id="293" r:id="rId24"/>
    <p:sldId id="294" r:id="rId25"/>
    <p:sldId id="296" r:id="rId26"/>
    <p:sldId id="297" r:id="rId27"/>
    <p:sldId id="303" r:id="rId28"/>
    <p:sldId id="309" r:id="rId29"/>
  </p:sldIdLst>
  <p:sldSz cx="6858000" cy="9906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27D85422-CF00-44C5-B6EC-48D407A402DA}">
          <p14:sldIdLst>
            <p14:sldId id="306"/>
            <p14:sldId id="307"/>
            <p14:sldId id="308"/>
            <p14:sldId id="305"/>
            <p14:sldId id="260"/>
            <p14:sldId id="261"/>
            <p14:sldId id="256"/>
            <p14:sldId id="257"/>
            <p14:sldId id="259"/>
            <p14:sldId id="262"/>
            <p14:sldId id="263"/>
            <p14:sldId id="265"/>
            <p14:sldId id="266"/>
            <p14:sldId id="267"/>
            <p14:sldId id="275"/>
            <p14:sldId id="276"/>
            <p14:sldId id="270"/>
            <p14:sldId id="271"/>
            <p14:sldId id="272"/>
            <p14:sldId id="273"/>
            <p14:sldId id="274"/>
            <p14:sldId id="277"/>
            <p14:sldId id="279"/>
            <p14:sldId id="278"/>
            <p14:sldId id="280"/>
            <p14:sldId id="281"/>
            <p14:sldId id="282"/>
            <p14:sldId id="284"/>
            <p14:sldId id="285"/>
            <p14:sldId id="286"/>
            <p14:sldId id="287"/>
            <p14:sldId id="288"/>
            <p14:sldId id="289"/>
            <p14:sldId id="291"/>
            <p14:sldId id="290"/>
            <p14:sldId id="292"/>
            <p14:sldId id="293"/>
            <p14:sldId id="294"/>
            <p14:sldId id="295"/>
            <p14:sldId id="296"/>
            <p14:sldId id="297"/>
            <p14:sldId id="298"/>
            <p14:sldId id="303"/>
            <p14:sldId id="299"/>
            <p14:sldId id="300"/>
            <p14:sldId id="309"/>
          </p14:sldIdLst>
        </p14:section>
        <p14:section name="Раздел без заголовка" id="{E3F62630-4BFA-4C1E-A4EA-968F6A725E30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91" autoAdjust="0"/>
    <p:restoredTop sz="94366" autoAdjust="0"/>
  </p:normalViewPr>
  <p:slideViewPr>
    <p:cSldViewPr>
      <p:cViewPr varScale="1">
        <p:scale>
          <a:sx n="48" d="100"/>
          <a:sy n="48" d="100"/>
        </p:scale>
        <p:origin x="-2310" y="-114"/>
      </p:cViewPr>
      <p:guideLst>
        <p:guide orient="horz" pos="3120"/>
        <p:guide pos="2160"/>
      </p:guideLst>
    </p:cSldViewPr>
  </p:slideViewPr>
  <p:outlineViewPr>
    <p:cViewPr>
      <p:scale>
        <a:sx n="33" d="100"/>
        <a:sy n="33" d="100"/>
      </p:scale>
      <p:origin x="0" y="3355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96701"/>
            <a:ext cx="1543050" cy="845220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96701"/>
            <a:ext cx="4514850" cy="84522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6365522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4198587"/>
            <a:ext cx="5829300" cy="216693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0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0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94406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8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934201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752823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5000"/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9181396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9181396"/>
            <a:ext cx="21717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9181396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3.jpeg"/><Relationship Id="rId7" Type="http://schemas.openxmlformats.org/officeDocument/2006/relationships/image" Target="../media/image2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58.png"/><Relationship Id="rId4" Type="http://schemas.openxmlformats.org/officeDocument/2006/relationships/image" Target="../media/image54.jpe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0.png"/><Relationship Id="rId7" Type="http://schemas.openxmlformats.org/officeDocument/2006/relationships/image" Target="../media/image6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0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7.jpeg"/><Relationship Id="rId7" Type="http://schemas.openxmlformats.org/officeDocument/2006/relationships/image" Target="../media/image80.jpeg"/><Relationship Id="rId12" Type="http://schemas.openxmlformats.org/officeDocument/2006/relationships/image" Target="../media/image84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11" Type="http://schemas.openxmlformats.org/officeDocument/2006/relationships/image" Target="../media/image74.png"/><Relationship Id="rId5" Type="http://schemas.openxmlformats.org/officeDocument/2006/relationships/image" Target="../media/image78.jpeg"/><Relationship Id="rId10" Type="http://schemas.openxmlformats.org/officeDocument/2006/relationships/image" Target="../media/image83.png"/><Relationship Id="rId4" Type="http://schemas.openxmlformats.org/officeDocument/2006/relationships/image" Target="../media/image20.png"/><Relationship Id="rId9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11" Type="http://schemas.openxmlformats.org/officeDocument/2006/relationships/image" Target="../media/image93.png"/><Relationship Id="rId5" Type="http://schemas.openxmlformats.org/officeDocument/2006/relationships/image" Target="../media/image88.jpeg"/><Relationship Id="rId10" Type="http://schemas.openxmlformats.org/officeDocument/2006/relationships/image" Target="../media/image92.png"/><Relationship Id="rId4" Type="http://schemas.openxmlformats.org/officeDocument/2006/relationships/image" Target="../media/image87.jpe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12" Type="http://schemas.openxmlformats.org/officeDocument/2006/relationships/image" Target="../media/image103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11" Type="http://schemas.openxmlformats.org/officeDocument/2006/relationships/image" Target="../media/image102.png"/><Relationship Id="rId5" Type="http://schemas.openxmlformats.org/officeDocument/2006/relationships/image" Target="../media/image97.jpeg"/><Relationship Id="rId10" Type="http://schemas.openxmlformats.org/officeDocument/2006/relationships/image" Target="../media/image101.png"/><Relationship Id="rId4" Type="http://schemas.openxmlformats.org/officeDocument/2006/relationships/image" Target="../media/image96.jpeg"/><Relationship Id="rId9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13" Type="http://schemas.openxmlformats.org/officeDocument/2006/relationships/image" Target="../media/image113.pn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12" Type="http://schemas.openxmlformats.org/officeDocument/2006/relationships/image" Target="../media/image1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11" Type="http://schemas.openxmlformats.org/officeDocument/2006/relationships/image" Target="../media/image111.png"/><Relationship Id="rId5" Type="http://schemas.openxmlformats.org/officeDocument/2006/relationships/image" Target="../media/image106.jpeg"/><Relationship Id="rId10" Type="http://schemas.openxmlformats.org/officeDocument/2006/relationships/image" Target="../media/image51.png"/><Relationship Id="rId4" Type="http://schemas.openxmlformats.org/officeDocument/2006/relationships/image" Target="../media/image105.jpeg"/><Relationship Id="rId9" Type="http://schemas.openxmlformats.org/officeDocument/2006/relationships/image" Target="../media/image1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5.jpeg"/><Relationship Id="rId7" Type="http://schemas.openxmlformats.org/officeDocument/2006/relationships/image" Target="../media/image20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Relationship Id="rId9" Type="http://schemas.openxmlformats.org/officeDocument/2006/relationships/image" Target="../media/image1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2.png"/><Relationship Id="rId7" Type="http://schemas.openxmlformats.org/officeDocument/2006/relationships/image" Target="../media/image110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jpeg"/><Relationship Id="rId10" Type="http://schemas.openxmlformats.org/officeDocument/2006/relationships/image" Target="../media/image128.png"/><Relationship Id="rId4" Type="http://schemas.openxmlformats.org/officeDocument/2006/relationships/image" Target="../media/image123.jpeg"/><Relationship Id="rId9" Type="http://schemas.openxmlformats.org/officeDocument/2006/relationships/image" Target="../media/image1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jpeg"/><Relationship Id="rId7" Type="http://schemas.openxmlformats.org/officeDocument/2006/relationships/image" Target="../media/image1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0" Type="http://schemas.openxmlformats.org/officeDocument/2006/relationships/image" Target="../media/image136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jpeg"/><Relationship Id="rId9" Type="http://schemas.openxmlformats.org/officeDocument/2006/relationships/image" Target="../media/image1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6.png"/><Relationship Id="rId7" Type="http://schemas.openxmlformats.org/officeDocument/2006/relationships/image" Target="../media/image149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48.png"/><Relationship Id="rId10" Type="http://schemas.openxmlformats.org/officeDocument/2006/relationships/image" Target="../media/image152.png"/><Relationship Id="rId4" Type="http://schemas.openxmlformats.org/officeDocument/2006/relationships/image" Target="../media/image147.png"/><Relationship Id="rId9" Type="http://schemas.openxmlformats.org/officeDocument/2006/relationships/image" Target="../media/image1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jpeg"/><Relationship Id="rId7" Type="http://schemas.openxmlformats.org/officeDocument/2006/relationships/image" Target="../media/image15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Relationship Id="rId9" Type="http://schemas.openxmlformats.org/officeDocument/2006/relationships/image" Target="../media/image1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20.png"/><Relationship Id="rId7" Type="http://schemas.openxmlformats.org/officeDocument/2006/relationships/image" Target="../media/image164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10" Type="http://schemas.openxmlformats.org/officeDocument/2006/relationships/image" Target="../media/image167.png"/><Relationship Id="rId4" Type="http://schemas.openxmlformats.org/officeDocument/2006/relationships/image" Target="../media/image161.jpeg"/><Relationship Id="rId9" Type="http://schemas.openxmlformats.org/officeDocument/2006/relationships/image" Target="../media/image1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9.png"/><Relationship Id="rId7" Type="http://schemas.openxmlformats.org/officeDocument/2006/relationships/image" Target="../media/image173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10" Type="http://schemas.openxmlformats.org/officeDocument/2006/relationships/image" Target="../media/image176.png"/><Relationship Id="rId4" Type="http://schemas.openxmlformats.org/officeDocument/2006/relationships/image" Target="../media/image170.jpeg"/><Relationship Id="rId9" Type="http://schemas.openxmlformats.org/officeDocument/2006/relationships/image" Target="../media/image17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8.jpeg"/><Relationship Id="rId7" Type="http://schemas.openxmlformats.org/officeDocument/2006/relationships/image" Target="../media/image182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jpeg"/><Relationship Id="rId5" Type="http://schemas.openxmlformats.org/officeDocument/2006/relationships/image" Target="../media/image180.png"/><Relationship Id="rId10" Type="http://schemas.openxmlformats.org/officeDocument/2006/relationships/image" Target="../media/image185.png"/><Relationship Id="rId4" Type="http://schemas.openxmlformats.org/officeDocument/2006/relationships/image" Target="../media/image179.jpeg"/><Relationship Id="rId9" Type="http://schemas.openxmlformats.org/officeDocument/2006/relationships/image" Target="../media/image18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187.jpeg"/><Relationship Id="rId7" Type="http://schemas.openxmlformats.org/officeDocument/2006/relationships/image" Target="../media/image191.pn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jpeg"/><Relationship Id="rId11" Type="http://schemas.openxmlformats.org/officeDocument/2006/relationships/image" Target="../media/image195.png"/><Relationship Id="rId5" Type="http://schemas.openxmlformats.org/officeDocument/2006/relationships/image" Target="../media/image189.jpeg"/><Relationship Id="rId10" Type="http://schemas.openxmlformats.org/officeDocument/2006/relationships/image" Target="../media/image194.png"/><Relationship Id="rId4" Type="http://schemas.openxmlformats.org/officeDocument/2006/relationships/image" Target="../media/image188.jpeg"/><Relationship Id="rId9" Type="http://schemas.openxmlformats.org/officeDocument/2006/relationships/image" Target="../media/image19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13" Type="http://schemas.openxmlformats.org/officeDocument/2006/relationships/image" Target="../media/image207.png"/><Relationship Id="rId3" Type="http://schemas.openxmlformats.org/officeDocument/2006/relationships/image" Target="../media/image197.png"/><Relationship Id="rId7" Type="http://schemas.openxmlformats.org/officeDocument/2006/relationships/image" Target="../media/image201.png"/><Relationship Id="rId12" Type="http://schemas.openxmlformats.org/officeDocument/2006/relationships/image" Target="../media/image206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jpeg"/><Relationship Id="rId11" Type="http://schemas.openxmlformats.org/officeDocument/2006/relationships/image" Target="../media/image205.jpeg"/><Relationship Id="rId5" Type="http://schemas.openxmlformats.org/officeDocument/2006/relationships/image" Target="../media/image199.jpeg"/><Relationship Id="rId15" Type="http://schemas.openxmlformats.org/officeDocument/2006/relationships/image" Target="../media/image209.png"/><Relationship Id="rId10" Type="http://schemas.openxmlformats.org/officeDocument/2006/relationships/image" Target="../media/image204.png"/><Relationship Id="rId4" Type="http://schemas.openxmlformats.org/officeDocument/2006/relationships/image" Target="../media/image198.png"/><Relationship Id="rId9" Type="http://schemas.openxmlformats.org/officeDocument/2006/relationships/image" Target="../media/image203.png"/><Relationship Id="rId14" Type="http://schemas.openxmlformats.org/officeDocument/2006/relationships/image" Target="../media/image20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0.png"/><Relationship Id="rId7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0.png"/><Relationship Id="rId7" Type="http://schemas.openxmlformats.org/officeDocument/2006/relationships/image" Target="../media/image4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42" y="4810124"/>
            <a:ext cx="5786478" cy="2571768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«Лучший детский сад Мурманской области – 2018»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71942" y="2309794"/>
            <a:ext cx="2571792" cy="100013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МАДОУ № 30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Г. Мончегорск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 descr="C:\Users\U2\Desktop\садик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42" y="7239016"/>
            <a:ext cx="2571768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300" endPos="55000" dir="5400000" sy="-100000" algn="bl" rotWithShape="0"/>
          </a:effectLst>
          <a:scene3d>
            <a:camera prst="perspectiveLeft"/>
            <a:lightRig rig="threePt" dir="t"/>
          </a:scene3d>
        </p:spPr>
      </p:pic>
      <p:pic>
        <p:nvPicPr>
          <p:cNvPr id="1026" name="Picture 2" descr="C:\Users\U2\Desktop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80" y="380968"/>
            <a:ext cx="3731102" cy="46434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Прямоугольник 5"/>
          <p:cNvSpPr/>
          <p:nvPr/>
        </p:nvSpPr>
        <p:spPr>
          <a:xfrm>
            <a:off x="285728" y="7096140"/>
            <a:ext cx="38576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</a:rPr>
              <a:t>Дошкольная образовательная организация как открытая система: практики развития социального партнёрства С родителями</a:t>
            </a:r>
            <a:endParaRPr lang="ru-RU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Picture 10"/>
          <p:cNvPicPr>
            <a:picLocks noChangeAspect="1" noChangeArrowheads="1"/>
          </p:cNvPicPr>
          <p:nvPr/>
        </p:nvPicPr>
        <p:blipFill rotWithShape="1">
          <a:blip r:embed="rId2" cstate="print">
            <a:lum bright="1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11" t="13091" r="18581" b="-13091"/>
          <a:stretch/>
        </p:blipFill>
        <p:spPr bwMode="auto">
          <a:xfrm>
            <a:off x="928670" y="1452538"/>
            <a:ext cx="2685226" cy="23120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3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08" y="6881826"/>
            <a:ext cx="3214710" cy="24239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960"/>
          <a:stretch/>
        </p:blipFill>
        <p:spPr bwMode="auto">
          <a:xfrm>
            <a:off x="3929066" y="1523976"/>
            <a:ext cx="2708866" cy="1972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205" name="Picture 13" descr="C:\Users\111\Desktop\для книги\3.1\3.1\9qGJIw0Drzw.jpg"/>
          <p:cNvPicPr>
            <a:picLocks noChangeAspect="1" noChangeArrowheads="1"/>
          </p:cNvPicPr>
          <p:nvPr/>
        </p:nvPicPr>
        <p:blipFill rotWithShape="1">
          <a:blip r:embed="rId5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67" r="27275"/>
          <a:stretch/>
        </p:blipFill>
        <p:spPr bwMode="auto">
          <a:xfrm>
            <a:off x="4429132" y="6310322"/>
            <a:ext cx="2214638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206" name="Picture 14" descr="C:\Users\111\Desktop\для книги\3.1\WP_20150327_042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7562" y="3952868"/>
            <a:ext cx="3223342" cy="19615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48881" y="500435"/>
            <a:ext cx="39474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самоуправления</a:t>
            </a:r>
          </a:p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(детский сад глазами родителей)</a:t>
            </a:r>
            <a:r>
              <a:rPr lang="ru-RU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Picture 2" descr="I:\для конкурса\рамки\7268727_ori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6665">
            <a:off x="1110103" y="247264"/>
            <a:ext cx="5821087" cy="127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111\Desktop\фон\Camomile_1_08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4132956" flipH="1">
            <a:off x="5960661" y="190684"/>
            <a:ext cx="850146" cy="60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111\Desktop\фон\648763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4647531">
            <a:off x="1452271" y="-489589"/>
            <a:ext cx="1119585" cy="234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10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70" y="4238620"/>
            <a:ext cx="2549788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4" descr="C:\Users\111\Desktop\фон\648763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4647531">
            <a:off x="3381097" y="5368328"/>
            <a:ext cx="1119585" cy="234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9905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111\Desktop\для книги\3.2\3.2\день здоровье.jpg"/>
          <p:cNvPicPr>
            <a:picLocks noChangeAspect="1" noChangeArrowheads="1"/>
          </p:cNvPicPr>
          <p:nvPr/>
        </p:nvPicPr>
        <p:blipFill rotWithShape="1">
          <a:blip r:embed="rId2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939" b="20069"/>
          <a:stretch/>
        </p:blipFill>
        <p:spPr bwMode="auto">
          <a:xfrm>
            <a:off x="1186755" y="1381100"/>
            <a:ext cx="5501462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2" descr="I:\для конкурса\рамки\7268727_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6665" flipV="1">
            <a:off x="1137178" y="36958"/>
            <a:ext cx="5725978" cy="162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111\Desktop\для книги\3.2\DSCN3032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1942" y="4310058"/>
            <a:ext cx="2613280" cy="1928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111\Desktop\для книги\3.2\20180130_182658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7713" y="4816327"/>
            <a:ext cx="3403264" cy="20738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269414">
            <a:off x="920987" y="327126"/>
            <a:ext cx="566543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Здоровые дети –</a:t>
            </a:r>
          </a:p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 счастливые родители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285860" y="7096140"/>
            <a:ext cx="5214974" cy="2286016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День Здоровья в нашем ДОУ - является своеобразной формой организации физкультурно-оздоровительной деятельности дошкольного учреждения, создаёт условия для совершенствования методов педагогической пропаганды здорового образа жизни, помогает вовлекать родителей в активный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воспитательно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-образовательный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процесс.</a:t>
            </a:r>
          </a:p>
        </p:txBody>
      </p:sp>
      <p:pic>
        <p:nvPicPr>
          <p:cNvPr id="9218" name="Picture 2" descr="C:\Users\111\Desktop\фон\Beauty-Butterflies_0_0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031489" flipH="1">
            <a:off x="5685168" y="114929"/>
            <a:ext cx="748597" cy="85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111\Desktop\фон\1984594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60" y="8953528"/>
            <a:ext cx="5072121" cy="95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111\Desktop\фон\1984594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77795">
            <a:off x="983114" y="4040228"/>
            <a:ext cx="3101561" cy="107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111\Desktop\фон\1984594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19851">
            <a:off x="4427695" y="5925022"/>
            <a:ext cx="2223723" cy="107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111\Desktop\фон\Beauty-Butterflies_0_0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1374" flipH="1">
            <a:off x="5985736" y="6786668"/>
            <a:ext cx="678903" cy="77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111\Desktop\фон\Beauty-Butterflies_0_0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111586">
            <a:off x="1394911" y="918806"/>
            <a:ext cx="604590" cy="68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1968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9738" y="1238224"/>
            <a:ext cx="3420142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 descr="I:\для конкурса\рамки\7268727_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1285860" y="-1"/>
            <a:ext cx="5572140" cy="113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0438" y="3309926"/>
            <a:ext cx="3026047" cy="22820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8" y="4381496"/>
            <a:ext cx="3814787" cy="24858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4620" y="6810388"/>
            <a:ext cx="3744416" cy="27565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00570" y="1309662"/>
            <a:ext cx="22456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. </a:t>
            </a:r>
            <a:endParaRPr lang="ru-RU" sz="1600" b="1" dirty="0">
              <a:solidFill>
                <a:schemeClr val="bg2">
                  <a:lumMod val="25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71678" y="309530"/>
            <a:ext cx="451345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Клуб выходного дня 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3" name="Picture 3" descr="C:\Users\111\Desktop\фон\0_1ac36d_3cf04a92_ori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962786" flipH="1" flipV="1">
            <a:off x="1617648" y="69623"/>
            <a:ext cx="1043096" cy="104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111\Desktop\фон\0_1ac36d_3cf04a92_ori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H="1" flipV="1">
            <a:off x="928808" y="237955"/>
            <a:ext cx="1043096" cy="104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111\Desktop\фон\E6cpAoeT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736554" flipV="1">
            <a:off x="5084979" y="1493760"/>
            <a:ext cx="753884" cy="152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111\Desktop\фон\hello_html_366f6da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57232" y="7596206"/>
            <a:ext cx="1278512" cy="121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111\Desktop\фон\0_1ac36d_3cf04a92_ori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H="1" flipV="1">
            <a:off x="2071766" y="7596118"/>
            <a:ext cx="661275" cy="66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5652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88"/>
          <a:stretch/>
        </p:blipFill>
        <p:spPr bwMode="auto">
          <a:xfrm>
            <a:off x="3714752" y="1452538"/>
            <a:ext cx="2908622" cy="17685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08"/>
          <a:stretch/>
        </p:blipFill>
        <p:spPr bwMode="auto">
          <a:xfrm>
            <a:off x="714356" y="1452538"/>
            <a:ext cx="2899671" cy="178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2" descr="I:\для конкурса\рамки\7268727_ori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59" y="1"/>
            <a:ext cx="5287105" cy="1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111\Desktop\для книги\3.2\3.2\Risunok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1946" y="4881562"/>
            <a:ext cx="3153066" cy="20002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3" name="Picture 5" descr="C:\Users\111\Desktop\для книги\3.2\3.2\Risunok10.jpg"/>
          <p:cNvPicPr>
            <a:picLocks noChangeAspect="1" noChangeArrowheads="1"/>
          </p:cNvPicPr>
          <p:nvPr/>
        </p:nvPicPr>
        <p:blipFill>
          <a:blip r:embed="rId6">
            <a:lum bright="-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46" y="7453330"/>
            <a:ext cx="2865989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4" name="Picture 6" descr="C:\Users\111\Desktop\для книги\3.2\3.2\DSC00497.JPG"/>
          <p:cNvPicPr>
            <a:picLocks noChangeAspect="1" noChangeArrowheads="1"/>
          </p:cNvPicPr>
          <p:nvPr/>
        </p:nvPicPr>
        <p:blipFill rotWithShape="1">
          <a:blip r:embed="rId7" cstate="print">
            <a:lum bright="-1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32" r="11334"/>
          <a:stretch/>
        </p:blipFill>
        <p:spPr bwMode="auto">
          <a:xfrm>
            <a:off x="4214818" y="4881562"/>
            <a:ext cx="2423885" cy="2071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5" name="Picture 7" descr="C:\Users\111\Desktop\для книги\3.2\3.2\DSC005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3380" y="7453329"/>
            <a:ext cx="2438697" cy="18387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 rot="21265971">
            <a:off x="1057073" y="425118"/>
            <a:ext cx="482331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Если с другом 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вышел в путь…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Picture 2" descr="C:\Users\111\Desktop\фон\05f41557aa0e87ori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306" y="8667776"/>
            <a:ext cx="1421411" cy="109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111\Desktop\фон\05f41557aa0e87ori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786190" y="8596338"/>
            <a:ext cx="1497334" cy="109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111\Desktop\фон\hello_html_366f6daa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7298" y="309530"/>
            <a:ext cx="919184" cy="88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714356" y="3309926"/>
            <a:ext cx="5929330" cy="1300482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В душе каждого малыша живёт тяга к приключениям. </a:t>
            </a:r>
            <a:endParaRPr lang="ru-RU" b="1" dirty="0" smtClean="0"/>
          </a:p>
          <a:p>
            <a:pPr algn="ctr"/>
            <a:r>
              <a:rPr lang="ru-RU" b="1" dirty="0" smtClean="0"/>
              <a:t>А </a:t>
            </a:r>
            <a:r>
              <a:rPr lang="ru-RU" b="1" dirty="0"/>
              <a:t>поход с участием родителей </a:t>
            </a:r>
            <a:r>
              <a:rPr lang="ru-RU" b="1" dirty="0" smtClean="0"/>
              <a:t>- самое </a:t>
            </a:r>
            <a:r>
              <a:rPr lang="ru-RU" b="1" dirty="0"/>
              <a:t>настоящее приключение. Это - общение с природой, смена обстановки, психологическая разгрузка </a:t>
            </a:r>
            <a:r>
              <a:rPr lang="ru-RU" b="1" dirty="0" smtClean="0"/>
              <a:t>и</a:t>
            </a:r>
          </a:p>
          <a:p>
            <a:pPr algn="ctr"/>
            <a:r>
              <a:rPr lang="ru-RU" b="1" dirty="0" smtClean="0"/>
              <a:t> </a:t>
            </a:r>
            <a:r>
              <a:rPr lang="ru-RU" b="1" dirty="0"/>
              <a:t>физическая активность. </a:t>
            </a:r>
          </a:p>
        </p:txBody>
      </p:sp>
      <p:pic>
        <p:nvPicPr>
          <p:cNvPr id="14" name="Picture 2" descr="C:\Users\111\Desktop\фон\05f41557aa0e87ori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351285" y="149417"/>
            <a:ext cx="1069258" cy="7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892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:\для конкурса\рамки\7268727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3857" y="3309926"/>
            <a:ext cx="4214143" cy="114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14"/>
          <a:stretch>
            <a:fillRect/>
          </a:stretch>
        </p:blipFill>
        <p:spPr bwMode="auto">
          <a:xfrm>
            <a:off x="1214422" y="380968"/>
            <a:ext cx="3523029" cy="2991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lum bright="-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051"/>
          <a:stretch/>
        </p:blipFill>
        <p:spPr bwMode="auto">
          <a:xfrm flipH="1">
            <a:off x="4143380" y="7453330"/>
            <a:ext cx="2448959" cy="21805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951"/>
          <a:stretch>
            <a:fillRect/>
          </a:stretch>
        </p:blipFill>
        <p:spPr bwMode="auto">
          <a:xfrm>
            <a:off x="5072074" y="595282"/>
            <a:ext cx="1520934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56" y="7310454"/>
            <a:ext cx="3198159" cy="2143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 rotWithShape="1">
          <a:blip r:embed="rId7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77" t="-12985" r="4648" b="20608"/>
          <a:stretch/>
        </p:blipFill>
        <p:spPr bwMode="auto">
          <a:xfrm>
            <a:off x="3429000" y="4524372"/>
            <a:ext cx="3214710" cy="23623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21344119">
            <a:off x="3587447" y="3556382"/>
            <a:ext cx="280523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Папа может!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785794" y="3667116"/>
            <a:ext cx="2600659" cy="3268237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 </a:t>
            </a:r>
            <a:r>
              <a:rPr lang="ru-RU" b="1" dirty="0"/>
              <a:t>ДОУ наблюдается стойкая тенденция к привлечению отцов к сотрудничеству. Наши папы очень </a:t>
            </a:r>
            <a:r>
              <a:rPr lang="ru-RU" b="1" dirty="0" smtClean="0"/>
              <a:t>артистичны, поэтому </a:t>
            </a:r>
            <a:r>
              <a:rPr lang="ru-RU" b="1" dirty="0"/>
              <a:t>сами получают огромное удовольствие от </a:t>
            </a:r>
            <a:r>
              <a:rPr lang="ru-RU" b="1" dirty="0" smtClean="0"/>
              <a:t>участия. </a:t>
            </a:r>
            <a:endParaRPr lang="ru-RU" b="1" dirty="0"/>
          </a:p>
          <a:p>
            <a:pPr algn="just"/>
            <a:r>
              <a:rPr lang="ru-RU" b="1" dirty="0"/>
              <a:t> </a:t>
            </a:r>
          </a:p>
        </p:txBody>
      </p:sp>
      <p:pic>
        <p:nvPicPr>
          <p:cNvPr id="8194" name="Picture 2" descr="C:\Users\111\Desktop\фон\0_115cd6_338c844e_ori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503914">
            <a:off x="4160086" y="2980783"/>
            <a:ext cx="770087" cy="55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111\Desktop\фон\1702290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214422" y="6453198"/>
            <a:ext cx="2521664" cy="107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для конкурса\фон\ромашка 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15082" y="3809992"/>
            <a:ext cx="427819" cy="357190"/>
          </a:xfrm>
          <a:prstGeom prst="rect">
            <a:avLst/>
          </a:prstGeom>
          <a:noFill/>
        </p:spPr>
      </p:pic>
      <p:pic>
        <p:nvPicPr>
          <p:cNvPr id="13" name="Рисунок 12" descr="F:\для конкурса\фон\0_c3e28_b7d69eb0_orig.pn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4316850">
            <a:off x="6091480" y="6845502"/>
            <a:ext cx="700866" cy="66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2698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111\Desktop\для книги\3.3\капустник\SL3870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70" y="1523976"/>
            <a:ext cx="2503580" cy="1785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111\Desktop\для книги\3.3\капустник\DSC_0565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26" r="9325"/>
          <a:stretch>
            <a:fillRect/>
          </a:stretch>
        </p:blipFill>
        <p:spPr bwMode="auto">
          <a:xfrm>
            <a:off x="3643314" y="1595414"/>
            <a:ext cx="3000396" cy="19672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005" b="10638"/>
          <a:stretch/>
        </p:blipFill>
        <p:spPr bwMode="auto">
          <a:xfrm>
            <a:off x="1285860" y="3881430"/>
            <a:ext cx="1590988" cy="2143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3" name="Picture 5" descr="C:\Users\111\Desktop\для книги\3.3\капустник\DSC_0582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63" r="6999"/>
          <a:stretch>
            <a:fillRect/>
          </a:stretch>
        </p:blipFill>
        <p:spPr bwMode="auto">
          <a:xfrm>
            <a:off x="3214686" y="4238619"/>
            <a:ext cx="3357586" cy="21167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:\Users\111\Desktop\для книги\3.3\капустник\Risunok4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" r="7500"/>
          <a:stretch>
            <a:fillRect/>
          </a:stretch>
        </p:blipFill>
        <p:spPr bwMode="auto">
          <a:xfrm>
            <a:off x="3857628" y="6738949"/>
            <a:ext cx="2714644" cy="22896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C:\Users\111\Desktop\для книги\3.3\капустник\DSC_0602.JPG"/>
          <p:cNvPicPr>
            <a:picLocks noChangeAspect="1" noChangeArrowheads="1"/>
          </p:cNvPicPr>
          <p:nvPr/>
        </p:nvPicPr>
        <p:blipFill rotWithShape="1">
          <a:blip r:embed="rId7" cstate="print">
            <a:lum bright="-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83" r="24216"/>
          <a:stretch/>
        </p:blipFill>
        <p:spPr bwMode="auto">
          <a:xfrm>
            <a:off x="928670" y="7167578"/>
            <a:ext cx="2643206" cy="21900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21440387">
            <a:off x="1877121" y="340322"/>
            <a:ext cx="442737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Родительская гостиная «Доверие» 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Picture 2" descr="I:\для конкурса\рамки\7268727_ori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32" y="0"/>
            <a:ext cx="5812128" cy="145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111\Desktop\фон\877383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011085">
            <a:off x="5696730" y="224757"/>
            <a:ext cx="1145700" cy="123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111\Desktop\фон\0_12bea3_9ca9427e_ori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174567">
            <a:off x="2867934" y="3843646"/>
            <a:ext cx="1248084" cy="66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111\Desktop\фон\0_12bea3_9ca9427e_ori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00174" y="6238884"/>
            <a:ext cx="1468045" cy="77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111\Desktop\фон\Beauty-Butterflies_0_35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38397">
            <a:off x="1219784" y="156939"/>
            <a:ext cx="929412" cy="89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4872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:\для конкурса\рамки\7268727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3649" y="26698"/>
            <a:ext cx="5472608" cy="192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111\Desktop\для книги\3.3\20180208_16415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16"/>
          <a:stretch/>
        </p:blipFill>
        <p:spPr bwMode="auto">
          <a:xfrm>
            <a:off x="928670" y="7667644"/>
            <a:ext cx="2444921" cy="16411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111\Desktop\для книги\3.3\20180208_164201.jpg"/>
          <p:cNvPicPr>
            <a:picLocks noChangeAspect="1" noChangeArrowheads="1"/>
          </p:cNvPicPr>
          <p:nvPr/>
        </p:nvPicPr>
        <p:blipFill rotWithShape="1">
          <a:blip r:embed="rId4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80" r="8812"/>
          <a:stretch/>
        </p:blipFill>
        <p:spPr bwMode="auto">
          <a:xfrm>
            <a:off x="4071942" y="1881166"/>
            <a:ext cx="2467736" cy="18261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111\Desktop\для книги\3.3\DSC02816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94" r="3217"/>
          <a:stretch>
            <a:fillRect/>
          </a:stretch>
        </p:blipFill>
        <p:spPr bwMode="auto">
          <a:xfrm>
            <a:off x="928670" y="4595810"/>
            <a:ext cx="2571768" cy="19478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111\Desktop\для книги\3.3\DSC_0133.JPG"/>
          <p:cNvPicPr>
            <a:picLocks noChangeAspect="1" noChangeArrowheads="1"/>
          </p:cNvPicPr>
          <p:nvPr/>
        </p:nvPicPr>
        <p:blipFill rotWithShape="1">
          <a:blip r:embed="rId6" cstate="print">
            <a:lum bright="-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40" r="5224"/>
          <a:stretch/>
        </p:blipFill>
        <p:spPr bwMode="auto">
          <a:xfrm>
            <a:off x="1000108" y="2166918"/>
            <a:ext cx="2793081" cy="18573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C:\Users\111\Desktop\для книги\3.3\DSC_0017.JPG"/>
          <p:cNvPicPr>
            <a:picLocks noChangeAspect="1" noChangeArrowheads="1"/>
          </p:cNvPicPr>
          <p:nvPr/>
        </p:nvPicPr>
        <p:blipFill>
          <a:blip r:embed="rId7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417"/>
          <a:stretch>
            <a:fillRect/>
          </a:stretch>
        </p:blipFill>
        <p:spPr bwMode="auto">
          <a:xfrm>
            <a:off x="3643314" y="6524636"/>
            <a:ext cx="3000396" cy="18787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C:\Users\111\Desktop\для книги\3.3\DSC04485.JPG"/>
          <p:cNvPicPr>
            <a:picLocks noChangeAspect="1" noChangeArrowheads="1"/>
          </p:cNvPicPr>
          <p:nvPr/>
        </p:nvPicPr>
        <p:blipFill>
          <a:blip r:embed="rId8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76" y="4024306"/>
            <a:ext cx="3091498" cy="2143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21440782">
            <a:off x="2234934" y="597015"/>
            <a:ext cx="318298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Родительский клуб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«Содружество»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6626" name="Picture 2" descr="C:\Users\111\Desktop\фон\Beauty-Butterflies_0_0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615046">
            <a:off x="1194951" y="312605"/>
            <a:ext cx="828972" cy="80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111\Desktop\фон\1702290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9066" y="0"/>
            <a:ext cx="2643207" cy="75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111\Desktop\фон\Camomile_1_08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292156">
            <a:off x="3106551" y="3638489"/>
            <a:ext cx="1081471" cy="85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111\Desktop\фон\Camomile_1_08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13199" flipV="1">
            <a:off x="1703778" y="6715252"/>
            <a:ext cx="917298" cy="75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111\Desktop\фон\Camomile_1_084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219126">
            <a:off x="4555482" y="8563631"/>
            <a:ext cx="1347401" cy="88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8782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111\Desktop\для книги\3.4\92167772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94" y="3738554"/>
            <a:ext cx="2839701" cy="21643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111\Desktop\для книги\3.4\DSC01622.JPG"/>
          <p:cNvPicPr>
            <a:picLocks noChangeAspect="1" noChangeArrowheads="1"/>
          </p:cNvPicPr>
          <p:nvPr/>
        </p:nvPicPr>
        <p:blipFill rotWithShape="1">
          <a:blip r:embed="rId3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64" t="6938" r="4302" b="6938"/>
          <a:stretch/>
        </p:blipFill>
        <p:spPr bwMode="auto">
          <a:xfrm>
            <a:off x="3929066" y="3738554"/>
            <a:ext cx="2656283" cy="20876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111\Desktop\для книги\3.4\DSC0161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214818" y="7667644"/>
            <a:ext cx="2412346" cy="18039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:\Users\111\Desktop\для книги\3.4\DSC01618.JPG"/>
          <p:cNvPicPr>
            <a:picLocks noChangeAspect="1" noChangeArrowheads="1"/>
          </p:cNvPicPr>
          <p:nvPr/>
        </p:nvPicPr>
        <p:blipFill rotWithShape="1">
          <a:blip r:embed="rId5" cstate="print">
            <a:lum bright="-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684" r="17018"/>
          <a:stretch/>
        </p:blipFill>
        <p:spPr bwMode="auto">
          <a:xfrm>
            <a:off x="928670" y="7667644"/>
            <a:ext cx="2423213" cy="17859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21328532">
            <a:off x="2031135" y="335704"/>
            <a:ext cx="432371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Толерантность – 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 только милосердие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928670" y="1452538"/>
            <a:ext cx="5643577" cy="214314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142984" y="1595414"/>
            <a:ext cx="5429288" cy="1936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Опыт взаимодействия педагогов, детей и родителей с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Домом-интернатом для детей -инвалидов,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способствует формированию у дошколят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эмпатии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 и гуманности. Дети становятся более терпимыми по отношению друг к другу, а участие в благотворительной акции «Кораблик надежды», формируют в воспитанниках отзывчивость, сочувствие, доброту и радость за других.</a:t>
            </a:r>
            <a:endParaRPr lang="ru-RU" sz="1600" b="1" dirty="0">
              <a:solidFill>
                <a:schemeClr val="bg2">
                  <a:lumMod val="25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21510" name="Picture 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80" b="12356"/>
          <a:stretch/>
        </p:blipFill>
        <p:spPr bwMode="auto">
          <a:xfrm>
            <a:off x="1714488" y="5595942"/>
            <a:ext cx="3601269" cy="21439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 descr="I:\для конкурса\рамки\7268727_ori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429743">
            <a:off x="1022010" y="23343"/>
            <a:ext cx="5797043" cy="171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111\Desktop\фон\2312830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18507">
            <a:off x="2917927" y="5135301"/>
            <a:ext cx="149341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111\Desktop\фон\1765696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712754">
            <a:off x="1426922" y="112493"/>
            <a:ext cx="1716686" cy="140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9535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111\Desktop\для книги\3.4\WP_20150327_028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3182" y="4024306"/>
            <a:ext cx="3896757" cy="2371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для конкурса\рамки\7268727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8" y="3738554"/>
            <a:ext cx="2371384" cy="270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111\Desktop\для книги\3.4\Фото-011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7298" y="452406"/>
            <a:ext cx="2346540" cy="29296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111\Desktop\для книги\3.4\HG16UblE8-g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62285" y="6667512"/>
            <a:ext cx="4664527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20979814">
            <a:off x="857232" y="4595810"/>
            <a:ext cx="196842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Растем, играя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929066" y="116463"/>
            <a:ext cx="2753748" cy="3693529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Игра является важнейшим средством формирования личности ребенка и раскрытия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его познавательных возможностей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. «Игра – вещь полезная, игра с взрослыми – вещь очень полезная, игра с родителями – вещь особо полезная!»</a:t>
            </a:r>
          </a:p>
        </p:txBody>
      </p:sp>
      <p:pic>
        <p:nvPicPr>
          <p:cNvPr id="5" name="Picture 2" descr="C:\Users\111\Desktop\фон\893011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4731" y="6768878"/>
            <a:ext cx="1343269" cy="313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111\Desktop\фон\Beauty-Butterflies_0_0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45481" y="3393131"/>
            <a:ext cx="785818" cy="76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29" name="Picture 1" descr="F:\для конкурса\фон\Beauty-Butterflies_0_05.m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850157">
            <a:off x="1616947" y="3397052"/>
            <a:ext cx="904990" cy="855424"/>
          </a:xfrm>
          <a:prstGeom prst="rect">
            <a:avLst/>
          </a:prstGeom>
          <a:noFill/>
        </p:spPr>
      </p:pic>
      <p:pic>
        <p:nvPicPr>
          <p:cNvPr id="22530" name="Picture 2" descr="F:\для конкурса\фон\ромашка 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43620" y="380968"/>
            <a:ext cx="714380" cy="498772"/>
          </a:xfrm>
          <a:prstGeom prst="rect">
            <a:avLst/>
          </a:prstGeom>
          <a:noFill/>
        </p:spPr>
      </p:pic>
      <p:pic>
        <p:nvPicPr>
          <p:cNvPr id="12" name="Picture 2" descr="F:\для конкурса\фон\ромашка 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42984" y="5953132"/>
            <a:ext cx="714380" cy="498772"/>
          </a:xfrm>
          <a:prstGeom prst="rect">
            <a:avLst/>
          </a:prstGeom>
          <a:noFill/>
        </p:spPr>
      </p:pic>
      <p:pic>
        <p:nvPicPr>
          <p:cNvPr id="13" name="Picture 2" descr="F:\для конкурса\фон\ромашка 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5794" y="5595942"/>
            <a:ext cx="500066" cy="349141"/>
          </a:xfrm>
          <a:prstGeom prst="rect">
            <a:avLst/>
          </a:prstGeom>
          <a:noFill/>
        </p:spPr>
      </p:pic>
      <p:pic>
        <p:nvPicPr>
          <p:cNvPr id="14" name="Picture 2" descr="F:\для конкурса\фон\ромашка 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14488" y="5953132"/>
            <a:ext cx="500066" cy="3491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1908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:\для конкурса\рамки\7268727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09" y="0"/>
            <a:ext cx="5500726" cy="193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111\Desktop\для книги\3.4\коляда\DSC00892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70" y="2095480"/>
            <a:ext cx="2461864" cy="1928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lum bright="-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06" b="11016"/>
          <a:stretch/>
        </p:blipFill>
        <p:spPr bwMode="auto">
          <a:xfrm>
            <a:off x="928670" y="4881562"/>
            <a:ext cx="3148794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lum bright="-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275" b="9412"/>
          <a:stretch/>
        </p:blipFill>
        <p:spPr bwMode="auto">
          <a:xfrm>
            <a:off x="4286256" y="4381496"/>
            <a:ext cx="2319629" cy="1916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6620" y="1738290"/>
            <a:ext cx="2981694" cy="22860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21221192">
            <a:off x="2334972" y="492103"/>
            <a:ext cx="337990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Пришла коляда – 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отворяй ворота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1928802" y="7524768"/>
            <a:ext cx="4669122" cy="2144688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Сложившиеся традиция в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ДОУ -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Рождественские колядки, которые организуют педагоги, дети и родители. Наши ребята получили не только незабываемые эмоции, но и смогли прикоснуться к истокам культуры своего народа, его традициям.</a:t>
            </a:r>
          </a:p>
        </p:txBody>
      </p:sp>
      <p:pic>
        <p:nvPicPr>
          <p:cNvPr id="13" name="Рисунок 12" descr="https://userscontent2.emaze.com/images/ec564b2f-7cc2-4feb-880d-e7b678262ced/d09a13089383c758291b90215ffa475c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373845">
            <a:off x="1420821" y="7538132"/>
            <a:ext cx="523508" cy="432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s://userscontent2.emaze.com/images/ec564b2f-7cc2-4feb-880d-e7b678262ced/d09a13089383c758291b90215ffa475c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373845">
            <a:off x="5278471" y="6823756"/>
            <a:ext cx="523530" cy="43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s://userscontent2.emaze.com/images/ec564b2f-7cc2-4feb-880d-e7b678262ced/d09a13089383c758291b90215ffa475c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373845">
            <a:off x="1410300" y="459432"/>
            <a:ext cx="478115" cy="3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natural-minerals.ru/picture2.png?i=13976&amp;k=snezhinka-kartinka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14620" y="4095744"/>
            <a:ext cx="714380" cy="773911"/>
          </a:xfrm>
          <a:prstGeom prst="rect">
            <a:avLst/>
          </a:prstGeom>
          <a:noFill/>
        </p:spPr>
      </p:pic>
      <p:pic>
        <p:nvPicPr>
          <p:cNvPr id="17" name="Рисунок 16" descr="http://natural-minerals.ru/picture2.png?i=13976&amp;k=snezhinka-kartinka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14488" y="9024966"/>
            <a:ext cx="677000" cy="732771"/>
          </a:xfrm>
          <a:prstGeom prst="rect">
            <a:avLst/>
          </a:prstGeom>
          <a:noFill/>
        </p:spPr>
      </p:pic>
      <p:pic>
        <p:nvPicPr>
          <p:cNvPr id="18" name="Рисунок 17" descr="http://natural-minerals.ru/picture2.png?i=13976&amp;k=snezhinka-kartinka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29330" y="1023910"/>
            <a:ext cx="643287" cy="8100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3261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Тулиева\vizitka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42" y="952472"/>
            <a:ext cx="5947214" cy="79296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:\для конкурса\рамки\7268727_orig.png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14239">
            <a:off x="981545" y="3303090"/>
            <a:ext cx="5751846" cy="415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:\для конкурса\рамки\7268727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6000" y="72004"/>
            <a:ext cx="5286272" cy="133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14620" y="523844"/>
            <a:ext cx="341869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</a:t>
            </a:r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итературная  гостиная 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9698" name="Picture 2" descr="H:\Формы\фото\фото литер. гост. сл.32\DSC0975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1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1942" y="6810388"/>
            <a:ext cx="2637710" cy="2071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417"/>
          <a:stretch/>
        </p:blipFill>
        <p:spPr bwMode="auto">
          <a:xfrm>
            <a:off x="3357562" y="1309662"/>
            <a:ext cx="3319040" cy="2314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9703" name="Picture 7" descr="C:\Users\111\Desktop\фон\0_7cb20_e2dfaf23_orig.png"/>
          <p:cNvPicPr>
            <a:picLocks noChangeAspect="1" noChangeArrowheads="1"/>
          </p:cNvPicPr>
          <p:nvPr/>
        </p:nvPicPr>
        <p:blipFill>
          <a:blip r:embed="rId5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950670">
            <a:off x="1434303" y="393737"/>
            <a:ext cx="1219808" cy="111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71678" y="4167182"/>
            <a:ext cx="37127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«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Литературная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гостиная» - это прекрасная возможность для детей познакомиться с книгой;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искать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ответы на вопросы; знакомиться с глубиной и мощью русского языка! Каждый раз на мероприятии собирается множество семей, что говорит о важности и ценности литературы в сплочении и наполнении новыми впечатлениями детских и взрослых сердец!</a:t>
            </a:r>
          </a:p>
        </p:txBody>
      </p:sp>
      <p:pic>
        <p:nvPicPr>
          <p:cNvPr id="11" name="Picture 7" descr="C:\Users\111\Desktop\фон\0_7cb20_e2dfaf23_orig.png"/>
          <p:cNvPicPr>
            <a:picLocks noChangeAspect="1" noChangeArrowheads="1"/>
          </p:cNvPicPr>
          <p:nvPr/>
        </p:nvPicPr>
        <p:blipFill>
          <a:blip r:embed="rId6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91389">
            <a:off x="4699885" y="9027992"/>
            <a:ext cx="962643" cy="88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92"/>
          <a:stretch/>
        </p:blipFill>
        <p:spPr bwMode="auto">
          <a:xfrm>
            <a:off x="857231" y="7596206"/>
            <a:ext cx="3252551" cy="1928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 rotWithShape="1">
          <a:blip r:embed="rId8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383"/>
          <a:stretch/>
        </p:blipFill>
        <p:spPr bwMode="auto">
          <a:xfrm>
            <a:off x="1136336" y="1738290"/>
            <a:ext cx="2177115" cy="2071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7" descr="C:\Users\111\Desktop\фон\0_7cb20_e2dfaf23_orig.png"/>
          <p:cNvPicPr>
            <a:picLocks noChangeAspect="1" noChangeArrowheads="1"/>
          </p:cNvPicPr>
          <p:nvPr/>
        </p:nvPicPr>
        <p:blipFill>
          <a:blip r:embed="rId9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44243">
            <a:off x="1281342" y="6757252"/>
            <a:ext cx="869547" cy="79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0145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111\Desktop\для книги\3.3\DSC06533.JPG"/>
          <p:cNvPicPr>
            <a:picLocks noChangeAspect="1" noChangeArrowheads="1"/>
          </p:cNvPicPr>
          <p:nvPr/>
        </p:nvPicPr>
        <p:blipFill rotWithShape="1">
          <a:blip r:embed="rId2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46"/>
          <a:stretch/>
        </p:blipFill>
        <p:spPr bwMode="auto">
          <a:xfrm>
            <a:off x="2357430" y="7739082"/>
            <a:ext cx="2541519" cy="2000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332"/>
          <a:stretch/>
        </p:blipFill>
        <p:spPr bwMode="auto">
          <a:xfrm>
            <a:off x="4429132" y="6738950"/>
            <a:ext cx="2237471" cy="18670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2368" y="1452538"/>
            <a:ext cx="2570092" cy="2000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345"/>
          <a:stretch/>
        </p:blipFill>
        <p:spPr bwMode="auto">
          <a:xfrm>
            <a:off x="1104669" y="1738290"/>
            <a:ext cx="2838501" cy="2071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 descr="I:\для конкурса\рамки\7268727_ori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70" y="166654"/>
            <a:ext cx="5715040" cy="155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C:\Users\111\Desktop\для книги\3.5\3.5\родители профессия\WPeqlYfk-kU.jpg"/>
          <p:cNvPicPr>
            <a:picLocks noChangeAspect="1" noChangeArrowheads="1"/>
          </p:cNvPicPr>
          <p:nvPr/>
        </p:nvPicPr>
        <p:blipFill>
          <a:blip r:embed="rId7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70" y="6810388"/>
            <a:ext cx="1934322" cy="1500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28802" y="595282"/>
            <a:ext cx="4321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 «Кем быть?»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1000108" y="3881430"/>
            <a:ext cx="5526376" cy="2786921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Задача педагогов и родителей в детском саду не только раскрыть перед дошкольниками мир профессий, но и помочь маленькому человеку соотнести свои увлечения и таланты с работой взрослых. Именно с этой целью в нашем учреждении используется такая форма работы, как ранняя профессиональной ориентации детей дошкольного возраста.</a:t>
            </a:r>
          </a:p>
          <a:p>
            <a:pPr algn="ctr"/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В ходе реализации проекта были найдены ответы на вопросы: Для чего все люди трудятся? Без какой профессии нельзя обойтись? Какие бывают профессии? Какая профессия самая важная?</a:t>
            </a:r>
          </a:p>
        </p:txBody>
      </p:sp>
      <p:pic>
        <p:nvPicPr>
          <p:cNvPr id="18434" name="Picture 2" descr="C:\Users\111\Desktop\фон\2268817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57232" y="0"/>
            <a:ext cx="3065472" cy="117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F:\для конкурса\фон\0_c3e28_b7d69eb0_orig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1546" y="8667776"/>
            <a:ext cx="819803" cy="9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F:\для конкурса\фон\0_c3e28_b7d69eb0_orig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43578" y="3095612"/>
            <a:ext cx="676927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F:\для конкурса\фон\0_c3e28_b7d69eb0_orig.pn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067022">
            <a:off x="5990793" y="8515538"/>
            <a:ext cx="604152" cy="528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998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:\для конкурса\рамки\7268727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488" y="0"/>
            <a:ext cx="5143512" cy="173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642918" y="1452538"/>
            <a:ext cx="2857520" cy="1370241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Сегодня здесь, друзья мои,</a:t>
            </a:r>
            <a:br>
              <a:rPr lang="ru-RU" sz="16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Мы собрались не зря.</a:t>
            </a:r>
            <a:br>
              <a:rPr lang="ru-RU" sz="16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Отправимся скорее в школу,</a:t>
            </a: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В школу волшебства.</a:t>
            </a: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21213897">
            <a:off x="2893364" y="425817"/>
            <a:ext cx="33966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Интеллектуальная игра </a:t>
            </a:r>
          </a:p>
          <a:p>
            <a:pPr algn="ctr"/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«Школа волшебства»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170" name="Picture 2" descr="C:\Users\111\Desktop\для книги\3.5\3.5\Счастливый случай\DSC07360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6" y="7096140"/>
            <a:ext cx="2272825" cy="250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111\Desktop\для книги\3.5\3.5\Счастливый случай\DSC07336.JPG"/>
          <p:cNvPicPr>
            <a:picLocks noChangeAspect="1" noChangeArrowheads="1"/>
          </p:cNvPicPr>
          <p:nvPr/>
        </p:nvPicPr>
        <p:blipFill rotWithShape="1">
          <a:blip r:embed="rId4" cstate="print">
            <a:lum bright="-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05" b="9613"/>
          <a:stretch/>
        </p:blipFill>
        <p:spPr bwMode="auto">
          <a:xfrm>
            <a:off x="1357298" y="7096140"/>
            <a:ext cx="2629947" cy="2143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:\для конкурса\рамки\7268727_orig.png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80" y="3595678"/>
            <a:ext cx="6500834" cy="399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21355402">
            <a:off x="1622328" y="4561372"/>
            <a:ext cx="51513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В ходе поиска цветка желаний, похищенного магистром Злюкой,  взрослые и дети встретились с магистром Знаем и Главной Феей  Чудесной Страны волшебников. Подготовленные дома фокусы и опыты с водой, воздухом, чернилами, позволили дошколятам стать воспитанниками «Школы волшебства», чьи таланты и способности, идеи, находки и открытия укрепили  традиции школы, стали  предметом гордости воспитателей и родителей.</a:t>
            </a:r>
          </a:p>
          <a:p>
            <a:r>
              <a:rPr lang="ru-RU" sz="1600" b="1" dirty="0"/>
              <a:t> </a:t>
            </a:r>
            <a:r>
              <a:rPr lang="ru-RU" sz="1600" b="1" dirty="0" smtClean="0"/>
              <a:t> </a:t>
            </a:r>
            <a:endParaRPr lang="ru-RU" sz="1600" b="1" dirty="0"/>
          </a:p>
        </p:txBody>
      </p:sp>
      <p:pic>
        <p:nvPicPr>
          <p:cNvPr id="7172" name="Picture 4" descr="C:\Users\111\Desktop\для книги\3.5\3.5\Счастливый случай\DSC07351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70" y="2881298"/>
            <a:ext cx="2472854" cy="1714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14" y="2095480"/>
            <a:ext cx="2967425" cy="2143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 descr="F:\для конкурса\фон\E6cpAoeTE.png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3357562" y="8453462"/>
            <a:ext cx="956352" cy="1071570"/>
          </a:xfrm>
          <a:prstGeom prst="rect">
            <a:avLst/>
          </a:prstGeom>
          <a:noFill/>
        </p:spPr>
      </p:pic>
      <p:pic>
        <p:nvPicPr>
          <p:cNvPr id="13" name="Picture 2" descr="F:\для конкурса\фон\E6cpAoeTE.png"/>
          <p:cNvPicPr>
            <a:picLocks noChangeAspect="1" noChangeArrowheads="1"/>
          </p:cNvPicPr>
          <p:nvPr/>
        </p:nvPicPr>
        <p:blipFill>
          <a:blip r:embed="rId8" cstate="print">
            <a:lum bright="10000"/>
          </a:blip>
          <a:srcRect/>
          <a:stretch>
            <a:fillRect/>
          </a:stretch>
        </p:blipFill>
        <p:spPr bwMode="auto">
          <a:xfrm flipH="1">
            <a:off x="1928802" y="309530"/>
            <a:ext cx="972474" cy="1071570"/>
          </a:xfrm>
          <a:prstGeom prst="rect">
            <a:avLst/>
          </a:prstGeom>
          <a:noFill/>
        </p:spPr>
      </p:pic>
      <p:pic>
        <p:nvPicPr>
          <p:cNvPr id="14" name="Picture 2" descr="F:\для конкурса\фон\E6cpAoeTE.png"/>
          <p:cNvPicPr>
            <a:picLocks noChangeAspect="1" noChangeArrowheads="1"/>
          </p:cNvPicPr>
          <p:nvPr/>
        </p:nvPicPr>
        <p:blipFill>
          <a:blip r:embed="rId8" cstate="print">
            <a:lum bright="10000"/>
          </a:blip>
          <a:srcRect/>
          <a:stretch>
            <a:fillRect/>
          </a:stretch>
        </p:blipFill>
        <p:spPr bwMode="auto">
          <a:xfrm flipH="1">
            <a:off x="3214686" y="3524240"/>
            <a:ext cx="972474" cy="1071570"/>
          </a:xfrm>
          <a:prstGeom prst="rect">
            <a:avLst/>
          </a:prstGeom>
          <a:noFill/>
        </p:spPr>
      </p:pic>
      <p:pic>
        <p:nvPicPr>
          <p:cNvPr id="2051" name="Picture 3" descr="F:\для конкурса\фон\artage-io-thumb-499650a713dfa9d112c40a7744630b8e.png"/>
          <p:cNvPicPr>
            <a:picLocks noChangeAspect="1" noChangeArrowheads="1"/>
          </p:cNvPicPr>
          <p:nvPr/>
        </p:nvPicPr>
        <p:blipFill>
          <a:blip r:embed="rId9" cstate="print">
            <a:lum bright="30000"/>
          </a:blip>
          <a:srcRect/>
          <a:stretch>
            <a:fillRect/>
          </a:stretch>
        </p:blipFill>
        <p:spPr bwMode="auto">
          <a:xfrm rot="8643835">
            <a:off x="5271738" y="752618"/>
            <a:ext cx="1301693" cy="8591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7557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111\Desktop\для книги\3.6\к конкурсу\SL38927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1912" r="18071" b="-1"/>
          <a:stretch/>
        </p:blipFill>
        <p:spPr bwMode="auto">
          <a:xfrm>
            <a:off x="857232" y="2095480"/>
            <a:ext cx="2228941" cy="20363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:\для конкурса\рамки\7268727_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08" y="0"/>
            <a:ext cx="5643578" cy="202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14554" y="523844"/>
            <a:ext cx="368331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Музейные встречи 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«Горница – </a:t>
            </a:r>
            <a:r>
              <a:rPr lang="ru-RU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узорница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7562" y="1738290"/>
            <a:ext cx="3314477" cy="2087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5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00" t="5264" r="10603" b="15736"/>
          <a:stretch/>
        </p:blipFill>
        <p:spPr bwMode="auto">
          <a:xfrm>
            <a:off x="714355" y="7167578"/>
            <a:ext cx="3234485" cy="2000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157" t="10011" r="20414" b="7593"/>
          <a:stretch/>
        </p:blipFill>
        <p:spPr bwMode="auto">
          <a:xfrm>
            <a:off x="857232" y="4667248"/>
            <a:ext cx="2160850" cy="18454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7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59" r="11718"/>
          <a:stretch/>
        </p:blipFill>
        <p:spPr bwMode="auto">
          <a:xfrm>
            <a:off x="4286256" y="7239016"/>
            <a:ext cx="2273161" cy="18279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140968" y="4095745"/>
            <a:ext cx="3517238" cy="2643206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12976" y="4121900"/>
            <a:ext cx="33569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Музейные встречи помогают заинтересовать и привлечь к партнёрскому сотрудничеству семьи дошкольников, с целью формирования у ребёнка уважение к обществу, традициям семьи, родного края, Отечества, т. е. неразрывной цепочки общечеловеческих духовно-нравственных ценностей.</a:t>
            </a:r>
          </a:p>
        </p:txBody>
      </p:sp>
      <p:pic>
        <p:nvPicPr>
          <p:cNvPr id="15362" name="Picture 2" descr="F:\для конкурса\фон\зеленые_DoV (40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58892">
            <a:off x="2832300" y="9020889"/>
            <a:ext cx="1817429" cy="752847"/>
          </a:xfrm>
          <a:prstGeom prst="rect">
            <a:avLst/>
          </a:prstGeom>
          <a:noFill/>
        </p:spPr>
      </p:pic>
      <p:pic>
        <p:nvPicPr>
          <p:cNvPr id="13" name="Picture 2" descr="F:\для конкурса\фон\зеленые_DoV (40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124870" flipH="1">
            <a:off x="2885559" y="6232235"/>
            <a:ext cx="1691051" cy="976246"/>
          </a:xfrm>
          <a:prstGeom prst="rect">
            <a:avLst/>
          </a:prstGeom>
          <a:noFill/>
        </p:spPr>
      </p:pic>
      <p:pic>
        <p:nvPicPr>
          <p:cNvPr id="14" name="Picture 2" descr="F:\для конкурса\фон\зеленые_DoV (40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6943078">
            <a:off x="-169869" y="4587786"/>
            <a:ext cx="2358299" cy="9759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0029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2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84" y="1881166"/>
            <a:ext cx="2821607" cy="2071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 descr="I:\для конкурса\рамки\7268727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08" y="309530"/>
            <a:ext cx="4292526" cy="130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C:\Users\111\Desktop\для книги\3.6\к конкурсу\SL38953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70" y="7167578"/>
            <a:ext cx="2637711" cy="2071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C:\Users\111\Desktop\для книги\3.6\20170419_171812.jpg"/>
          <p:cNvPicPr>
            <a:picLocks noChangeAspect="1" noChangeArrowheads="1"/>
          </p:cNvPicPr>
          <p:nvPr/>
        </p:nvPicPr>
        <p:blipFill rotWithShape="1">
          <a:blip r:embed="rId5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468"/>
          <a:stretch/>
        </p:blipFill>
        <p:spPr bwMode="auto">
          <a:xfrm>
            <a:off x="3786190" y="6953264"/>
            <a:ext cx="2774744" cy="2000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6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70" y="3595678"/>
            <a:ext cx="2067753" cy="26432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21190772">
            <a:off x="1379790" y="584159"/>
            <a:ext cx="34567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Мастерская чудес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23" name="Picture 3" descr="C:\Users\111\Desktop\для книги\3.6\к конкурсу\SL389531.JPG"/>
          <p:cNvPicPr>
            <a:picLocks noChangeAspect="1" noChangeArrowheads="1"/>
          </p:cNvPicPr>
          <p:nvPr/>
        </p:nvPicPr>
        <p:blipFill>
          <a:blip r:embed="rId7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6" y="1452538"/>
            <a:ext cx="2284727" cy="1643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928670" y="4238620"/>
            <a:ext cx="3363856" cy="2714644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Творческий союз педагога, родителя и ребенка, их тесное общение в творческой атмосфере, где раскрываются их таланты, где они учатся друг у друга контактировать со своим ребёнком в процессе сотворчества.</a:t>
            </a:r>
          </a:p>
        </p:txBody>
      </p:sp>
      <p:pic>
        <p:nvPicPr>
          <p:cNvPr id="16387" name="Picture 3" descr="C:\Users\111\Desktop\фон\893011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876" y="2238356"/>
            <a:ext cx="856483" cy="200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111\Desktop\фон\0_12bea3_9ca9427e_ori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88485">
            <a:off x="2533276" y="1036757"/>
            <a:ext cx="1176787" cy="53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111\Desktop\фон\0_12bea3_9ca9427e_ori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4506">
            <a:off x="648027" y="6391462"/>
            <a:ext cx="1242532" cy="65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111\Desktop\фон\0_12bea3_9ca9427e_ori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63056">
            <a:off x="2808240" y="8935954"/>
            <a:ext cx="1588327" cy="69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343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:\Users\111\Desktop\для книги\3.6\gMVETgibtnE.jpg"/>
          <p:cNvPicPr>
            <a:picLocks noChangeAspect="1" noChangeArrowheads="1"/>
          </p:cNvPicPr>
          <p:nvPr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31" t="11823"/>
          <a:stretch/>
        </p:blipFill>
        <p:spPr bwMode="auto">
          <a:xfrm>
            <a:off x="857232" y="595282"/>
            <a:ext cx="2970345" cy="2214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C:\Users\111\Desktop\для книги\3.6\IMG_20141201_174137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071942" y="380968"/>
            <a:ext cx="2593816" cy="18733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C:\Users\111\Desktop\для книги\3.6\DSC04646.JPG"/>
          <p:cNvPicPr>
            <a:picLocks noChangeAspect="1" noChangeArrowheads="1"/>
          </p:cNvPicPr>
          <p:nvPr/>
        </p:nvPicPr>
        <p:blipFill rotWithShape="1">
          <a:blip r:embed="rId4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032"/>
          <a:stretch/>
        </p:blipFill>
        <p:spPr bwMode="auto">
          <a:xfrm>
            <a:off x="2500306" y="2238356"/>
            <a:ext cx="3065173" cy="1643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14422" y="0"/>
            <a:ext cx="267066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Театр, театр… 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2" descr="I:\для конкурса\рамки\7268727_orig.png"/>
          <p:cNvPicPr>
            <a:picLocks noChangeAspect="1" noChangeArrowheads="1"/>
          </p:cNvPicPr>
          <p:nvPr/>
        </p:nvPicPr>
        <p:blipFill>
          <a:blip r:embed="rId5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07241">
            <a:off x="332071" y="3392059"/>
            <a:ext cx="6361392" cy="396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4422" y="4179089"/>
            <a:ext cx="46651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«Если в детском саду есть театр – значит, там сосредоточен феномен детства: радость, удивление, восторг, фантазия, творчество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».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Сколько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возникает увлекательных идей, когда зарождается спектакль! Надо обсудить характеры персонажей, распределить роли, продумать ролевые действия, вместе с родителями и воспитателями смастерить костюмы и атрибутику.</a:t>
            </a:r>
          </a:p>
        </p:txBody>
      </p:sp>
      <p:pic>
        <p:nvPicPr>
          <p:cNvPr id="32770" name="Picture 2" descr="C:\Users\111\Desktop\для книги\3.6\20170120_172640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lum bright="-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9" r="19964"/>
          <a:stretch>
            <a:fillRect/>
          </a:stretch>
        </p:blipFill>
        <p:spPr bwMode="auto">
          <a:xfrm>
            <a:off x="928670" y="6596074"/>
            <a:ext cx="3143272" cy="23746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7" descr="C:\Users\111\Desktop\для книги\3.6\20180208_163846.jpg"/>
          <p:cNvPicPr>
            <a:picLocks noChangeAspect="1" noChangeArrowheads="1"/>
          </p:cNvPicPr>
          <p:nvPr/>
        </p:nvPicPr>
        <p:blipFill rotWithShape="1">
          <a:blip r:embed="rId7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37" r="34988"/>
          <a:stretch/>
        </p:blipFill>
        <p:spPr bwMode="auto">
          <a:xfrm>
            <a:off x="4286256" y="6881826"/>
            <a:ext cx="2286016" cy="26829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C:\Users\111\Desktop\фон\0_115cd6_338c844e_orig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484019">
            <a:off x="5679519" y="3662080"/>
            <a:ext cx="937914" cy="67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C:\Users\111\Desktop\фон\0_6ddd1_367b8f5f_orig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404815">
            <a:off x="1116654" y="2968502"/>
            <a:ext cx="748217" cy="68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C:\Users\111\Desktop\фон\0_115cd6_338c844e_orig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51223">
            <a:off x="2229738" y="9204665"/>
            <a:ext cx="755452" cy="54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184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ля конкурса\для ролика\3.6\SL389644.JPG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3744060" y="5881694"/>
            <a:ext cx="2923464" cy="2143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6" name="Picture 2" descr="http://dou30.edumonch.ru/_nw/5/66119456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t="12303"/>
          <a:stretch>
            <a:fillRect/>
          </a:stretch>
        </p:blipFill>
        <p:spPr bwMode="auto">
          <a:xfrm>
            <a:off x="3571876" y="1809728"/>
            <a:ext cx="3055349" cy="21252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177480" y="309530"/>
            <a:ext cx="468052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Фестиваль </a:t>
            </a:r>
            <a:b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«Мир детства»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18" r="13153"/>
          <a:stretch/>
        </p:blipFill>
        <p:spPr>
          <a:xfrm>
            <a:off x="854168" y="1809728"/>
            <a:ext cx="2516625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8" name="Picture 2" descr="C:\Users\111\Desktop\для книги\3.6\к конкурсу\017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78" r="4086" b="20414"/>
          <a:stretch/>
        </p:blipFill>
        <p:spPr bwMode="auto">
          <a:xfrm>
            <a:off x="857232" y="5881694"/>
            <a:ext cx="3054640" cy="2071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111\Desktop\для книги\3.6\к конкурсу\017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65" r="26083"/>
          <a:stretch/>
        </p:blipFill>
        <p:spPr bwMode="auto">
          <a:xfrm>
            <a:off x="2571744" y="3524240"/>
            <a:ext cx="2192941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:\для конкурса\рамки\7268727_ori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5992" y="1"/>
            <a:ext cx="4214842" cy="16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785794" y="8239148"/>
            <a:ext cx="5887183" cy="1472381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Невозможно себе представить жизнь ребёнка в детском саду без весёлых досугов и развлечений. Фестиваль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–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это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наш общий праздник для детей и взрослых: педагогов и родителей.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Добро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пожаловать в сказку!</a:t>
            </a:r>
          </a:p>
        </p:txBody>
      </p:sp>
      <p:pic>
        <p:nvPicPr>
          <p:cNvPr id="11267" name="Picture 3" descr="F:\для конкурса\фон\0_6dd92_b1253be3_orig.png"/>
          <p:cNvPicPr>
            <a:picLocks noChangeAspect="1" noChangeArrowheads="1"/>
          </p:cNvPicPr>
          <p:nvPr/>
        </p:nvPicPr>
        <p:blipFill>
          <a:blip r:embed="rId8" cstate="print">
            <a:lum bright="10000"/>
          </a:blip>
          <a:srcRect/>
          <a:stretch>
            <a:fillRect/>
          </a:stretch>
        </p:blipFill>
        <p:spPr bwMode="auto">
          <a:xfrm>
            <a:off x="6072206" y="309530"/>
            <a:ext cx="527542" cy="714380"/>
          </a:xfrm>
          <a:prstGeom prst="rect">
            <a:avLst/>
          </a:prstGeom>
          <a:noFill/>
        </p:spPr>
      </p:pic>
      <p:pic>
        <p:nvPicPr>
          <p:cNvPr id="11268" name="Picture 4" descr="F:\для конкурса\фон\0_6ddce_e9ae5d35_orig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123735">
            <a:off x="3233730" y="7827373"/>
            <a:ext cx="544813" cy="553453"/>
          </a:xfrm>
          <a:prstGeom prst="rect">
            <a:avLst/>
          </a:prstGeom>
          <a:noFill/>
        </p:spPr>
      </p:pic>
      <p:pic>
        <p:nvPicPr>
          <p:cNvPr id="14" name="Рисунок 13" descr="C:\Users\111\Desktop\фон\0_6ddd1_367b8f5f_orig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86624">
            <a:off x="1399557" y="522284"/>
            <a:ext cx="823869" cy="71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C:\Users\111\Desktop\фон\0_6ddd1_367b8f5f_orig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236315">
            <a:off x="5206205" y="4413506"/>
            <a:ext cx="811717" cy="74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084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3248" y="1238224"/>
            <a:ext cx="1771716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50270">
            <a:off x="388991" y="1660446"/>
            <a:ext cx="1897930" cy="29144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80" y="4881562"/>
            <a:ext cx="1714512" cy="25512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C:\Users\U2\Desktop\IMG_7010.jpg"/>
          <p:cNvPicPr>
            <a:picLocks noChangeAspect="1" noChangeArrowheads="1"/>
          </p:cNvPicPr>
          <p:nvPr/>
        </p:nvPicPr>
        <p:blipFill>
          <a:blip r:embed="rId5" cstate="print">
            <a:lum bright="20000" contrast="20000"/>
          </a:blip>
          <a:srcRect l="5197" t="3366" r="1890"/>
          <a:stretch>
            <a:fillRect/>
          </a:stretch>
        </p:blipFill>
        <p:spPr bwMode="auto">
          <a:xfrm rot="368746">
            <a:off x="4832514" y="1748527"/>
            <a:ext cx="1648516" cy="2286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3" descr="H:\Формы\грамоты\001 (2).jpg"/>
          <p:cNvPicPr>
            <a:picLocks noChangeAspect="1" noChangeArrowheads="1"/>
          </p:cNvPicPr>
          <p:nvPr/>
        </p:nvPicPr>
        <p:blipFill rotWithShape="1">
          <a:blip r:embed="rId6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166" b="2167"/>
          <a:stretch/>
        </p:blipFill>
        <p:spPr bwMode="auto">
          <a:xfrm>
            <a:off x="4695774" y="3603056"/>
            <a:ext cx="1781859" cy="26820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111\Desktop\визитная карточка\0_91f21_22a07af6_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9067" y="0"/>
            <a:ext cx="2928934" cy="195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83" r="6205"/>
          <a:stretch/>
        </p:blipFill>
        <p:spPr bwMode="auto">
          <a:xfrm>
            <a:off x="1714488" y="738158"/>
            <a:ext cx="1609261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9" cstate="print">
            <a:lum bright="-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" t="1396" r="4222" b="3055"/>
          <a:stretch/>
        </p:blipFill>
        <p:spPr bwMode="auto">
          <a:xfrm>
            <a:off x="1500174" y="7024702"/>
            <a:ext cx="1585962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8934" y="6096008"/>
            <a:ext cx="1622701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 descr="I:\для конкурса\hk6zp9YbJDk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1678" y="3952868"/>
            <a:ext cx="2554847" cy="19568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00570" y="595282"/>
            <a:ext cx="15438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Наши </a:t>
            </a:r>
          </a:p>
          <a:p>
            <a:pPr algn="ctr"/>
            <a:r>
              <a:rPr lang="ru-RU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достижения</a:t>
            </a:r>
            <a:endParaRPr lang="ru-RU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8" name="Picture 4" descr="C:\Users\111\Desktop\визитная карточка\фон\Camomile_1_08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153709" flipV="1">
            <a:off x="2276855" y="3163695"/>
            <a:ext cx="745796" cy="96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111\Desktop\визитная карточка\фон\Camomile_1_084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130732">
            <a:off x="102978" y="581908"/>
            <a:ext cx="1130621" cy="74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111\Desktop\визитная карточка\фон\Camomile_1_084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21003" flipH="1">
            <a:off x="4610530" y="8373303"/>
            <a:ext cx="1993129" cy="126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6" y="5738818"/>
            <a:ext cx="1678467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841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00042" y="6310322"/>
            <a:ext cx="578647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all" normalizeH="0" baseline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ea typeface="+mn-ea"/>
                <a:cs typeface="Arial" pitchFamily="34" charset="0"/>
              </a:rPr>
              <a:t>С добрыми пожеланиями,</a:t>
            </a:r>
            <a:endParaRPr kumimoji="0" lang="ru-RU" sz="2800" b="1" i="0" u="none" strike="noStrike" cap="all" normalizeH="0" baseline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all" normalizeH="0" baseline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ea typeface="+mn-ea"/>
                <a:cs typeface="Arial" pitchFamily="34" charset="0"/>
              </a:rPr>
              <a:t>педагогический коллектив </a:t>
            </a:r>
            <a:endParaRPr kumimoji="0" lang="ru-RU" sz="2800" b="1" i="0" u="none" strike="noStrike" cap="all" normalizeH="0" baseline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all" normalizeH="0" baseline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ea typeface="+mn-ea"/>
                <a:cs typeface="Arial" pitchFamily="34" charset="0"/>
              </a:rPr>
              <a:t>МАДОУ №30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all" normalizeH="0" baseline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ea typeface="+mn-ea"/>
                <a:cs typeface="Arial" pitchFamily="34" charset="0"/>
              </a:rPr>
              <a:t> г. Мончегорска</a:t>
            </a:r>
            <a:endParaRPr kumimoji="0" lang="ru-RU" sz="2800" b="1" i="0" u="none" strike="noStrike" cap="all" normalizeH="0" baseline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F:\для конкурса\фон\ромашки-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46" y="2095480"/>
            <a:ext cx="4747049" cy="3929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2\Desktop\Рисунок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8" y="452406"/>
            <a:ext cx="6215106" cy="89214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88"/>
          <a:stretch/>
        </p:blipFill>
        <p:spPr bwMode="auto">
          <a:xfrm rot="5400000">
            <a:off x="4226087" y="3084343"/>
            <a:ext cx="2643206" cy="19513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44" r="14156"/>
          <a:stretch/>
        </p:blipFill>
        <p:spPr bwMode="auto">
          <a:xfrm>
            <a:off x="1357298" y="4738686"/>
            <a:ext cx="2883212" cy="19596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21045674">
            <a:off x="1361412" y="3197352"/>
            <a:ext cx="3143809" cy="11951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ts val="4320"/>
              </a:lnSpc>
            </a:pP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Развивающая </a:t>
            </a:r>
          </a:p>
          <a:p>
            <a:pPr algn="ctr">
              <a:lnSpc>
                <a:spcPts val="4320"/>
              </a:lnSpc>
            </a:pP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среда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76" r="20305"/>
          <a:stretch/>
        </p:blipFill>
        <p:spPr bwMode="auto">
          <a:xfrm rot="4502947">
            <a:off x="847177" y="1314120"/>
            <a:ext cx="1702605" cy="14346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85" r="20622"/>
          <a:stretch/>
        </p:blipFill>
        <p:spPr bwMode="auto">
          <a:xfrm rot="5400000">
            <a:off x="1111739" y="7055947"/>
            <a:ext cx="2502925" cy="24404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 descr="C:\Users\111\Desktop\для книги\глава1\DSC_0319.JPG"/>
          <p:cNvPicPr>
            <a:picLocks noChangeAspect="1" noChangeArrowheads="1"/>
          </p:cNvPicPr>
          <p:nvPr/>
        </p:nvPicPr>
        <p:blipFill rotWithShape="1">
          <a:blip r:embed="rId6" cstate="print">
            <a:lum bright="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11" t="8826" r="10060" b="6556"/>
          <a:stretch/>
        </p:blipFill>
        <p:spPr bwMode="auto">
          <a:xfrm>
            <a:off x="2786058" y="309530"/>
            <a:ext cx="3849832" cy="20879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:\для конкурса\рамки\7268727_ori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96674">
            <a:off x="706752" y="2736129"/>
            <a:ext cx="3867167" cy="193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:\Users\111\Desktop\фон\Beauty-Butterflies_0_0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70767" flipH="1">
            <a:off x="1910321" y="212086"/>
            <a:ext cx="607317" cy="69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для конкурса\фон\Beauty-Butterflies_0_05.md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776929" flipH="1">
            <a:off x="5288564" y="5722146"/>
            <a:ext cx="828795" cy="849519"/>
          </a:xfrm>
          <a:prstGeom prst="rect">
            <a:avLst/>
          </a:prstGeom>
          <a:noFill/>
        </p:spPr>
      </p:pic>
      <p:pic>
        <p:nvPicPr>
          <p:cNvPr id="17" name="Picture 8" descr="C:\Users\111\Desktop\фон\Beauty-Butterflies_0_0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017155" flipH="1">
            <a:off x="4029194" y="8969868"/>
            <a:ext cx="670365" cy="76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53" r="9340"/>
          <a:stretch/>
        </p:blipFill>
        <p:spPr bwMode="auto">
          <a:xfrm rot="620698">
            <a:off x="3998711" y="7157101"/>
            <a:ext cx="2432406" cy="17914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463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11\Desktop\руг\20180911_13571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63" r="16066"/>
          <a:stretch/>
        </p:blipFill>
        <p:spPr bwMode="auto">
          <a:xfrm>
            <a:off x="1285860" y="1738290"/>
            <a:ext cx="2122910" cy="17145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C:\Users\111\Desktop\руг\20180911_140340.jpg"/>
          <p:cNvPicPr>
            <a:picLocks noChangeAspect="1" noChangeArrowheads="1"/>
          </p:cNvPicPr>
          <p:nvPr/>
        </p:nvPicPr>
        <p:blipFill rotWithShape="1">
          <a:blip r:embed="rId3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809" r="24683"/>
          <a:stretch/>
        </p:blipFill>
        <p:spPr bwMode="auto">
          <a:xfrm rot="5400000">
            <a:off x="891789" y="5628647"/>
            <a:ext cx="3357586" cy="3292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C:\Users\111\Desktop\руг\20180911_1404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95" r="5137"/>
          <a:stretch/>
        </p:blipFill>
        <p:spPr bwMode="auto">
          <a:xfrm>
            <a:off x="3643314" y="1595415"/>
            <a:ext cx="2905092" cy="2035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 descr="C:\Users\111\Desktop\руг\20180911_140440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06377" y="6675887"/>
            <a:ext cx="3714778" cy="19835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1000108" y="3957956"/>
            <a:ext cx="5597244" cy="1280796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857232" y="4003880"/>
            <a:ext cx="5740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Организация центров краеведения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в группах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позволило повысить качество работы с детьми и родителями в области ознакомления с историей, традициями родного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края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7" name="Picture 3" descr="C:\Users\111\Desktop\фон\0_1ac36d_3cf04a92_ori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153394">
            <a:off x="3715168" y="5425380"/>
            <a:ext cx="1620815" cy="116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86058" y="380968"/>
            <a:ext cx="28869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Региональный 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компонент 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Picture 2" descr="I:\для конкурса\рамки\7268727_ori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5060">
            <a:off x="1640221" y="34254"/>
            <a:ext cx="4719705" cy="163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111\Desktop\фон\Camomile_1_08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275264" flipH="1">
            <a:off x="1780043" y="894884"/>
            <a:ext cx="542497" cy="45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111\Desktop\фон\Camomile_1_08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275264" flipH="1">
            <a:off x="2065795" y="1109198"/>
            <a:ext cx="542497" cy="45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111\Desktop\фон\Camomile_1_08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275264" flipH="1">
            <a:off x="1994356" y="466255"/>
            <a:ext cx="542497" cy="45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111\Desktop\фон\0_1ac36d_3cf04a92_ori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826171">
            <a:off x="894660" y="2862635"/>
            <a:ext cx="1166462" cy="84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697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111\Desktop\для книги\глава1\Фото-010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270"/>
          <a:stretch/>
        </p:blipFill>
        <p:spPr bwMode="auto">
          <a:xfrm flipH="1">
            <a:off x="2643182" y="2809860"/>
            <a:ext cx="3447031" cy="19286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:\для конкурса\рамки\7268727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17182">
            <a:off x="326027" y="4442736"/>
            <a:ext cx="3475597" cy="220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11\Desktop\для книги\глава1\DSC02526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94" y="452406"/>
            <a:ext cx="2899312" cy="1785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111\Desktop\для книги\глава1\DSC_0256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78"/>
          <a:stretch>
            <a:fillRect/>
          </a:stretch>
        </p:blipFill>
        <p:spPr bwMode="auto">
          <a:xfrm>
            <a:off x="3857628" y="7453330"/>
            <a:ext cx="2751495" cy="18573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20721912">
            <a:off x="677027" y="5006696"/>
            <a:ext cx="28411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Благотворительная </a:t>
            </a:r>
          </a:p>
          <a:p>
            <a:pPr algn="ctr"/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акция </a:t>
            </a:r>
          </a:p>
          <a:p>
            <a:pPr algn="ctr"/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«Вечер с мамой»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806887" y="95216"/>
            <a:ext cx="2922358" cy="2571768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 descr="C:\Users\111\Desktop\фон\Beauty-Butterflies_0_0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594811">
            <a:off x="974477" y="3005332"/>
            <a:ext cx="914696" cy="90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62911" y="221847"/>
            <a:ext cx="280831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Традиционным в нашем детском саду стало проведение ежегодной акции «Подари книгу детям». Сколько воспитательных моментов таит в себе эта маленькая акция! А любимая книга стала еще интереснее и звучит по – новому в кругу друзей. Теперь у нас в группах целые библиотеки, созданные благодаря родителям.</a:t>
            </a:r>
          </a:p>
        </p:txBody>
      </p:sp>
      <p:pic>
        <p:nvPicPr>
          <p:cNvPr id="1027" name="Picture 3" descr="C:\Users\111\Desktop\для книги\глава1\DSC00660.JPG"/>
          <p:cNvPicPr>
            <a:picLocks noChangeAspect="1" noChangeArrowheads="1"/>
          </p:cNvPicPr>
          <p:nvPr/>
        </p:nvPicPr>
        <p:blipFill>
          <a:blip r:embed="rId7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32" y="6810388"/>
            <a:ext cx="2714644" cy="2016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72030" y="5167314"/>
            <a:ext cx="368597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600" b="1" dirty="0">
                <a:solidFill>
                  <a:srgbClr val="C00000"/>
                </a:solidFill>
              </a:rPr>
              <a:t>Мамы в гости к нам пришли,</a:t>
            </a:r>
          </a:p>
          <a:p>
            <a:pPr algn="ctr">
              <a:buNone/>
            </a:pPr>
            <a:r>
              <a:rPr lang="ru-RU" sz="1600" b="1" dirty="0">
                <a:solidFill>
                  <a:srgbClr val="C00000"/>
                </a:solidFill>
              </a:rPr>
              <a:t>    </a:t>
            </a:r>
            <a:r>
              <a:rPr lang="ru-RU" sz="1600" b="1" dirty="0" smtClean="0">
                <a:solidFill>
                  <a:srgbClr val="C00000"/>
                </a:solidFill>
              </a:rPr>
              <a:t>Они </a:t>
            </a:r>
            <a:r>
              <a:rPr lang="ru-RU" sz="1600" b="1" dirty="0">
                <a:solidFill>
                  <a:srgbClr val="C00000"/>
                </a:solidFill>
              </a:rPr>
              <a:t>время все </a:t>
            </a:r>
            <a:r>
              <a:rPr lang="ru-RU" sz="1600" b="1" dirty="0" smtClean="0">
                <a:solidFill>
                  <a:srgbClr val="C00000"/>
                </a:solidFill>
              </a:rPr>
              <a:t>нашли.</a:t>
            </a:r>
            <a:endParaRPr lang="ru-RU" sz="1600" b="1" dirty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sz="1600" b="1" dirty="0">
                <a:solidFill>
                  <a:srgbClr val="C00000"/>
                </a:solidFill>
              </a:rPr>
              <a:t>    В садик к детям заглянуть,</a:t>
            </a:r>
          </a:p>
          <a:p>
            <a:pPr algn="ctr">
              <a:buNone/>
            </a:pPr>
            <a:r>
              <a:rPr lang="ru-RU" sz="1600" b="1" dirty="0">
                <a:solidFill>
                  <a:srgbClr val="C00000"/>
                </a:solidFill>
              </a:rPr>
              <a:t>    </a:t>
            </a:r>
            <a:r>
              <a:rPr lang="ru-RU" sz="1600" b="1" dirty="0" smtClean="0">
                <a:solidFill>
                  <a:srgbClr val="C00000"/>
                </a:solidFill>
              </a:rPr>
              <a:t>Поиграть </a:t>
            </a:r>
            <a:r>
              <a:rPr lang="ru-RU" sz="1600" b="1" dirty="0">
                <a:solidFill>
                  <a:srgbClr val="C00000"/>
                </a:solidFill>
              </a:rPr>
              <a:t>с нами чуть </a:t>
            </a:r>
            <a:r>
              <a:rPr lang="ru-RU" sz="1600" b="1" dirty="0" smtClean="0">
                <a:solidFill>
                  <a:srgbClr val="C00000"/>
                </a:solidFill>
              </a:rPr>
              <a:t>- чуть</a:t>
            </a:r>
            <a:r>
              <a:rPr lang="ru-RU" sz="1600" b="1" dirty="0">
                <a:solidFill>
                  <a:srgbClr val="C00000"/>
                </a:solidFill>
              </a:rPr>
              <a:t>.</a:t>
            </a:r>
          </a:p>
          <a:p>
            <a:pPr algn="ctr">
              <a:buNone/>
            </a:pPr>
            <a:r>
              <a:rPr lang="ru-RU" sz="1600" b="1" dirty="0">
                <a:solidFill>
                  <a:srgbClr val="C00000"/>
                </a:solidFill>
              </a:rPr>
              <a:t>    Хорошо мы поиграли,</a:t>
            </a:r>
          </a:p>
          <a:p>
            <a:pPr algn="ctr">
              <a:buNone/>
            </a:pPr>
            <a:r>
              <a:rPr lang="ru-RU" sz="1600" b="1" dirty="0">
                <a:solidFill>
                  <a:srgbClr val="C00000"/>
                </a:solidFill>
              </a:rPr>
              <a:t>    </a:t>
            </a:r>
            <a:r>
              <a:rPr lang="ru-RU" sz="1600" b="1" dirty="0" smtClean="0">
                <a:solidFill>
                  <a:srgbClr val="C00000"/>
                </a:solidFill>
              </a:rPr>
              <a:t>Не </a:t>
            </a:r>
            <a:r>
              <a:rPr lang="ru-RU" sz="1600" b="1" dirty="0">
                <a:solidFill>
                  <a:srgbClr val="C00000"/>
                </a:solidFill>
              </a:rPr>
              <a:t>зря мы в гости мам так ждали.</a:t>
            </a:r>
          </a:p>
          <a:p>
            <a:pPr algn="ctr">
              <a:buNone/>
            </a:pPr>
            <a:r>
              <a:rPr lang="ru-RU" sz="1600" b="1" dirty="0">
                <a:solidFill>
                  <a:srgbClr val="C00000"/>
                </a:solidFill>
              </a:rPr>
              <a:t>    Спасибо надо им сказать!</a:t>
            </a:r>
          </a:p>
          <a:p>
            <a:pPr algn="ctr">
              <a:buNone/>
            </a:pPr>
            <a:r>
              <a:rPr lang="ru-RU" sz="1600" b="1" dirty="0">
                <a:solidFill>
                  <a:srgbClr val="C00000"/>
                </a:solidFill>
              </a:rPr>
              <a:t>    Будем в гости пап мы ждать!!!</a:t>
            </a:r>
          </a:p>
          <a:p>
            <a:pPr algn="ctr">
              <a:buNone/>
            </a:pPr>
            <a:r>
              <a:rPr lang="ru-RU" dirty="0"/>
              <a:t> </a:t>
            </a:r>
          </a:p>
        </p:txBody>
      </p:sp>
      <p:pic>
        <p:nvPicPr>
          <p:cNvPr id="13" name="Picture 3" descr="C:\Users\111\Desktop\фон\Beauty-Butterflies_0_0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380714">
            <a:off x="2705414" y="8998965"/>
            <a:ext cx="736246" cy="68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111\Desktop\фон\Beauty-Butterflies_0_0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6821">
            <a:off x="5972796" y="4338099"/>
            <a:ext cx="671164" cy="82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1926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111\Desktop\для книги\глава1\P10102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45" r="5702"/>
          <a:stretch/>
        </p:blipFill>
        <p:spPr bwMode="auto">
          <a:xfrm>
            <a:off x="4000504" y="1452538"/>
            <a:ext cx="2526693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402" b="1"/>
          <a:stretch/>
        </p:blipFill>
        <p:spPr bwMode="auto">
          <a:xfrm>
            <a:off x="928670" y="7024702"/>
            <a:ext cx="2034057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C:\Users\111\Desktop\для книги\глава1\P10103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4685" y="7310454"/>
            <a:ext cx="3501799" cy="21431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500174" y="4406940"/>
            <a:ext cx="5072098" cy="2474886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357298" y="4418491"/>
            <a:ext cx="5143536" cy="246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Когда человек сажает деревья, то он соприкасается с землей. Дети и взрослые, участвующие в посадке растений, становятся Созидателями, а не потребителями, Творцами, а не разрушителями.</a:t>
            </a:r>
            <a:r>
              <a:rPr lang="ru-RU" sz="1600" b="1" i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Экологизация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 развивающей предметной среды, создание условий для каждодневного общения ребёнка с природой как внутри ДОУ /уголки природы/, так и за его пределами (участок ДОУ, экскурсии).</a:t>
            </a:r>
            <a:endParaRPr lang="ru-RU" sz="1600" b="1" dirty="0">
              <a:solidFill>
                <a:schemeClr val="bg2">
                  <a:lumMod val="25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2050" name="Picture 2" descr="C:\Users\111\Desktop\для книги\глава1\P101030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978"/>
          <a:stretch/>
        </p:blipFill>
        <p:spPr bwMode="auto">
          <a:xfrm>
            <a:off x="1071546" y="2024042"/>
            <a:ext cx="2759018" cy="22145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 rot="21308849">
            <a:off x="2183367" y="432926"/>
            <a:ext cx="296311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Экологический 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десант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" name="Picture 6" descr="C:\Users\111\Desktop\фон\a2bddfbef8de83f0f133186f6a37f0e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285728" y="5024438"/>
            <a:ext cx="2786082" cy="107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для конкурса\фон\2458649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4593276">
            <a:off x="4326007" y="108387"/>
            <a:ext cx="1522926" cy="866310"/>
          </a:xfrm>
          <a:prstGeom prst="rect">
            <a:avLst/>
          </a:prstGeom>
          <a:noFill/>
        </p:spPr>
      </p:pic>
      <p:pic>
        <p:nvPicPr>
          <p:cNvPr id="14" name="Picture 6" descr="C:\Users\111\Desktop\фон\a2bddfbef8de83f0f133186f6a37f0e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1785926" y="7810520"/>
            <a:ext cx="2571767" cy="71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111\Desktop\фон\a2bddfbef8de83f0f133186f6a37f0e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784882">
            <a:off x="4309013" y="3686716"/>
            <a:ext cx="1722733" cy="83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:\для конкурса\рамки\7268727_ori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440610">
            <a:off x="1041149" y="110786"/>
            <a:ext cx="4824260" cy="188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343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11\Desktop\для книги\глава 2\0z7NzquZk-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70" y="1738290"/>
            <a:ext cx="1904791" cy="3429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:\для конкурса\рамки\7268727_orig.png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6665">
            <a:off x="424131" y="-2304"/>
            <a:ext cx="6439305" cy="210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11\Desktop\для книги\глава 2\2Gw_ZoyfNOw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098"/>
          <a:stretch/>
        </p:blipFill>
        <p:spPr bwMode="auto">
          <a:xfrm>
            <a:off x="3150138" y="2166918"/>
            <a:ext cx="3454624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111\Desktop\для книги\глава 2\DSCN1601.JPG"/>
          <p:cNvPicPr>
            <a:picLocks noChangeAspect="1" noChangeArrowheads="1"/>
          </p:cNvPicPr>
          <p:nvPr/>
        </p:nvPicPr>
        <p:blipFill rotWithShape="1">
          <a:blip r:embed="rId5" cstate="print">
            <a:lum bright="-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10" r="11294" b="5013"/>
          <a:stretch/>
        </p:blipFill>
        <p:spPr bwMode="auto">
          <a:xfrm>
            <a:off x="928670" y="6453198"/>
            <a:ext cx="1856522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111\Desktop\для книги\глава 2\Q6SY301LY6E.jpg"/>
          <p:cNvPicPr>
            <a:picLocks noChangeAspect="1" noChangeArrowheads="1"/>
          </p:cNvPicPr>
          <p:nvPr/>
        </p:nvPicPr>
        <p:blipFill rotWithShape="1">
          <a:blip r:embed="rId6" cstate="print">
            <a:lum bright="-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49" r="6760" b="21411"/>
          <a:stretch/>
        </p:blipFill>
        <p:spPr bwMode="auto">
          <a:xfrm>
            <a:off x="3143248" y="6667512"/>
            <a:ext cx="3432018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111\Desktop\для книги\глава 2\FxNO7EyW2Q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880" b="12794"/>
          <a:stretch/>
        </p:blipFill>
        <p:spPr bwMode="auto">
          <a:xfrm>
            <a:off x="2428868" y="4310058"/>
            <a:ext cx="2318035" cy="250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111\Desktop\фон\Beauty-Butterflies_0_3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9330" y="1595414"/>
            <a:ext cx="518337" cy="50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111\Desktop\фон\Camomile_1_08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4704485" flipH="1">
            <a:off x="5746430" y="224750"/>
            <a:ext cx="910441" cy="65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57298" y="452406"/>
            <a:ext cx="50405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Поступление ребенка в детский сад является значительным событием как для родителей, так и для педагогов. От того, как сложатся отношения между всеми ее участниками, во многом зависит будущее </a:t>
            </a:r>
            <a:r>
              <a:rPr lang="ru-RU" sz="1600" b="1" dirty="0" smtClean="0"/>
              <a:t>           взаимодействие</a:t>
            </a:r>
            <a:r>
              <a:rPr lang="ru-RU" sz="1600" b="1" dirty="0"/>
              <a:t>.</a:t>
            </a:r>
          </a:p>
        </p:txBody>
      </p:sp>
      <p:pic>
        <p:nvPicPr>
          <p:cNvPr id="12" name="Picture 6" descr="C:\Users\111\Desktop\фон\Beauty-Butterflies_0_35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2731">
            <a:off x="5262706" y="5279726"/>
            <a:ext cx="829712" cy="68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111\Desktop\фон\Camomile_1_08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04943" flipH="1">
            <a:off x="2840643" y="2023747"/>
            <a:ext cx="1093822" cy="72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111\Desktop\фон\Camomile_1_08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04835" flipH="1">
            <a:off x="714927" y="6300539"/>
            <a:ext cx="907054" cy="66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111\Desktop\фон\Beauty-Butterflies_0_3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893999">
            <a:off x="2445831" y="9222604"/>
            <a:ext cx="571069" cy="46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0996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111\Desktop\для книги\3.1\культура речи семинар-практикум\DSC_1875.JPG"/>
          <p:cNvPicPr>
            <a:picLocks noChangeAspect="1" noChangeArrowheads="1"/>
          </p:cNvPicPr>
          <p:nvPr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40" b="11240"/>
          <a:stretch/>
        </p:blipFill>
        <p:spPr bwMode="auto">
          <a:xfrm>
            <a:off x="3214686" y="1381100"/>
            <a:ext cx="3380752" cy="20717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:\для конкурса\рамки\7268727_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6665">
            <a:off x="999776" y="45494"/>
            <a:ext cx="5824178" cy="141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111\Desktop\для книги\3.1\культура речи семинар-практикум\DSC_1885.JPG"/>
          <p:cNvPicPr>
            <a:picLocks noChangeAspect="1" noChangeArrowheads="1"/>
          </p:cNvPicPr>
          <p:nvPr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206" r="8938"/>
          <a:stretch/>
        </p:blipFill>
        <p:spPr bwMode="auto">
          <a:xfrm rot="10800000">
            <a:off x="1000108" y="1523976"/>
            <a:ext cx="1932900" cy="19768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57364" y="309530"/>
            <a:ext cx="41032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Семинар –практикум </a:t>
            </a:r>
          </a:p>
          <a:p>
            <a:pPr algn="ctr"/>
            <a:r>
              <a:rPr lang="ru-RU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«Вежливость и культура общения»</a:t>
            </a:r>
            <a:endParaRPr lang="ru-RU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170" name="Picture 2" descr="C:\Users\111\Desktop\для книги\3.1\культура речи семинар-практикум\DSC_187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663" b="18508"/>
          <a:stretch/>
        </p:blipFill>
        <p:spPr bwMode="auto">
          <a:xfrm>
            <a:off x="1285860" y="5167315"/>
            <a:ext cx="5217396" cy="20378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928670" y="3704861"/>
            <a:ext cx="5630547" cy="124813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Основной целью встречи является привлечение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родителей компенсирующих групп МАДОУ №30 к совместной работе по овладению навыками вежливого общения и культурой речи детьми. </a:t>
            </a:r>
            <a:endParaRPr lang="ru-RU" b="1" dirty="0">
              <a:solidFill>
                <a:schemeClr val="bg2">
                  <a:lumMod val="25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7171" name="Picture 3" descr="C:\Users\111\Desktop\для книги\3.1\культура речи семинар-практикум\DSC_187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85" r="22429"/>
          <a:stretch/>
        </p:blipFill>
        <p:spPr bwMode="auto">
          <a:xfrm>
            <a:off x="1357298" y="7596206"/>
            <a:ext cx="2447328" cy="20404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111\Desktop\для книги\3.1\культура речи семинар-практикум\DSC_1896.JPG"/>
          <p:cNvPicPr>
            <a:picLocks noChangeAspect="1" noChangeArrowheads="1"/>
          </p:cNvPicPr>
          <p:nvPr/>
        </p:nvPicPr>
        <p:blipFill rotWithShape="1">
          <a:blip r:embed="rId7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7" r="7784"/>
          <a:stretch/>
        </p:blipFill>
        <p:spPr bwMode="auto">
          <a:xfrm rot="10800000">
            <a:off x="4143380" y="7524768"/>
            <a:ext cx="2143140" cy="17555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111\Desktop\фон\3074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715016" y="0"/>
            <a:ext cx="1042922" cy="101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111\Desktop\фон\1702290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480460">
            <a:off x="-68127" y="2017187"/>
            <a:ext cx="2076897" cy="95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111\Desktop\фон\1702290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481695" flipV="1">
            <a:off x="5235770" y="7981645"/>
            <a:ext cx="2076897" cy="115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1492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2694</TotalTime>
  <Words>975</Words>
  <Application>Microsoft Office PowerPoint</Application>
  <PresentationFormat>Лист A4 (210x297 мм)</PresentationFormat>
  <Paragraphs>81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 «Лучший детский сад Мурманской области – 2018»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Среда </dc:title>
  <dc:creator>Артём</dc:creator>
  <cp:lastModifiedBy>U2</cp:lastModifiedBy>
  <cp:revision>215</cp:revision>
  <dcterms:created xsi:type="dcterms:W3CDTF">2018-09-11T06:40:53Z</dcterms:created>
  <dcterms:modified xsi:type="dcterms:W3CDTF">2019-06-26T18:07:48Z</dcterms:modified>
</cp:coreProperties>
</file>