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71" r:id="rId6"/>
    <p:sldId id="274" r:id="rId7"/>
    <p:sldId id="261" r:id="rId8"/>
    <p:sldId id="272" r:id="rId9"/>
    <p:sldId id="275" r:id="rId10"/>
    <p:sldId id="269" r:id="rId11"/>
    <p:sldId id="262" r:id="rId12"/>
    <p:sldId id="273" r:id="rId13"/>
    <p:sldId id="280" r:id="rId14"/>
    <p:sldId id="263" r:id="rId15"/>
    <p:sldId id="279" r:id="rId16"/>
    <p:sldId id="264" r:id="rId17"/>
    <p:sldId id="265" r:id="rId18"/>
    <p:sldId id="282" r:id="rId19"/>
    <p:sldId id="277" r:id="rId20"/>
    <p:sldId id="285" r:id="rId21"/>
    <p:sldId id="266" r:id="rId22"/>
    <p:sldId id="267" r:id="rId23"/>
    <p:sldId id="284" r:id="rId24"/>
    <p:sldId id="270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66FF"/>
    <a:srgbClr val="B2B2B2"/>
    <a:srgbClr val="EDF21A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>
        <p:scale>
          <a:sx n="84" d="100"/>
          <a:sy n="84" d="100"/>
        </p:scale>
        <p:origin x="-2274" y="-5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11.05.2023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11.05.2023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11.05.2023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11.05.2023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13" Type="http://schemas.openxmlformats.org/officeDocument/2006/relationships/image" Target="../media/image45.jpeg"/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12" Type="http://schemas.openxmlformats.org/officeDocument/2006/relationships/image" Target="../media/image4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11" Type="http://schemas.openxmlformats.org/officeDocument/2006/relationships/image" Target="../media/image43.jpeg"/><Relationship Id="rId5" Type="http://schemas.openxmlformats.org/officeDocument/2006/relationships/image" Target="../media/image37.jpeg"/><Relationship Id="rId15" Type="http://schemas.openxmlformats.org/officeDocument/2006/relationships/image" Target="../media/image46.jpeg"/><Relationship Id="rId10" Type="http://schemas.openxmlformats.org/officeDocument/2006/relationships/image" Target="../media/image42.jpeg"/><Relationship Id="rId4" Type="http://schemas.openxmlformats.org/officeDocument/2006/relationships/image" Target="../media/image36.jpeg"/><Relationship Id="rId9" Type="http://schemas.openxmlformats.org/officeDocument/2006/relationships/image" Target="../media/image41.jpeg"/><Relationship Id="rId1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12" Type="http://schemas.openxmlformats.org/officeDocument/2006/relationships/image" Target="../media/image5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11" Type="http://schemas.openxmlformats.org/officeDocument/2006/relationships/image" Target="../media/image55.jpeg"/><Relationship Id="rId5" Type="http://schemas.openxmlformats.org/officeDocument/2006/relationships/image" Target="../media/image49.jpeg"/><Relationship Id="rId10" Type="http://schemas.openxmlformats.org/officeDocument/2006/relationships/image" Target="../media/image54.jpeg"/><Relationship Id="rId4" Type="http://schemas.openxmlformats.org/officeDocument/2006/relationships/image" Target="../media/image48.jpeg"/><Relationship Id="rId9" Type="http://schemas.openxmlformats.org/officeDocument/2006/relationships/image" Target="../media/image53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57.jpeg"/><Relationship Id="rId7" Type="http://schemas.openxmlformats.org/officeDocument/2006/relationships/image" Target="../media/image6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Relationship Id="rId9" Type="http://schemas.openxmlformats.org/officeDocument/2006/relationships/image" Target="../media/image63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13" Type="http://schemas.openxmlformats.org/officeDocument/2006/relationships/image" Target="../media/image73.jpeg"/><Relationship Id="rId3" Type="http://schemas.openxmlformats.org/officeDocument/2006/relationships/image" Target="../media/image64.jpeg"/><Relationship Id="rId7" Type="http://schemas.openxmlformats.org/officeDocument/2006/relationships/image" Target="../media/image67.jpeg"/><Relationship Id="rId12" Type="http://schemas.openxmlformats.org/officeDocument/2006/relationships/image" Target="../media/image7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jpeg"/><Relationship Id="rId11" Type="http://schemas.openxmlformats.org/officeDocument/2006/relationships/image" Target="../media/image71.jpeg"/><Relationship Id="rId5" Type="http://schemas.openxmlformats.org/officeDocument/2006/relationships/image" Target="../media/image4.png"/><Relationship Id="rId10" Type="http://schemas.openxmlformats.org/officeDocument/2006/relationships/image" Target="../media/image70.jpeg"/><Relationship Id="rId4" Type="http://schemas.openxmlformats.org/officeDocument/2006/relationships/image" Target="../media/image65.jpeg"/><Relationship Id="rId9" Type="http://schemas.openxmlformats.org/officeDocument/2006/relationships/image" Target="../media/image69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eg"/><Relationship Id="rId3" Type="http://schemas.openxmlformats.org/officeDocument/2006/relationships/image" Target="../media/image74.jpeg"/><Relationship Id="rId7" Type="http://schemas.openxmlformats.org/officeDocument/2006/relationships/image" Target="../media/image7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Relationship Id="rId9" Type="http://schemas.openxmlformats.org/officeDocument/2006/relationships/image" Target="../media/image80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jpeg"/><Relationship Id="rId13" Type="http://schemas.openxmlformats.org/officeDocument/2006/relationships/image" Target="../media/image90.jpeg"/><Relationship Id="rId3" Type="http://schemas.openxmlformats.org/officeDocument/2006/relationships/image" Target="../media/image81.jpeg"/><Relationship Id="rId7" Type="http://schemas.openxmlformats.org/officeDocument/2006/relationships/image" Target="../media/image85.jpeg"/><Relationship Id="rId12" Type="http://schemas.openxmlformats.org/officeDocument/2006/relationships/image" Target="../media/image4.png"/><Relationship Id="rId2" Type="http://schemas.openxmlformats.org/officeDocument/2006/relationships/image" Target="../media/image1.jpeg"/><Relationship Id="rId16" Type="http://schemas.openxmlformats.org/officeDocument/2006/relationships/image" Target="../media/image9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jpeg"/><Relationship Id="rId11" Type="http://schemas.openxmlformats.org/officeDocument/2006/relationships/image" Target="../media/image89.jpeg"/><Relationship Id="rId5" Type="http://schemas.openxmlformats.org/officeDocument/2006/relationships/image" Target="../media/image83.jpeg"/><Relationship Id="rId15" Type="http://schemas.openxmlformats.org/officeDocument/2006/relationships/image" Target="../media/image92.jpeg"/><Relationship Id="rId10" Type="http://schemas.openxmlformats.org/officeDocument/2006/relationships/image" Target="../media/image88.jpeg"/><Relationship Id="rId4" Type="http://schemas.openxmlformats.org/officeDocument/2006/relationships/image" Target="../media/image82.jpeg"/><Relationship Id="rId9" Type="http://schemas.openxmlformats.org/officeDocument/2006/relationships/image" Target="../media/image87.jpeg"/><Relationship Id="rId14" Type="http://schemas.openxmlformats.org/officeDocument/2006/relationships/image" Target="../media/image91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image" Target="../media/image94.jpeg"/><Relationship Id="rId7" Type="http://schemas.openxmlformats.org/officeDocument/2006/relationships/image" Target="../media/image98.png"/><Relationship Id="rId12" Type="http://schemas.openxmlformats.org/officeDocument/2006/relationships/image" Target="../media/image10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jpeg"/><Relationship Id="rId11" Type="http://schemas.openxmlformats.org/officeDocument/2006/relationships/image" Target="../media/image101.jpeg"/><Relationship Id="rId5" Type="http://schemas.openxmlformats.org/officeDocument/2006/relationships/image" Target="../media/image96.jpeg"/><Relationship Id="rId10" Type="http://schemas.openxmlformats.org/officeDocument/2006/relationships/image" Target="../media/image4.png"/><Relationship Id="rId4" Type="http://schemas.openxmlformats.org/officeDocument/2006/relationships/image" Target="../media/image95.jpeg"/><Relationship Id="rId9" Type="http://schemas.openxmlformats.org/officeDocument/2006/relationships/image" Target="../media/image10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7" Type="http://schemas.openxmlformats.org/officeDocument/2006/relationships/image" Target="../media/image10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6.jpeg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jpeg"/><Relationship Id="rId3" Type="http://schemas.openxmlformats.org/officeDocument/2006/relationships/image" Target="../media/image108.jpeg"/><Relationship Id="rId7" Type="http://schemas.openxmlformats.org/officeDocument/2006/relationships/image" Target="../media/image1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1.jpeg"/><Relationship Id="rId5" Type="http://schemas.openxmlformats.org/officeDocument/2006/relationships/image" Target="../media/image110.jpeg"/><Relationship Id="rId10" Type="http://schemas.openxmlformats.org/officeDocument/2006/relationships/image" Target="../media/image115.jpeg"/><Relationship Id="rId4" Type="http://schemas.openxmlformats.org/officeDocument/2006/relationships/image" Target="../media/image109.jpeg"/><Relationship Id="rId9" Type="http://schemas.openxmlformats.org/officeDocument/2006/relationships/image" Target="../media/image11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jpeg"/><Relationship Id="rId3" Type="http://schemas.openxmlformats.org/officeDocument/2006/relationships/image" Target="../media/image116.jpeg"/><Relationship Id="rId7" Type="http://schemas.openxmlformats.org/officeDocument/2006/relationships/image" Target="../media/image1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9.jpeg"/><Relationship Id="rId5" Type="http://schemas.openxmlformats.org/officeDocument/2006/relationships/image" Target="../media/image118.jpeg"/><Relationship Id="rId4" Type="http://schemas.openxmlformats.org/officeDocument/2006/relationships/image" Target="../media/image117.jpeg"/><Relationship Id="rId9" Type="http://schemas.openxmlformats.org/officeDocument/2006/relationships/image" Target="../media/image122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jpeg"/><Relationship Id="rId3" Type="http://schemas.openxmlformats.org/officeDocument/2006/relationships/image" Target="../media/image123.jpeg"/><Relationship Id="rId7" Type="http://schemas.openxmlformats.org/officeDocument/2006/relationships/image" Target="../media/image1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6.jpeg"/><Relationship Id="rId11" Type="http://schemas.openxmlformats.org/officeDocument/2006/relationships/image" Target="../media/image130.jpeg"/><Relationship Id="rId5" Type="http://schemas.openxmlformats.org/officeDocument/2006/relationships/image" Target="../media/image125.jpeg"/><Relationship Id="rId10" Type="http://schemas.openxmlformats.org/officeDocument/2006/relationships/image" Target="../media/image129.png"/><Relationship Id="rId4" Type="http://schemas.openxmlformats.org/officeDocument/2006/relationships/image" Target="../media/image124.jpeg"/><Relationship Id="rId9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jpeg"/><Relationship Id="rId13" Type="http://schemas.openxmlformats.org/officeDocument/2006/relationships/image" Target="../media/image140.jpeg"/><Relationship Id="rId3" Type="http://schemas.openxmlformats.org/officeDocument/2006/relationships/image" Target="../media/image131.png"/><Relationship Id="rId7" Type="http://schemas.openxmlformats.org/officeDocument/2006/relationships/image" Target="../media/image134.jpeg"/><Relationship Id="rId12" Type="http://schemas.openxmlformats.org/officeDocument/2006/relationships/image" Target="../media/image13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138.jpeg"/><Relationship Id="rId5" Type="http://schemas.openxmlformats.org/officeDocument/2006/relationships/image" Target="../media/image133.jpeg"/><Relationship Id="rId15" Type="http://schemas.openxmlformats.org/officeDocument/2006/relationships/image" Target="../media/image142.jpeg"/><Relationship Id="rId10" Type="http://schemas.openxmlformats.org/officeDocument/2006/relationships/image" Target="../media/image137.jpeg"/><Relationship Id="rId4" Type="http://schemas.openxmlformats.org/officeDocument/2006/relationships/image" Target="../media/image132.jpeg"/><Relationship Id="rId9" Type="http://schemas.openxmlformats.org/officeDocument/2006/relationships/image" Target="../media/image136.jpeg"/><Relationship Id="rId14" Type="http://schemas.openxmlformats.org/officeDocument/2006/relationships/image" Target="../media/image141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8.jpeg"/><Relationship Id="rId3" Type="http://schemas.openxmlformats.org/officeDocument/2006/relationships/image" Target="../media/image143.jpeg"/><Relationship Id="rId7" Type="http://schemas.openxmlformats.org/officeDocument/2006/relationships/image" Target="../media/image14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6.jpeg"/><Relationship Id="rId5" Type="http://schemas.openxmlformats.org/officeDocument/2006/relationships/image" Target="../media/image145.jpeg"/><Relationship Id="rId10" Type="http://schemas.openxmlformats.org/officeDocument/2006/relationships/image" Target="../media/image150.jpeg"/><Relationship Id="rId4" Type="http://schemas.openxmlformats.org/officeDocument/2006/relationships/image" Target="../media/image144.jpeg"/><Relationship Id="rId9" Type="http://schemas.openxmlformats.org/officeDocument/2006/relationships/image" Target="../media/image14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Relationship Id="rId9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kartinkinaden.ru/uploads/posts/2020-07/1593790470_15-p-svetlii-fon-dlya-prezentatsii-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Рисунок 4" descr="Logo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0100" y="214290"/>
            <a:ext cx="1000132" cy="928694"/>
          </a:xfrm>
          <a:prstGeom prst="rect">
            <a:avLst/>
          </a:prstGeom>
          <a:noFill/>
        </p:spPr>
      </p:pic>
      <p:sp>
        <p:nvSpPr>
          <p:cNvPr id="8" name="Скругленный прямоугольник 7"/>
          <p:cNvSpPr/>
          <p:nvPr/>
        </p:nvSpPr>
        <p:spPr>
          <a:xfrm>
            <a:off x="428596" y="1142984"/>
            <a:ext cx="8143932" cy="500066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026" name="Picture 2" descr="https://semyaconsultant.kriro.ru/upload/docs/my-family/150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910" y="2786058"/>
            <a:ext cx="4510531" cy="27146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Прямоугольник 3"/>
          <p:cNvSpPr/>
          <p:nvPr/>
        </p:nvSpPr>
        <p:spPr>
          <a:xfrm>
            <a:off x="1857356" y="142852"/>
            <a:ext cx="600079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i="1" dirty="0" smtClean="0"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Муниципальное казенное дошкольное </a:t>
            </a:r>
            <a:endParaRPr lang="ru-RU" sz="800" i="1" dirty="0" smtClean="0">
              <a:latin typeface="Monotype Corsiva" pitchFamily="66" charset="0"/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i="1" dirty="0" smtClean="0"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образовательное учреждение  Ханты – Мансийского района</a:t>
            </a:r>
            <a:endParaRPr lang="ru-RU" sz="800" i="1" dirty="0" smtClean="0">
              <a:latin typeface="Monotype Corsiva" pitchFamily="66" charset="0"/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i="1" dirty="0" smtClean="0"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 «Детский сад «Светлячок» д. Шапша»</a:t>
            </a:r>
            <a:endParaRPr lang="ru-RU" sz="2800" i="1" dirty="0" smtClean="0">
              <a:latin typeface="Monotype Corsiva" pitchFamily="66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786050" y="1357298"/>
            <a:ext cx="4214826" cy="10054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64008" lvl="0" algn="ctr">
              <a:spcBef>
                <a:spcPts val="400"/>
              </a:spcBef>
              <a:buClr>
                <a:srgbClr val="2DA2BF"/>
              </a:buClr>
              <a:buSzPct val="68000"/>
              <a:defRPr/>
            </a:pPr>
            <a:r>
              <a:rPr lang="ru-RU" sz="2800" b="1" i="1" kern="0" dirty="0" smtClean="0">
                <a:solidFill>
                  <a:srgbClr val="C00000"/>
                </a:solidFill>
                <a:latin typeface="Monotype Corsiva" pitchFamily="66" charset="0"/>
                <a:cs typeface="Arial" panose="020B0604020202020204" pitchFamily="34" charset="0"/>
              </a:rPr>
              <a:t>Взаимодействие ДОУ </a:t>
            </a:r>
          </a:p>
          <a:p>
            <a:pPr marR="64008" lvl="0" algn="ctr">
              <a:spcBef>
                <a:spcPts val="400"/>
              </a:spcBef>
              <a:buClr>
                <a:srgbClr val="2DA2BF"/>
              </a:buClr>
              <a:buSzPct val="68000"/>
              <a:defRPr/>
            </a:pPr>
            <a:r>
              <a:rPr lang="ru-RU" sz="2800" b="1" i="1" kern="0" dirty="0" smtClean="0">
                <a:solidFill>
                  <a:srgbClr val="C00000"/>
                </a:solidFill>
                <a:latin typeface="Monotype Corsiva" pitchFamily="66" charset="0"/>
                <a:cs typeface="Arial" panose="020B0604020202020204" pitchFamily="34" charset="0"/>
              </a:rPr>
              <a:t>с родителями воспитанников</a:t>
            </a:r>
            <a:endParaRPr lang="ru-RU" sz="2800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447607" y="3244334"/>
            <a:ext cx="312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 smtClean="0">
                <a:solidFill>
                  <a:srgbClr val="002060"/>
                </a:solidFill>
                <a:latin typeface="Arial" panose="020B0604020202020204" pitchFamily="34" charset="0"/>
                <a:ea typeface="Batang" pitchFamily="18" charset="-127"/>
                <a:cs typeface="Arial" panose="020B0604020202020204" pitchFamily="34" charset="0"/>
              </a:rPr>
              <a:t>  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5143504" y="3786190"/>
            <a:ext cx="335758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Monotype Corsiva" pitchFamily="66" charset="0"/>
              </a:rPr>
              <a:t>      «Главный смысл и цель  семейной  жизни – воспитание детей»</a:t>
            </a:r>
          </a:p>
          <a:p>
            <a:pPr algn="r"/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Monotype Corsiva" pitchFamily="66" charset="0"/>
              </a:rPr>
              <a:t>В.А. Сухомлинский </a:t>
            </a:r>
            <a:endParaRPr lang="ru-RU" sz="2400" b="1" dirty="0">
              <a:solidFill>
                <a:schemeClr val="accent2">
                  <a:lumMod val="50000"/>
                </a:schemeClr>
              </a:solidFill>
              <a:latin typeface="Monotype Corsiva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571868" y="6072206"/>
            <a:ext cx="15001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err="1" smtClean="0">
                <a:latin typeface="Monotype Corsiva" pitchFamily="66" charset="0"/>
              </a:rPr>
              <a:t>д.Шапша</a:t>
            </a:r>
            <a:endParaRPr lang="ru-RU" dirty="0" smtClean="0">
              <a:latin typeface="Monotype Corsiva" pitchFamily="66" charset="0"/>
            </a:endParaRPr>
          </a:p>
          <a:p>
            <a:pPr algn="ctr"/>
            <a:r>
              <a:rPr lang="ru-RU" dirty="0" smtClean="0">
                <a:latin typeface="Monotype Corsiva" pitchFamily="66" charset="0"/>
              </a:rPr>
              <a:t>2023г.</a:t>
            </a:r>
            <a:endParaRPr lang="ru-RU" dirty="0"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s://kartinkinaden.ru/uploads/posts/2020-07/1593790470_15-p-svetlii-fon-dlya-prezentatsii-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Горизонтальный свиток 3"/>
          <p:cNvSpPr/>
          <p:nvPr/>
        </p:nvSpPr>
        <p:spPr>
          <a:xfrm>
            <a:off x="1500166" y="142852"/>
            <a:ext cx="6429420" cy="928694"/>
          </a:xfrm>
          <a:prstGeom prst="horizontalScroll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rgbClr val="7030A0"/>
                </a:solidFill>
                <a:latin typeface="Monotype Corsiva" pitchFamily="66" charset="0"/>
              </a:rPr>
              <a:t>Семинары-практикумы</a:t>
            </a:r>
            <a:endParaRPr lang="ru-RU" sz="2800" dirty="0">
              <a:solidFill>
                <a:srgbClr val="7030A0"/>
              </a:solidFill>
              <a:latin typeface="Monotype Corsiva" pitchFamily="66" charset="0"/>
            </a:endParaRPr>
          </a:p>
        </p:txBody>
      </p:sp>
      <p:pic>
        <p:nvPicPr>
          <p:cNvPr id="2" name="Picture 4" descr="C:\МОЯ\C жесткого диска ЕА\ФОТО\Работа с родителями\Семейные клубы\IMG_352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1214422"/>
            <a:ext cx="3543248" cy="26574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146" name="Picture 2" descr="C:\МОЯ\C жесткого диска ЕА\ФОТО\Работа с родителями\Семейные клубы\DSC0953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9124" y="1214422"/>
            <a:ext cx="4064028" cy="22860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 descr="C:\МОЯ\C жесткого диска ЕА\ФОТО\Работа с родителями\image2JVR4PO8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2910" y="4071942"/>
            <a:ext cx="3357586" cy="24288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 descr="Logo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28794" y="214290"/>
            <a:ext cx="642942" cy="571504"/>
          </a:xfrm>
          <a:prstGeom prst="rect">
            <a:avLst/>
          </a:prstGeom>
          <a:noFill/>
        </p:spPr>
      </p:pic>
      <p:pic>
        <p:nvPicPr>
          <p:cNvPr id="9" name="Picture 1" descr="C:\Users\Irina\Downloads\IMG_20210120_14470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00562" y="3863878"/>
            <a:ext cx="3938892" cy="25110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kartinkinaden.ru/uploads/posts/2020-07/1593790470_15-p-svetlii-fon-dlya-prezentatsii-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Горизонтальный свиток 2"/>
          <p:cNvSpPr/>
          <p:nvPr/>
        </p:nvSpPr>
        <p:spPr>
          <a:xfrm>
            <a:off x="1947100" y="116509"/>
            <a:ext cx="6429420" cy="1033272"/>
          </a:xfrm>
          <a:prstGeom prst="horizontalScroll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rgbClr val="7030A0"/>
                </a:solidFill>
                <a:latin typeface="Monotype Corsiva" pitchFamily="66" charset="0"/>
              </a:rPr>
              <a:t>Выставки и конкурсы</a:t>
            </a:r>
            <a:endParaRPr lang="ru-RU" sz="2800" dirty="0">
              <a:solidFill>
                <a:srgbClr val="7030A0"/>
              </a:solidFill>
              <a:latin typeface="Monotype Corsiva" pitchFamily="66" charset="0"/>
            </a:endParaRPr>
          </a:p>
        </p:txBody>
      </p:sp>
      <p:pic>
        <p:nvPicPr>
          <p:cNvPr id="2051" name="Picture 3" descr="C:\МОЯ\C жесткого диска ЕА\ФОТО\Работа с родителями\Семейные клубы\DSC09586.JPG"/>
          <p:cNvPicPr>
            <a:picLocks noChangeAspect="1" noChangeArrowheads="1"/>
          </p:cNvPicPr>
          <p:nvPr/>
        </p:nvPicPr>
        <p:blipFill>
          <a:blip r:embed="rId3" cstate="print"/>
          <a:srcRect l="11719" r="20312" b="20833"/>
          <a:stretch>
            <a:fillRect/>
          </a:stretch>
        </p:blipFill>
        <p:spPr bwMode="auto">
          <a:xfrm>
            <a:off x="214282" y="1142984"/>
            <a:ext cx="2786082" cy="18253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3214686"/>
            <a:ext cx="2477747" cy="12858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Прямоугольник 7"/>
          <p:cNvSpPr/>
          <p:nvPr/>
        </p:nvSpPr>
        <p:spPr>
          <a:xfrm>
            <a:off x="285720" y="2714620"/>
            <a:ext cx="3500462" cy="35719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smtClean="0"/>
              <a:t>Конкурс «Лучшая зимняя постройка»</a:t>
            </a:r>
            <a:endParaRPr lang="ru-RU" sz="1400" dirty="0"/>
          </a:p>
        </p:txBody>
      </p:sp>
      <p:pic>
        <p:nvPicPr>
          <p:cNvPr id="2055" name="Picture 7" descr="C:\Users\Irina\Desktop\Лента новостей\2020-2021г\Конкурс Дары Осени\IMG-1b13ef9c2832cc7c4e093485de0e2aac-V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29256" y="1214422"/>
            <a:ext cx="3501648" cy="18753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54" name="Picture 6" descr="C:\Users\Irina\Desktop\Лента новостей\2019-2020г\Фото Конкурс Дары осени\DSC_020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72330" y="2928934"/>
            <a:ext cx="1904971" cy="10715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2" name="Прямоугольник 11"/>
          <p:cNvSpPr/>
          <p:nvPr/>
        </p:nvSpPr>
        <p:spPr>
          <a:xfrm>
            <a:off x="4929190" y="3071810"/>
            <a:ext cx="2071702" cy="35719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smtClean="0"/>
              <a:t>Конкурс «Дары осени»</a:t>
            </a:r>
            <a:endParaRPr lang="ru-RU" sz="1400" dirty="0"/>
          </a:p>
        </p:txBody>
      </p:sp>
      <p:pic>
        <p:nvPicPr>
          <p:cNvPr id="2050" name="Picture 2" descr="C:\МОЯ\C жесткого диска ЕА\ФОТО\Работа с родителями\Семейные клубы\DSC0957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flipH="1">
            <a:off x="3000364" y="1142984"/>
            <a:ext cx="2032015" cy="11430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8" cstate="print"/>
          <a:srcRect l="9000" r="7000"/>
          <a:stretch>
            <a:fillRect/>
          </a:stretch>
        </p:blipFill>
        <p:spPr bwMode="auto">
          <a:xfrm>
            <a:off x="214282" y="4572008"/>
            <a:ext cx="2071702" cy="12084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Прямоугольник 6"/>
          <p:cNvSpPr/>
          <p:nvPr/>
        </p:nvSpPr>
        <p:spPr>
          <a:xfrm>
            <a:off x="2071670" y="4357694"/>
            <a:ext cx="2428892" cy="35719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smtClean="0"/>
              <a:t>Конкурс «Лучшая кормушка»</a:t>
            </a:r>
            <a:endParaRPr lang="ru-RU" sz="1400" dirty="0"/>
          </a:p>
        </p:txBody>
      </p:sp>
      <p:pic>
        <p:nvPicPr>
          <p:cNvPr id="1026" name="Picture 2" descr="C:\Users\Irina\Desktop\Лента новостей\2020-2021г\Конкурс Зимняя сказка\IMG20210114162740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572000" y="3500438"/>
            <a:ext cx="2238455" cy="16788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27" name="Picture 3" descr="C:\Users\Irina\Desktop\Лента новостей\2020-2021г\Конкурс Зимняя сказка\IMG-2fdbe6ed8e2cb7ef2869773d2db70a7c-V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215206" y="4143380"/>
            <a:ext cx="1714512" cy="24167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5" name="Прямоугольник 14"/>
          <p:cNvSpPr/>
          <p:nvPr/>
        </p:nvSpPr>
        <p:spPr>
          <a:xfrm>
            <a:off x="4500562" y="6357958"/>
            <a:ext cx="2571768" cy="35719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smtClean="0"/>
              <a:t>Конкурс «Зимняя сказка»</a:t>
            </a:r>
            <a:endParaRPr lang="ru-RU" sz="1400" dirty="0"/>
          </a:p>
        </p:txBody>
      </p:sp>
      <p:pic>
        <p:nvPicPr>
          <p:cNvPr id="1028" name="Picture 4" descr="C:\Users\Irina\Desktop\Лента новостей\2020-2021г\Конкурс Зимняя сказка\IMG20210114162241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286248" y="5286388"/>
            <a:ext cx="1381068" cy="10358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29" name="Picture 5" descr="C:\Users\Irina\Desktop\Лента новостей\2020-2021г\Конкурс Зимняя сказка\IMG20210114162354.jpg"/>
          <p:cNvPicPr>
            <a:picLocks noChangeAspect="1" noChangeArrowheads="1"/>
          </p:cNvPicPr>
          <p:nvPr/>
        </p:nvPicPr>
        <p:blipFill>
          <a:blip r:embed="rId12" cstate="print"/>
          <a:srcRect l="11438" t="12250" r="11124" b="14249"/>
          <a:stretch>
            <a:fillRect/>
          </a:stretch>
        </p:blipFill>
        <p:spPr bwMode="auto">
          <a:xfrm>
            <a:off x="5715008" y="5286388"/>
            <a:ext cx="1404948" cy="10001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30" name="Picture 6" descr="C:\Users\Irina\Desktop\Лента новостей\2020-2021г\Конкурс Лучшая кормушка\20201202_090941.jpg"/>
          <p:cNvPicPr>
            <a:picLocks noChangeAspect="1" noChangeArrowheads="1"/>
          </p:cNvPicPr>
          <p:nvPr/>
        </p:nvPicPr>
        <p:blipFill>
          <a:blip r:embed="rId13" cstate="print"/>
          <a:srcRect l="15465" r="17521"/>
          <a:stretch>
            <a:fillRect/>
          </a:stretch>
        </p:blipFill>
        <p:spPr bwMode="auto">
          <a:xfrm>
            <a:off x="2714612" y="3143248"/>
            <a:ext cx="1609965" cy="12144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9" name="Рисунок 18" descr="Logo"/>
          <p:cNvPicPr/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2357422" y="357166"/>
            <a:ext cx="642942" cy="571504"/>
          </a:xfrm>
          <a:prstGeom prst="rect">
            <a:avLst/>
          </a:prstGeom>
          <a:noFill/>
        </p:spPr>
      </p:pic>
      <p:pic>
        <p:nvPicPr>
          <p:cNvPr id="20" name="Picture 1" descr="C:\Users\Irina\Downloads\IMG-77cd20692711292f74ee231f49542911-V.jp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2214546" y="4786322"/>
            <a:ext cx="2000263" cy="150019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1" name="Прямоугольник 20"/>
          <p:cNvSpPr/>
          <p:nvPr/>
        </p:nvSpPr>
        <p:spPr>
          <a:xfrm>
            <a:off x="714348" y="6143644"/>
            <a:ext cx="2643206" cy="50006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smtClean="0"/>
              <a:t>Конкурс «Весенняя капель»</a:t>
            </a:r>
            <a:endParaRPr lang="ru-RU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4" descr="https://kartinkinaden.ru/uploads/posts/2020-07/1593790470_15-p-svetlii-fon-dlya-prezentatsii-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3707904" y="116632"/>
            <a:ext cx="20954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>
                <a:solidFill>
                  <a:srgbClr val="7030A0"/>
                </a:solidFill>
                <a:latin typeface="Monotype Corsiva" pitchFamily="66" charset="0"/>
              </a:rPr>
              <a:t>Выставки и конкурсы</a:t>
            </a:r>
          </a:p>
        </p:txBody>
      </p:sp>
      <p:pic>
        <p:nvPicPr>
          <p:cNvPr id="3" name="Рисунок 2" descr="C:\Users\79044\Downloads\IMG-50d898d547a756d0b3784d0525e72df7-V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477977"/>
            <a:ext cx="2437130" cy="32499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 descr="C:\Users\MyComp\Desktop\капельки\20221019_140042 (1)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86446" y="500042"/>
            <a:ext cx="3095625" cy="17418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2838"/>
          <a:stretch>
            <a:fillRect/>
          </a:stretch>
        </p:blipFill>
        <p:spPr>
          <a:xfrm>
            <a:off x="5214942" y="4357694"/>
            <a:ext cx="1561401" cy="17859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274" t="10783" b="30165"/>
          <a:stretch>
            <a:fillRect/>
          </a:stretch>
        </p:blipFill>
        <p:spPr>
          <a:xfrm>
            <a:off x="428596" y="4572008"/>
            <a:ext cx="1643654" cy="150019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14546" y="4429132"/>
            <a:ext cx="1571636" cy="176463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29058" y="4643446"/>
            <a:ext cx="1170251" cy="14682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3" name="Скругленный прямоугольник 12"/>
          <p:cNvSpPr/>
          <p:nvPr/>
        </p:nvSpPr>
        <p:spPr>
          <a:xfrm>
            <a:off x="5857884" y="2285992"/>
            <a:ext cx="3071834" cy="35719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smtClean="0"/>
              <a:t>Выставка «Мой </a:t>
            </a:r>
            <a:r>
              <a:rPr lang="ru-RU" sz="1400" dirty="0" err="1" smtClean="0"/>
              <a:t>папа-лучше</a:t>
            </a:r>
            <a:r>
              <a:rPr lang="ru-RU" sz="1400" dirty="0" smtClean="0"/>
              <a:t> всех!»</a:t>
            </a:r>
            <a:endParaRPr lang="ru-RU" sz="1400" dirty="0"/>
          </a:p>
        </p:txBody>
      </p:sp>
      <p:sp>
        <p:nvSpPr>
          <p:cNvPr id="16" name="TextBox 15"/>
          <p:cNvSpPr txBox="1"/>
          <p:nvPr/>
        </p:nvSpPr>
        <p:spPr>
          <a:xfrm>
            <a:off x="3786182" y="3714752"/>
            <a:ext cx="2286016" cy="33855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600" dirty="0" smtClean="0"/>
              <a:t>Конкурс «</a:t>
            </a:r>
            <a:r>
              <a:rPr lang="ru-RU" sz="1600" dirty="0" err="1" smtClean="0"/>
              <a:t>Экоелочка</a:t>
            </a:r>
            <a:r>
              <a:rPr lang="ru-RU" sz="1600" dirty="0" smtClean="0"/>
              <a:t>»</a:t>
            </a:r>
            <a:endParaRPr lang="ru-RU" sz="1600" dirty="0"/>
          </a:p>
        </p:txBody>
      </p:sp>
      <p:sp>
        <p:nvSpPr>
          <p:cNvPr id="17" name="TextBox 16"/>
          <p:cNvSpPr txBox="1"/>
          <p:nvPr/>
        </p:nvSpPr>
        <p:spPr>
          <a:xfrm>
            <a:off x="285721" y="3500438"/>
            <a:ext cx="2857519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600" dirty="0" smtClean="0"/>
              <a:t>Выставка «Нет краше - мамочки нашей»</a:t>
            </a:r>
            <a:endParaRPr lang="ru-RU" sz="1600" dirty="0"/>
          </a:p>
        </p:txBody>
      </p:sp>
      <p:pic>
        <p:nvPicPr>
          <p:cNvPr id="2050" name="Picture 2" descr="C:\Users\Irina\Desktop\Лента новостей\2022-2023г\Конкурс ЭкоЕлочка\image-27-12-22-09-31-9.jpe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071802" y="500042"/>
            <a:ext cx="2286016" cy="17145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51" name="Picture 3" descr="C:\Users\Irina\Desktop\Лента новостей\2022-2023г\Конкурс ЭкоЕлочка\image-27-12-22-09-31-1.jpe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071802" y="2357430"/>
            <a:ext cx="1619245" cy="12144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52" name="Picture 4" descr="C:\Users\Irina\Desktop\Лента новостей\2022-2023г\Конкурс ЭкоЕлочка\image-28-12-22-09-44-2.jpe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786314" y="2285992"/>
            <a:ext cx="910823" cy="12144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1" name="TextBox 20"/>
          <p:cNvSpPr txBox="1"/>
          <p:nvPr/>
        </p:nvSpPr>
        <p:spPr>
          <a:xfrm>
            <a:off x="4071934" y="6215082"/>
            <a:ext cx="3714776" cy="33855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dirty="0" smtClean="0"/>
              <a:t>Изготовление новогодней игрушки</a:t>
            </a:r>
            <a:endParaRPr lang="ru-RU" sz="1600" dirty="0"/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58016" y="2857496"/>
            <a:ext cx="2089562" cy="278608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937588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4" descr="https://kartinkinaden.ru/uploads/posts/2020-07/1593790470_15-p-svetlii-fon-dlya-prezentatsii-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43174" y="214290"/>
            <a:ext cx="2357775" cy="18573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AutoShape 2" descr="IMG-77884262a595f7c52195c97005382319-V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IMG-77884262a595f7c52195c97005382319-V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78618" y="214290"/>
            <a:ext cx="2667018" cy="20002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446457" y="-89322"/>
            <a:ext cx="1821670" cy="242889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1" name="TextBox 10"/>
          <p:cNvSpPr txBox="1"/>
          <p:nvPr/>
        </p:nvSpPr>
        <p:spPr>
          <a:xfrm>
            <a:off x="214282" y="2071678"/>
            <a:ext cx="4143404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Конкурс «Солнышко в ладошках»</a:t>
            </a:r>
            <a:endParaRPr lang="ru-RU" dirty="0"/>
          </a:p>
        </p:txBody>
      </p:sp>
      <p:pic>
        <p:nvPicPr>
          <p:cNvPr id="3074" name="Picture 2" descr="C:\Users\Irina\Desktop\Лента новостей\2022-2023г\Марафон Моя Югра-моя планета\10 марта Выставка рисунков, закрытие марафона\IMG2021120816045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5720" y="2857496"/>
            <a:ext cx="3286148" cy="32861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2" name="Прямоугольник 11"/>
          <p:cNvSpPr/>
          <p:nvPr/>
        </p:nvSpPr>
        <p:spPr>
          <a:xfrm>
            <a:off x="285720" y="5929330"/>
            <a:ext cx="3929090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dirty="0" smtClean="0"/>
              <a:t>Выставка « Моя </a:t>
            </a:r>
            <a:r>
              <a:rPr lang="ru-RU" dirty="0" err="1" smtClean="0"/>
              <a:t>Югра-моя</a:t>
            </a:r>
            <a:r>
              <a:rPr lang="ru-RU" dirty="0" smtClean="0"/>
              <a:t> планета!»</a:t>
            </a:r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6143636" y="2071678"/>
            <a:ext cx="2572371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dirty="0" smtClean="0"/>
              <a:t>Акция «Рисуем Победу»</a:t>
            </a:r>
            <a:endParaRPr lang="ru-RU" dirty="0"/>
          </a:p>
        </p:txBody>
      </p:sp>
      <p:pic>
        <p:nvPicPr>
          <p:cNvPr id="3075" name="Picture 3" descr="C:\Users\Irina\Desktop\Лента новостей\2022-2023г\Конкурс Открытка от всего сЕРдца\image-09-12-22-12-44.jpe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000496" y="2857496"/>
            <a:ext cx="2071702" cy="27622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076" name="Picture 4" descr="C:\Users\Irina\Desktop\Лента новостей\2022-2023г\Письмо солдату\IMG20230511155926.jpg"/>
          <p:cNvPicPr>
            <a:picLocks noChangeAspect="1" noChangeArrowheads="1"/>
          </p:cNvPicPr>
          <p:nvPr/>
        </p:nvPicPr>
        <p:blipFill>
          <a:blip r:embed="rId8" cstate="print"/>
          <a:srcRect l="1500" t="4500" r="10249" b="3437"/>
          <a:stretch>
            <a:fillRect/>
          </a:stretch>
        </p:blipFill>
        <p:spPr bwMode="auto">
          <a:xfrm>
            <a:off x="6215074" y="3143248"/>
            <a:ext cx="1540791" cy="2143140"/>
          </a:xfrm>
          <a:prstGeom prst="rect">
            <a:avLst/>
          </a:prstGeom>
          <a:noFill/>
        </p:spPr>
      </p:pic>
      <p:pic>
        <p:nvPicPr>
          <p:cNvPr id="3077" name="Picture 5" descr="C:\Users\Irina\Desktop\Лента новостей\2022-2023г\Письмо солдату\IMG20230511155855.jpg"/>
          <p:cNvPicPr>
            <a:picLocks noChangeAspect="1" noChangeArrowheads="1"/>
          </p:cNvPicPr>
          <p:nvPr/>
        </p:nvPicPr>
        <p:blipFill>
          <a:blip r:embed="rId9" cstate="print"/>
          <a:srcRect l="4144" t="29779" r="9748" b="15533"/>
          <a:stretch>
            <a:fillRect/>
          </a:stretch>
        </p:blipFill>
        <p:spPr bwMode="auto">
          <a:xfrm>
            <a:off x="7358082" y="4429132"/>
            <a:ext cx="1369628" cy="1928826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4929190" y="5929330"/>
            <a:ext cx="2622641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dirty="0" smtClean="0"/>
              <a:t>Акция «Письмо солдату»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5415029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kartinkinaden.ru/uploads/posts/2020-07/1593790470_15-p-svetlii-fon-dlya-prezentatsii-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Горизонтальный свиток 2"/>
          <p:cNvSpPr/>
          <p:nvPr/>
        </p:nvSpPr>
        <p:spPr>
          <a:xfrm>
            <a:off x="1500166" y="142852"/>
            <a:ext cx="6429420" cy="1033272"/>
          </a:xfrm>
          <a:prstGeom prst="horizontalScroll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rgbClr val="7030A0"/>
                </a:solidFill>
                <a:latin typeface="Monotype Corsiva" pitchFamily="66" charset="0"/>
              </a:rPr>
              <a:t>Оформление стендов и уголков</a:t>
            </a:r>
            <a:endParaRPr lang="ru-RU" sz="2800" dirty="0">
              <a:solidFill>
                <a:srgbClr val="7030A0"/>
              </a:solidFill>
              <a:latin typeface="Monotype Corsiva" pitchFamily="66" charset="0"/>
            </a:endParaRPr>
          </a:p>
        </p:txBody>
      </p:sp>
      <p:pic>
        <p:nvPicPr>
          <p:cNvPr id="9217" name="Picture 1" descr="C:\Users\Irina\Downloads\IMG20201126105604 (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8662" y="1142984"/>
            <a:ext cx="2428892" cy="182166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218" name="Picture 2" descr="C:\Users\Irina\Downloads\IMG20201126103633.jpg"/>
          <p:cNvPicPr>
            <a:picLocks noChangeAspect="1" noChangeArrowheads="1"/>
          </p:cNvPicPr>
          <p:nvPr/>
        </p:nvPicPr>
        <p:blipFill>
          <a:blip r:embed="rId4" cstate="print"/>
          <a:srcRect l="2500" t="12687" r="-500" b="14750"/>
          <a:stretch>
            <a:fillRect/>
          </a:stretch>
        </p:blipFill>
        <p:spPr bwMode="auto">
          <a:xfrm>
            <a:off x="6929454" y="1142984"/>
            <a:ext cx="2026107" cy="20002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 descr="Logo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85918" y="428604"/>
            <a:ext cx="642942" cy="571504"/>
          </a:xfrm>
          <a:prstGeom prst="rect">
            <a:avLst/>
          </a:prstGeom>
          <a:noFill/>
        </p:spPr>
      </p:pic>
      <p:pic>
        <p:nvPicPr>
          <p:cNvPr id="7169" name="Picture 1" descr="C:\Users\Irina\Desktop\конкурс «Детский сад года\ФОТО\Уголки для родителей\IMG2021020216411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8596" y="2571744"/>
            <a:ext cx="2547854" cy="19108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170" name="Picture 2" descr="C:\Users\Irina\Desktop\конкурс «Детский сад года\ФОТО\Уголки для родителей\IMG2021020216444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57950" y="4714884"/>
            <a:ext cx="2476517" cy="18573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171" name="Picture 3" descr="C:\Users\Irina\Desktop\конкурс «Детский сад года\ФОТО\Уголки для родителей\IMG2021020216474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85720" y="4572008"/>
            <a:ext cx="2762237" cy="207167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173" name="Picture 5" descr="C:\Users\Irina\Desktop\конкурс «Детский сад года\ФОТО\Уголки для родителей\IMG20210202165255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857620" y="1142984"/>
            <a:ext cx="2714644" cy="203598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174" name="Picture 6" descr="C:\Users\Irina\Desktop\конкурс «Детский сад года\ФОТО\Уголки для родителей\IMG20210202165305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572396" y="3000372"/>
            <a:ext cx="1232305" cy="16430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175" name="Picture 7" descr="C:\Users\Irina\Desktop\конкурс «Детский сад года\ФОТО\Уголки для родителей\IMG20210202164344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143240" y="2786058"/>
            <a:ext cx="2500298" cy="187522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172" name="Picture 4" descr="C:\Users\Irina\Desktop\конкурс «Детский сад года\ФОТО\Уголки для родителей\IMG20210202165244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643306" y="4572008"/>
            <a:ext cx="2500330" cy="18752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177" name="Picture 9" descr="C:\Users\Irina\Desktop\конкурс «Детский сад года\ФОТО\Уголки для родителей\IMG20210202165055.jpg"/>
          <p:cNvPicPr>
            <a:picLocks noChangeAspect="1" noChangeArrowheads="1"/>
          </p:cNvPicPr>
          <p:nvPr/>
        </p:nvPicPr>
        <p:blipFill>
          <a:blip r:embed="rId13" cstate="print"/>
          <a:srcRect t="7500"/>
          <a:stretch>
            <a:fillRect/>
          </a:stretch>
        </p:blipFill>
        <p:spPr bwMode="auto">
          <a:xfrm>
            <a:off x="6000760" y="3071810"/>
            <a:ext cx="1332221" cy="16430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 descr="https://kartinkinaden.ru/uploads/posts/2020-07/1593790470_15-p-svetlii-fon-dlya-prezentatsii-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85918" y="5000636"/>
            <a:ext cx="2794020" cy="15716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2500298" y="116632"/>
            <a:ext cx="3929090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7030A0"/>
                </a:solidFill>
                <a:latin typeface="Monotype Corsiva" pitchFamily="66" charset="0"/>
              </a:rPr>
              <a:t>Наглядное информирование</a:t>
            </a:r>
            <a:endParaRPr lang="ru-RU" dirty="0">
              <a:solidFill>
                <a:srgbClr val="7030A0"/>
              </a:solidFill>
              <a:latin typeface="Monotype Corsiva" pitchFamily="66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516133" y="3055711"/>
            <a:ext cx="2157220" cy="16179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C:\Users\Irina\Desktop\IMG20230511150744.jpg"/>
          <p:cNvPicPr>
            <a:picLocks noChangeAspect="1" noChangeArrowheads="1"/>
          </p:cNvPicPr>
          <p:nvPr/>
        </p:nvPicPr>
        <p:blipFill>
          <a:blip r:embed="rId5" cstate="print"/>
          <a:srcRect l="15696"/>
          <a:stretch>
            <a:fillRect/>
          </a:stretch>
        </p:blipFill>
        <p:spPr bwMode="auto">
          <a:xfrm>
            <a:off x="4786314" y="500042"/>
            <a:ext cx="3872754" cy="20717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C:\Users\Irina\Desktop\IMG20230511150841.jpg"/>
          <p:cNvPicPr>
            <a:picLocks noChangeAspect="1" noChangeArrowheads="1"/>
          </p:cNvPicPr>
          <p:nvPr/>
        </p:nvPicPr>
        <p:blipFill>
          <a:blip r:embed="rId6" cstate="print"/>
          <a:srcRect t="13696" b="17826"/>
          <a:stretch>
            <a:fillRect/>
          </a:stretch>
        </p:blipFill>
        <p:spPr bwMode="auto">
          <a:xfrm>
            <a:off x="7358082" y="3000372"/>
            <a:ext cx="1428760" cy="2174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C:\Users\Irina\Desktop\IMG20230511150858.jpg"/>
          <p:cNvPicPr>
            <a:picLocks noChangeAspect="1" noChangeArrowheads="1"/>
          </p:cNvPicPr>
          <p:nvPr/>
        </p:nvPicPr>
        <p:blipFill>
          <a:blip r:embed="rId7" cstate="print"/>
          <a:srcRect l="7500" r="2495"/>
          <a:stretch>
            <a:fillRect/>
          </a:stretch>
        </p:blipFill>
        <p:spPr bwMode="auto">
          <a:xfrm>
            <a:off x="428596" y="571480"/>
            <a:ext cx="3857832" cy="20717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9" name="Picture 5" descr="C:\Users\Irina\Desktop\IMG20230511151046.jpg"/>
          <p:cNvPicPr>
            <a:picLocks noChangeAspect="1" noChangeArrowheads="1"/>
          </p:cNvPicPr>
          <p:nvPr/>
        </p:nvPicPr>
        <p:blipFill>
          <a:blip r:embed="rId8" cstate="print"/>
          <a:srcRect t="21339" r="7405" b="19284"/>
          <a:stretch>
            <a:fillRect/>
          </a:stretch>
        </p:blipFill>
        <p:spPr bwMode="auto">
          <a:xfrm rot="16200000">
            <a:off x="3405247" y="2166861"/>
            <a:ext cx="2257831" cy="32104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5526305" y="4689273"/>
            <a:ext cx="2428891" cy="14799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42514604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kartinkinaden.ru/uploads/posts/2020-07/1593790470_15-p-svetlii-fon-dlya-prezentatsii-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Горизонтальный свиток 2"/>
          <p:cNvSpPr/>
          <p:nvPr/>
        </p:nvSpPr>
        <p:spPr>
          <a:xfrm>
            <a:off x="2857488" y="214290"/>
            <a:ext cx="3214710" cy="928694"/>
          </a:xfrm>
          <a:prstGeom prst="horizontalScroll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rgbClr val="7030A0"/>
                </a:solidFill>
                <a:latin typeface="Monotype Corsiva" pitchFamily="66" charset="0"/>
              </a:rPr>
              <a:t>Акции</a:t>
            </a:r>
            <a:endParaRPr lang="ru-RU" sz="2800" dirty="0">
              <a:solidFill>
                <a:srgbClr val="7030A0"/>
              </a:solidFill>
              <a:latin typeface="Monotype Corsiva" pitchFamily="66" charset="0"/>
            </a:endParaRPr>
          </a:p>
        </p:txBody>
      </p:sp>
      <p:pic>
        <p:nvPicPr>
          <p:cNvPr id="1026" name="Picture 2" descr="C:\МОЯ\C жесткого диска ЕА\ФОТО\Безопасность\ПДД\акция Дорогу детям (апрель 17)\image-0-02-05-23ac50068aebbfc7240d2c1870be2ca01223547652aae6b37b944a5fa0307e8b-V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214290"/>
            <a:ext cx="2500330" cy="150019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142844" y="1571612"/>
            <a:ext cx="2286016" cy="35719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Акция «Дорогу детям»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 descr="C:\Users\Irina\Desktop\Лента новостей\2020-2021г\Мамины помощники 2020г\Мамины Помощники СР.Г\IMG-cee5d6ef99e9d01bad5b9a57dea2ff6d-V (1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728" y="2143116"/>
            <a:ext cx="1238258" cy="92869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28" name="Picture 4" descr="C:\Users\Irina\Desktop\Лента новостей\2020-2021г\Мамины помощники 2020г\Мамины Помощники СР.Г\IMG-5ac014a0469fa5e90c0056da19f3d48d-V.jpg"/>
          <p:cNvPicPr>
            <a:picLocks noChangeAspect="1" noChangeArrowheads="1"/>
          </p:cNvPicPr>
          <p:nvPr/>
        </p:nvPicPr>
        <p:blipFill>
          <a:blip r:embed="rId5" cstate="print"/>
          <a:srcRect t="16718" r="2499" b="10625"/>
          <a:stretch>
            <a:fillRect/>
          </a:stretch>
        </p:blipFill>
        <p:spPr bwMode="auto">
          <a:xfrm>
            <a:off x="214282" y="2071678"/>
            <a:ext cx="1000132" cy="149058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1" name="Прямоугольник 10"/>
          <p:cNvSpPr/>
          <p:nvPr/>
        </p:nvSpPr>
        <p:spPr>
          <a:xfrm>
            <a:off x="2928926" y="2714620"/>
            <a:ext cx="2071702" cy="35719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Акция«Дорога памяти»</a:t>
            </a:r>
            <a:endParaRPr lang="ru-RU" sz="1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Рисунок 12" descr="C:\Users\Irina\Desktop\Видеоролик Лента Памяти.mp4_snapshot_00.30_[2020.05.15_14.02.24]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86050" y="1214422"/>
            <a:ext cx="2071699" cy="14287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4" name="Прямоугольник 13"/>
          <p:cNvSpPr/>
          <p:nvPr/>
        </p:nvSpPr>
        <p:spPr>
          <a:xfrm>
            <a:off x="6143636" y="2000240"/>
            <a:ext cx="2714644" cy="28575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Акция «Георгиевская ленточка»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Рисунок 14" descr="C:\Users\Irina\Desktop\Мезенцев Дима.mp4_snapshot_00.07_[2020.05.15_13.49.14]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86512" y="357166"/>
            <a:ext cx="1071570" cy="150019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6" name="Прямоугольник 15"/>
          <p:cNvSpPr/>
          <p:nvPr/>
        </p:nvSpPr>
        <p:spPr>
          <a:xfrm>
            <a:off x="6929454" y="4572008"/>
            <a:ext cx="1857388" cy="28575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Акция «Окна России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32" name="Picture 8" descr="C:\Натали\Методическая работа 2019-2020 уч.г\75 лет победе\IMG2020050808371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flipH="1">
            <a:off x="7215206" y="2500306"/>
            <a:ext cx="1571636" cy="20955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33" name="Picture 9" descr="C:\Users\Irina\Downloads\Screenshot_2020-05-18-10-27-02-05_9e7021aea7b2968be08e0e5229ff7e68 (2).png"/>
          <p:cNvPicPr>
            <a:picLocks noChangeAspect="1" noChangeArrowheads="1"/>
          </p:cNvPicPr>
          <p:nvPr/>
        </p:nvPicPr>
        <p:blipFill>
          <a:blip r:embed="rId9" cstate="print"/>
          <a:srcRect l="6667" t="20999" r="6665" b="18999"/>
          <a:stretch>
            <a:fillRect/>
          </a:stretch>
        </p:blipFill>
        <p:spPr bwMode="auto">
          <a:xfrm>
            <a:off x="5143504" y="1142984"/>
            <a:ext cx="975129" cy="150019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34" name="Picture 10" descr="C:\Users\Irina\Downloads\IMG_20200624_223506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14282" y="3714752"/>
            <a:ext cx="2428892" cy="24288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8" name="Рисунок 17" descr="C:\Users\Irina\Desktop\Шаламова Маша.mp4_snapshot_00.03_[2020.05.14_14.09.44].jpg"/>
          <p:cNvPicPr/>
          <p:nvPr/>
        </p:nvPicPr>
        <p:blipFill>
          <a:blip r:embed="rId11" cstate="print"/>
          <a:srcRect t="16352"/>
          <a:stretch>
            <a:fillRect/>
          </a:stretch>
        </p:blipFill>
        <p:spPr bwMode="auto">
          <a:xfrm>
            <a:off x="7500958" y="214290"/>
            <a:ext cx="1228725" cy="18272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214282" y="3143248"/>
            <a:ext cx="2786082" cy="42862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Акция «Мамины помощники»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285720" y="6215082"/>
            <a:ext cx="4357718" cy="50006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smtClean="0"/>
              <a:t>Акция «Сидим дома», «</a:t>
            </a:r>
            <a:r>
              <a:rPr lang="ru-RU" sz="1600" dirty="0" err="1" smtClean="0"/>
              <a:t>Короновирусу</a:t>
            </a:r>
            <a:r>
              <a:rPr lang="ru-RU" sz="1600" dirty="0" smtClean="0"/>
              <a:t> –нет!»</a:t>
            </a:r>
            <a:endParaRPr lang="ru-RU" sz="1600" dirty="0"/>
          </a:p>
        </p:txBody>
      </p:sp>
      <p:pic>
        <p:nvPicPr>
          <p:cNvPr id="20" name="Рисунок 19" descr="Logo"/>
          <p:cNvPicPr/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071802" y="428604"/>
            <a:ext cx="642942" cy="571504"/>
          </a:xfrm>
          <a:prstGeom prst="rect">
            <a:avLst/>
          </a:prstGeom>
          <a:noFill/>
        </p:spPr>
      </p:pic>
      <p:pic>
        <p:nvPicPr>
          <p:cNvPr id="6145" name="Picture 1" descr="C:\Users\Irina\Downloads\IMG-60ea8aa461995a5e928ea84c905a7caa-V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714612" y="3643313"/>
            <a:ext cx="1861216" cy="237286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146" name="Picture 2" descr="C:\Users\Irina\Downloads\IMG_20200624_223502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4786314" y="4429132"/>
            <a:ext cx="2145350" cy="221457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147" name="Picture 3" descr="C:\Users\Irina\Downloads\IMG20200618114440.jp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000892" y="4929198"/>
            <a:ext cx="2000264" cy="150019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148" name="Picture 4" descr="C:\Users\Irina\Downloads\IMG_20200611_223054.jpg"/>
          <p:cNvPicPr>
            <a:picLocks noChangeAspect="1" noChangeArrowheads="1"/>
          </p:cNvPicPr>
          <p:nvPr/>
        </p:nvPicPr>
        <p:blipFill>
          <a:blip r:embed="rId16" cstate="print"/>
          <a:srcRect b="29761"/>
          <a:stretch>
            <a:fillRect/>
          </a:stretch>
        </p:blipFill>
        <p:spPr bwMode="auto">
          <a:xfrm>
            <a:off x="5072066" y="2714620"/>
            <a:ext cx="1754445" cy="16430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kartinkinaden.ru/uploads/posts/2020-07/1593790470_15-p-svetlii-fon-dlya-prezentatsii-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Горизонтальный свиток 2"/>
          <p:cNvSpPr/>
          <p:nvPr/>
        </p:nvSpPr>
        <p:spPr>
          <a:xfrm>
            <a:off x="1500166" y="142852"/>
            <a:ext cx="6429420" cy="1033272"/>
          </a:xfrm>
          <a:prstGeom prst="horizontalScroll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rgbClr val="7030A0"/>
                </a:solidFill>
                <a:latin typeface="Monotype Corsiva" pitchFamily="66" charset="0"/>
              </a:rPr>
              <a:t>Праздники и развлечения</a:t>
            </a:r>
            <a:endParaRPr lang="ru-RU" sz="2800" dirty="0">
              <a:solidFill>
                <a:srgbClr val="7030A0"/>
              </a:solidFill>
              <a:latin typeface="Monotype Corsiva" pitchFamily="66" charset="0"/>
            </a:endParaRPr>
          </a:p>
        </p:txBody>
      </p:sp>
      <p:pic>
        <p:nvPicPr>
          <p:cNvPr id="4098" name="Picture 2" descr="C:\МОЯ\C жесткого диска ЕА\ФОТО\Работа с родителями\Семейные клубы\IMG_3450.JPG"/>
          <p:cNvPicPr>
            <a:picLocks noChangeAspect="1" noChangeArrowheads="1"/>
          </p:cNvPicPr>
          <p:nvPr/>
        </p:nvPicPr>
        <p:blipFill>
          <a:blip r:embed="rId3" cstate="print"/>
          <a:srcRect t="43192"/>
          <a:stretch>
            <a:fillRect/>
          </a:stretch>
        </p:blipFill>
        <p:spPr bwMode="auto">
          <a:xfrm>
            <a:off x="214282" y="1142984"/>
            <a:ext cx="3143272" cy="16430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099" name="Picture 3" descr="C:\Users\Irina\Desktop\Лента новостей\2019-2020г\Музыкально-спортивный праздник«Наша Армия сильна»\Фото\IMG2020021917241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15074" y="2357430"/>
            <a:ext cx="2667018" cy="20002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100" name="Picture 4" descr="C:\Users\Irina\Desktop\Лента новостей\2019-2020г\8 Марта\Средняя группа\IMG20200310162944.jpg"/>
          <p:cNvPicPr>
            <a:picLocks noChangeAspect="1" noChangeArrowheads="1"/>
          </p:cNvPicPr>
          <p:nvPr/>
        </p:nvPicPr>
        <p:blipFill>
          <a:blip r:embed="rId5" cstate="print"/>
          <a:srcRect t="24671"/>
          <a:stretch>
            <a:fillRect/>
          </a:stretch>
        </p:blipFill>
        <p:spPr bwMode="auto">
          <a:xfrm>
            <a:off x="285720" y="2928934"/>
            <a:ext cx="2571768" cy="145296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101" name="Picture 5" descr="C:\Users\Irina\Desktop\Лента новостей\2019-2020г\8 Марта\Средняя группа\IMG2020031016334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4348" y="4643446"/>
            <a:ext cx="2571768" cy="19288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500430" y="1500174"/>
            <a:ext cx="2576302" cy="19288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500430" y="3786190"/>
            <a:ext cx="2000264" cy="23574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 cstate="print"/>
          <a:srcRect b="22204"/>
          <a:stretch>
            <a:fillRect/>
          </a:stretch>
        </p:blipFill>
        <p:spPr>
          <a:xfrm>
            <a:off x="5786446" y="4786322"/>
            <a:ext cx="3046810" cy="17145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Рисунок 10" descr="Logo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928794" y="357166"/>
            <a:ext cx="642942" cy="571504"/>
          </a:xfrm>
          <a:prstGeom prst="rect">
            <a:avLst/>
          </a:prstGeom>
          <a:noFill/>
        </p:spPr>
      </p:pic>
      <p:pic>
        <p:nvPicPr>
          <p:cNvPr id="5122" name="Picture 2" descr="https://img2.freepng.ru/20180407/uze/kisspng-balloon-desktop-wallpaper-clip-art-birthday-balloon-5ac9420f45e216.7728368015231390872863.jpg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EFEFEF"/>
              </a:clrFrom>
              <a:clrTo>
                <a:srgbClr val="EFEFE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514639">
            <a:off x="7139107" y="830272"/>
            <a:ext cx="1235769" cy="1594935"/>
          </a:xfrm>
          <a:prstGeom prst="rect">
            <a:avLst/>
          </a:prstGeom>
          <a:noFill/>
        </p:spPr>
      </p:pic>
      <p:pic>
        <p:nvPicPr>
          <p:cNvPr id="5126" name="Picture 6" descr="https://www.netclipart.com/pp/m/283-2830986_valentines-day-heart-balloons.png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786050" y="3143248"/>
            <a:ext cx="996746" cy="11430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https://kartinkinaden.ru/uploads/posts/2020-07/1593790470_15-p-svetlii-fon-dlya-prezentatsii-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" name="Рисунок 3" descr="C:\Users\MyComp\Downloads\IMG-20230306-WA0001.jpg"/>
          <p:cNvPicPr/>
          <p:nvPr/>
        </p:nvPicPr>
        <p:blipFill>
          <a:blip r:embed="rId3" cstate="print">
            <a:extLst>
              <a:ext uri="{28A0092B-C50C-407E-A947-70E740481C1C}">
                <a14:useLocalDpi xmlns="" xmlns:wpc="http://schemas.microsoft.com/office/word/2010/wordprocessingCanvas" xmlns:cx="http://schemas.microsoft.com/office/drawing/2014/chartex" xmlns:cx1="http://schemas.microsoft.com/office/drawing/2015/9/8/chartex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 t="17949" b="20513"/>
          <a:stretch>
            <a:fillRect/>
          </a:stretch>
        </p:blipFill>
        <p:spPr bwMode="auto">
          <a:xfrm>
            <a:off x="500034" y="571480"/>
            <a:ext cx="5072098" cy="264320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 descr="C:\Users\MyComp\Downloads\IMG-566618b6d55167cb1e048862d911cd84-V.jpg"/>
          <p:cNvPicPr/>
          <p:nvPr/>
        </p:nvPicPr>
        <p:blipFill>
          <a:blip r:embed="rId4" cstate="print">
            <a:extLst>
              <a:ext uri="{28A0092B-C50C-407E-A947-70E740481C1C}">
                <a14:useLocalDpi xmlns="" xmlns:wpc="http://schemas.microsoft.com/office/word/2010/wordprocessingCanvas" xmlns:cx="http://schemas.microsoft.com/office/drawing/2014/chartex" xmlns:cx1="http://schemas.microsoft.com/office/drawing/2015/9/8/chartex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 t="13006" b="19797"/>
          <a:stretch>
            <a:fillRect/>
          </a:stretch>
        </p:blipFill>
        <p:spPr bwMode="auto">
          <a:xfrm>
            <a:off x="7500958" y="1857364"/>
            <a:ext cx="1071570" cy="17145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 descr="C:\Users\MyComp\Downloads\IMG-c5281da6056c26cf241f05ffaaa5f5ad-V.jpg"/>
          <p:cNvPicPr/>
          <p:nvPr/>
        </p:nvPicPr>
        <p:blipFill>
          <a:blip r:embed="rId5" cstate="print">
            <a:extLst>
              <a:ext uri="{28A0092B-C50C-407E-A947-70E740481C1C}">
                <a14:useLocalDpi xmlns="" xmlns:wpc="http://schemas.microsoft.com/office/word/2010/wordprocessingCanvas" xmlns:cx="http://schemas.microsoft.com/office/drawing/2014/chartex" xmlns:cx1="http://schemas.microsoft.com/office/drawing/2015/9/8/chartex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5929322" y="571480"/>
            <a:ext cx="1500197" cy="17145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29322" y="3929066"/>
            <a:ext cx="2762270" cy="20717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122" name="Picture 2" descr="C:\Users\Irina\Desktop\Лента новостей\2022-2023г\23 февраля\20230221_16345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0034" y="3571876"/>
            <a:ext cx="5072098" cy="22860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5705402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4" descr="https://kartinkinaden.ru/uploads/posts/2020-07/1593790470_15-p-svetlii-fon-dlya-prezentatsii-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AutoShape 2" descr="IMG-eda161408ddd8930f0954358fab9c6e6-V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074" r="20817"/>
          <a:stretch>
            <a:fillRect/>
          </a:stretch>
        </p:blipFill>
        <p:spPr>
          <a:xfrm>
            <a:off x="428596" y="4857760"/>
            <a:ext cx="2286016" cy="16716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4599" b="6393"/>
          <a:stretch>
            <a:fillRect/>
          </a:stretch>
        </p:blipFill>
        <p:spPr>
          <a:xfrm>
            <a:off x="6143636" y="4929198"/>
            <a:ext cx="2772854" cy="16430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15206" y="357166"/>
            <a:ext cx="1428760" cy="254001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3059832" y="4619192"/>
            <a:ext cx="2695212" cy="202140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357158" y="428604"/>
            <a:ext cx="2286016" cy="17145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281" t="16667" b="19445"/>
          <a:stretch>
            <a:fillRect/>
          </a:stretch>
        </p:blipFill>
        <p:spPr>
          <a:xfrm>
            <a:off x="2786050" y="500042"/>
            <a:ext cx="4143404" cy="16430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5000" b="18750"/>
          <a:stretch>
            <a:fillRect/>
          </a:stretch>
        </p:blipFill>
        <p:spPr>
          <a:xfrm flipH="1">
            <a:off x="428596" y="2214554"/>
            <a:ext cx="5418704" cy="22860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72198" y="2285992"/>
            <a:ext cx="1707654" cy="22768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5867289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kartinkinaden.ru/uploads/posts/2020-07/1593790470_15-p-svetlii-fon-dlya-prezentatsii-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Горизонтальный свиток 3"/>
          <p:cNvSpPr/>
          <p:nvPr/>
        </p:nvSpPr>
        <p:spPr>
          <a:xfrm>
            <a:off x="2928926" y="214290"/>
            <a:ext cx="2643206" cy="1033272"/>
          </a:xfrm>
          <a:prstGeom prst="horizontalScroll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dirty="0" smtClean="0">
                <a:solidFill>
                  <a:srgbClr val="C00000"/>
                </a:solidFill>
                <a:latin typeface="Monotype Corsiva" pitchFamily="66" charset="0"/>
              </a:rPr>
              <a:t>Цель</a:t>
            </a:r>
            <a:r>
              <a:rPr lang="en-US" sz="4000" dirty="0" smtClean="0">
                <a:solidFill>
                  <a:srgbClr val="C00000"/>
                </a:solidFill>
                <a:latin typeface="Monotype Corsiva" pitchFamily="66" charset="0"/>
              </a:rPr>
              <a:t>:</a:t>
            </a:r>
            <a:endParaRPr lang="ru-RU" sz="4000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42910" y="1071546"/>
            <a:ext cx="807249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>
              <a:solidFill>
                <a:srgbClr val="FFFF00"/>
              </a:solidFill>
              <a:latin typeface="Monotype Corsiva" pitchFamily="66" charset="0"/>
            </a:endParaRP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Осуществление взаимодействие педагогов и родителей с помощью разных форм и методов, для формирования ценных жизненных ориентаций в жизни ребенка.</a:t>
            </a:r>
            <a:endParaRPr lang="ru-RU" b="1" cap="all" dirty="0" smtClean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571472" y="3357562"/>
            <a:ext cx="814393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ru-RU" b="1" dirty="0" smtClean="0">
                <a:solidFill>
                  <a:srgbClr val="66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ru-RU" altLang="ru-RU" b="1" dirty="0" smtClean="0">
                <a:solidFill>
                  <a:srgbClr val="66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Повысить уровень компетентности родителей и привлечь их к сотрудничеству в вопросах развития детей.</a:t>
            </a:r>
            <a:endParaRPr lang="en-US" altLang="ru-RU" b="1" dirty="0" smtClean="0">
              <a:solidFill>
                <a:srgbClr val="66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Bef>
                <a:spcPct val="0"/>
              </a:spcBef>
              <a:buFontTx/>
              <a:buChar char="-"/>
            </a:pPr>
            <a:endParaRPr lang="ru-RU" altLang="ru-RU" b="1" dirty="0" smtClean="0">
              <a:solidFill>
                <a:srgbClr val="66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Char char="-"/>
            </a:pPr>
            <a:r>
              <a:rPr lang="ru-RU" altLang="ru-RU" b="1" dirty="0" smtClean="0">
                <a:solidFill>
                  <a:srgbClr val="66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Обеспечить информационно – просветительскую</a:t>
            </a:r>
            <a:r>
              <a:rPr lang="en-US" altLang="ru-RU" b="1" dirty="0" smtClean="0">
                <a:solidFill>
                  <a:srgbClr val="66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b="1" dirty="0" smtClean="0">
                <a:solidFill>
                  <a:srgbClr val="66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поддержку выбора родителями направлений в развитии и воспитании посредством выработки компетентной</a:t>
            </a:r>
            <a:r>
              <a:rPr lang="en-US" altLang="ru-RU" b="1" dirty="0" smtClean="0">
                <a:solidFill>
                  <a:srgbClr val="66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b="1" dirty="0" smtClean="0">
                <a:solidFill>
                  <a:srgbClr val="66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педагогической позиции по отношению к собственному ребенку.</a:t>
            </a:r>
            <a:endParaRPr lang="en-US" altLang="ru-RU" b="1" dirty="0" smtClean="0">
              <a:solidFill>
                <a:srgbClr val="66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endParaRPr lang="ru-RU" altLang="ru-RU" b="1" dirty="0" smtClean="0">
              <a:solidFill>
                <a:srgbClr val="66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en-US" b="1" dirty="0" smtClean="0">
                <a:solidFill>
                  <a:srgbClr val="66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ru-RU" b="1" dirty="0" smtClean="0">
                <a:solidFill>
                  <a:srgbClr val="66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Работать в тесном контакте с семьями воспитанников.</a:t>
            </a:r>
            <a:endParaRPr lang="ru-RU" b="1" dirty="0">
              <a:solidFill>
                <a:srgbClr val="66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Горизонтальный свиток 6"/>
          <p:cNvSpPr/>
          <p:nvPr/>
        </p:nvSpPr>
        <p:spPr>
          <a:xfrm>
            <a:off x="2786050" y="2285992"/>
            <a:ext cx="2928958" cy="1033272"/>
          </a:xfrm>
          <a:prstGeom prst="horizontalScroll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dirty="0" smtClean="0">
                <a:solidFill>
                  <a:srgbClr val="C00000"/>
                </a:solidFill>
                <a:latin typeface="Monotype Corsiva" pitchFamily="66" charset="0"/>
              </a:rPr>
              <a:t>Задачи:</a:t>
            </a:r>
            <a:endParaRPr lang="ru-RU" sz="3600" dirty="0">
              <a:solidFill>
                <a:srgbClr val="C00000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https://kartinkinaden.ru/uploads/posts/2020-07/1593790470_15-p-svetlii-fon-dlya-prezentatsii-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" name="Рисунок 1" descr="C:\Users\MyComp\Downloads\IMG-be309f59c6d353ecf5cf1aa98d9c1abf-V.jpg"/>
          <p:cNvPicPr/>
          <p:nvPr/>
        </p:nvPicPr>
        <p:blipFill>
          <a:blip r:embed="rId3" cstate="print">
            <a:extLst>
              <a:ext uri="{28A0092B-C50C-407E-A947-70E740481C1C}">
                <a14:useLocalDpi xmlns="" xmlns:wpc="http://schemas.microsoft.com/office/word/2010/wordprocessingCanvas" xmlns:cx="http://schemas.microsoft.com/office/drawing/2014/chartex" xmlns:cx1="http://schemas.microsoft.com/office/drawing/2015/9/8/chartex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785786" y="500042"/>
            <a:ext cx="5500726" cy="28572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Рисунок 2" descr="C:\Users\MyComp\Downloads\IMG-ff3854e4f6e6bccdcf67127acc627d97-V.jpg"/>
          <p:cNvPicPr/>
          <p:nvPr/>
        </p:nvPicPr>
        <p:blipFill>
          <a:blip r:embed="rId4" cstate="print">
            <a:extLst>
              <a:ext uri="{28A0092B-C50C-407E-A947-70E740481C1C}">
                <a14:useLocalDpi xmlns="" xmlns:wpc="http://schemas.microsoft.com/office/word/2010/wordprocessingCanvas" xmlns:cx="http://schemas.microsoft.com/office/drawing/2014/chartex" xmlns:cx1="http://schemas.microsoft.com/office/drawing/2015/9/8/chartex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6929454" y="428604"/>
            <a:ext cx="1876425" cy="25050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Рисунок 3" descr="C:\Users\MyComp\Downloads\IMG-43eb6869f7a03dff9498bfd4805c3ae5-V.jpg"/>
          <p:cNvPicPr/>
          <p:nvPr/>
        </p:nvPicPr>
        <p:blipFill>
          <a:blip r:embed="rId5" cstate="print">
            <a:extLst>
              <a:ext uri="{28A0092B-C50C-407E-A947-70E740481C1C}">
                <a14:useLocalDpi xmlns="" xmlns:wpc="http://schemas.microsoft.com/office/word/2010/wordprocessingCanvas" xmlns:cx="http://schemas.microsoft.com/office/drawing/2014/chartex" xmlns:cx1="http://schemas.microsoft.com/office/drawing/2015/9/8/chartex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6500826" y="2571744"/>
            <a:ext cx="1571636" cy="221457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 descr="C:\Users\MyComp\Downloads\IMG-78d503963d20f7ddb97d3cd5ec874140-V.jpg"/>
          <p:cNvPicPr/>
          <p:nvPr/>
        </p:nvPicPr>
        <p:blipFill>
          <a:blip r:embed="rId6" cstate="print">
            <a:extLst>
              <a:ext uri="{28A0092B-C50C-407E-A947-70E740481C1C}">
                <a14:useLocalDpi xmlns="" xmlns:wpc="http://schemas.microsoft.com/office/word/2010/wordprocessingCanvas" xmlns:cx="http://schemas.microsoft.com/office/drawing/2014/chartex" xmlns:cx1="http://schemas.microsoft.com/office/drawing/2015/9/8/chartex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7215206" y="4429132"/>
            <a:ext cx="1571636" cy="19288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 descr="C:\Users\MyComp\Downloads\IMG-e73887918be4bb12b41761bb16225c61-V.jpg"/>
          <p:cNvPicPr/>
          <p:nvPr/>
        </p:nvPicPr>
        <p:blipFill>
          <a:blip r:embed="rId7" cstate="print">
            <a:extLst>
              <a:ext uri="{28A0092B-C50C-407E-A947-70E740481C1C}">
                <a14:useLocalDpi xmlns="" xmlns:wpc="http://schemas.microsoft.com/office/word/2010/wordprocessingCanvas" xmlns:cx="http://schemas.microsoft.com/office/drawing/2014/chartex" xmlns:cx1="http://schemas.microsoft.com/office/drawing/2015/9/8/chartex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5429256" y="4357694"/>
            <a:ext cx="1500198" cy="221457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 descr="C:\Users\MyComp\Downloads\20230130_174238.jpg"/>
          <p:cNvPicPr/>
          <p:nvPr/>
        </p:nvPicPr>
        <p:blipFill>
          <a:blip r:embed="rId8" cstate="print">
            <a:extLst>
              <a:ext uri="{28A0092B-C50C-407E-A947-70E740481C1C}">
                <a14:useLocalDpi xmlns="" xmlns:wpc="http://schemas.microsoft.com/office/word/2010/wordprocessingCanvas" xmlns:cx="http://schemas.microsoft.com/office/drawing/2014/chartex" xmlns:cx1="http://schemas.microsoft.com/office/drawing/2015/9/8/chartex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19060" y="3967164"/>
            <a:ext cx="2590800" cy="19431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 descr="C:\Users\MyComp\Downloads\20230130_182329.jpg"/>
          <p:cNvPicPr/>
          <p:nvPr/>
        </p:nvPicPr>
        <p:blipFill>
          <a:blip r:embed="rId9" cstate="print">
            <a:extLst>
              <a:ext uri="{28A0092B-C50C-407E-A947-70E740481C1C}">
                <a14:useLocalDpi xmlns="" xmlns:wpc="http://schemas.microsoft.com/office/word/2010/wordprocessingCanvas" xmlns:cx="http://schemas.microsoft.com/office/drawing/2014/chartex" xmlns:cx1="http://schemas.microsoft.com/office/drawing/2015/9/8/chartex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539988" y="3960814"/>
            <a:ext cx="2536825" cy="19018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s://kartinkinaden.ru/uploads/posts/2020-07/1593790470_15-p-svetlii-fon-dlya-prezentatsii-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Горизонтальный свиток 3"/>
          <p:cNvSpPr/>
          <p:nvPr/>
        </p:nvSpPr>
        <p:spPr>
          <a:xfrm>
            <a:off x="1142976" y="0"/>
            <a:ext cx="7072362" cy="1033272"/>
          </a:xfrm>
          <a:prstGeom prst="horizontalScroll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rgbClr val="7030A0"/>
                </a:solidFill>
                <a:latin typeface="Monotype Corsiva" pitchFamily="66" charset="0"/>
              </a:rPr>
              <a:t>      Проект :«Этот фантастический мусор»</a:t>
            </a:r>
            <a:endParaRPr lang="ru-RU" sz="2800" dirty="0">
              <a:solidFill>
                <a:srgbClr val="7030A0"/>
              </a:solidFill>
              <a:latin typeface="Monotype Corsiva" pitchFamily="66" charset="0"/>
            </a:endParaRPr>
          </a:p>
        </p:txBody>
      </p:sp>
      <p:pic>
        <p:nvPicPr>
          <p:cNvPr id="8194" name="Picture 2" descr="C:\МОЯ\C жесткого диска ЕА\ФОТО\Экология\Этот фантастический мусор\DSC0764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86182" y="3571876"/>
            <a:ext cx="1714512" cy="30480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195" name="Picture 3" descr="C:\МОЯ\C жесткого диска ЕА\ФОТО\Экология\Этот фантастический мусор\DSC07639.JPG"/>
          <p:cNvPicPr>
            <a:picLocks noChangeAspect="1" noChangeArrowheads="1"/>
          </p:cNvPicPr>
          <p:nvPr/>
        </p:nvPicPr>
        <p:blipFill>
          <a:blip r:embed="rId4" cstate="print"/>
          <a:srcRect t="21429"/>
          <a:stretch>
            <a:fillRect/>
          </a:stretch>
        </p:blipFill>
        <p:spPr bwMode="auto">
          <a:xfrm>
            <a:off x="1785918" y="4000504"/>
            <a:ext cx="1857388" cy="25944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196" name="Picture 4" descr="C:\МОЯ\C жесткого диска ЕА\ФОТО\Экология\Этот фантастический мусор\DSC07637.JPG"/>
          <p:cNvPicPr>
            <a:picLocks noChangeAspect="1" noChangeArrowheads="1"/>
          </p:cNvPicPr>
          <p:nvPr/>
        </p:nvPicPr>
        <p:blipFill>
          <a:blip r:embed="rId5" cstate="print"/>
          <a:srcRect t="23584" r="10714"/>
          <a:stretch>
            <a:fillRect/>
          </a:stretch>
        </p:blipFill>
        <p:spPr bwMode="auto">
          <a:xfrm>
            <a:off x="5572132" y="3857628"/>
            <a:ext cx="1785950" cy="271738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197" name="Picture 5" descr="C:\МОЯ\C жесткого диска ЕА\ФОТО\Экология\Этот фантастический мусор\DSC07636.JPG"/>
          <p:cNvPicPr>
            <a:picLocks noChangeAspect="1" noChangeArrowheads="1"/>
          </p:cNvPicPr>
          <p:nvPr/>
        </p:nvPicPr>
        <p:blipFill>
          <a:blip r:embed="rId6" cstate="print"/>
          <a:srcRect l="32814" t="5556" r="21874" b="-1"/>
          <a:stretch>
            <a:fillRect/>
          </a:stretch>
        </p:blipFill>
        <p:spPr bwMode="auto">
          <a:xfrm>
            <a:off x="7000892" y="1214422"/>
            <a:ext cx="1643042" cy="192635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198" name="Picture 6" descr="C:\МОЯ\C жесткого диска ЕА\ФОТО\Экология\Этот фантастический мусор\DSC07560.JPG"/>
          <p:cNvPicPr>
            <a:picLocks noChangeAspect="1" noChangeArrowheads="1"/>
          </p:cNvPicPr>
          <p:nvPr/>
        </p:nvPicPr>
        <p:blipFill>
          <a:blip r:embed="rId7" cstate="print"/>
          <a:srcRect t="17898" r="13634"/>
          <a:stretch>
            <a:fillRect/>
          </a:stretch>
        </p:blipFill>
        <p:spPr bwMode="auto">
          <a:xfrm>
            <a:off x="714348" y="1142984"/>
            <a:ext cx="1428760" cy="241462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199" name="Picture 7" descr="C:\МОЯ\C жесткого диска ЕА\ФОТО\Экология\Этот фантастический мусор\DSC07615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000364" y="1142984"/>
            <a:ext cx="3190483" cy="22860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Рисунок 9" descr="Logo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357290" y="214290"/>
            <a:ext cx="642942" cy="571504"/>
          </a:xfrm>
          <a:prstGeom prst="rect">
            <a:avLst/>
          </a:prstGeom>
          <a:noFill/>
        </p:spPr>
      </p:pic>
      <p:pic>
        <p:nvPicPr>
          <p:cNvPr id="4098" name="Picture 2" descr="https://i0.wp.com/www.circularonline.co.uk/wp-content/uploads/2018/05/DW.png?fit=1418%2C1035&amp;ssl=1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20670570">
            <a:off x="7242560" y="4998225"/>
            <a:ext cx="1761721" cy="1285884"/>
          </a:xfrm>
          <a:prstGeom prst="rect">
            <a:avLst/>
          </a:prstGeom>
          <a:noFill/>
        </p:spPr>
      </p:pic>
      <p:pic>
        <p:nvPicPr>
          <p:cNvPr id="4104" name="Picture 8" descr="https://thumbs.dreamstime.com/b/heap-trash-isolated-pile-rubbish-garbage-stack-litter-backgro-background-peel-banana-stub-tin-old-newspaper-bone-86932503.jpg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4643446"/>
            <a:ext cx="1928826" cy="19288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kartinkinaden.ru/uploads/posts/2020-07/1593790470_15-p-svetlii-fon-dlya-prezentatsii-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Объект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282" y="1214422"/>
            <a:ext cx="2336879" cy="20717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Горизонтальный свиток 3"/>
          <p:cNvSpPr/>
          <p:nvPr/>
        </p:nvSpPr>
        <p:spPr>
          <a:xfrm>
            <a:off x="1500166" y="142852"/>
            <a:ext cx="6429420" cy="1033272"/>
          </a:xfrm>
          <a:prstGeom prst="horizontalScroll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rgbClr val="7030A0"/>
                </a:solidFill>
                <a:latin typeface="Monotype Corsiva" pitchFamily="66" charset="0"/>
              </a:rPr>
              <a:t>Коллажи, музеи</a:t>
            </a:r>
            <a:endParaRPr lang="ru-RU" sz="2800" dirty="0">
              <a:solidFill>
                <a:srgbClr val="7030A0"/>
              </a:solidFill>
              <a:latin typeface="Monotype Corsiva" pitchFamily="66" charset="0"/>
            </a:endParaRPr>
          </a:p>
        </p:txBody>
      </p:sp>
      <p:pic>
        <p:nvPicPr>
          <p:cNvPr id="5122" name="Picture 2" descr="C:\МОЯ\C жесткого диска ЕА\ФОТО\Работа с родителями\Семейные клубы\IMG_462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868" y="3000372"/>
            <a:ext cx="1690731" cy="12680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123" name="Picture 3" descr="C:\МОЯ\C жесткого диска ЕА\ФОТО\Работа с родителями\Семейные клубы\IMG_463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43372" y="1142984"/>
            <a:ext cx="2428892" cy="182166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 descr="Logo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00232" y="357166"/>
            <a:ext cx="642942" cy="571504"/>
          </a:xfrm>
          <a:prstGeom prst="rect">
            <a:avLst/>
          </a:prstGeom>
          <a:noFill/>
        </p:spPr>
      </p:pic>
      <p:pic>
        <p:nvPicPr>
          <p:cNvPr id="9" name="Picture 3" descr="C:\Натали\Методическая работа 2019-2020 уч.г\75 лет победе\IMG20200508142013.jpg"/>
          <p:cNvPicPr>
            <a:picLocks noChangeAspect="1" noChangeArrowheads="1"/>
          </p:cNvPicPr>
          <p:nvPr/>
        </p:nvPicPr>
        <p:blipFill>
          <a:blip r:embed="rId7" cstate="print"/>
          <a:srcRect t="6429" b="14282"/>
          <a:stretch>
            <a:fillRect/>
          </a:stretch>
        </p:blipFill>
        <p:spPr bwMode="auto">
          <a:xfrm>
            <a:off x="6643702" y="1214422"/>
            <a:ext cx="2357454" cy="264320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4" descr="C:\Users\Irina\Downloads\IMG20200508142032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flipH="1">
            <a:off x="5429256" y="3000372"/>
            <a:ext cx="2000265" cy="150019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50" name="Picture 2" descr="C:\МОЯ\C жесткого диска ЕА\ФОТО\ПРС\Экологический класс\IMG_20151023_125321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643570" y="4643446"/>
            <a:ext cx="3247947" cy="199409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51" name="Picture 3" descr="C:\МОЯ\C жесткого диска ЕА\ФОТО\ТМО\DSC09036.JPG"/>
          <p:cNvPicPr>
            <a:picLocks noChangeAspect="1" noChangeArrowheads="1"/>
          </p:cNvPicPr>
          <p:nvPr/>
        </p:nvPicPr>
        <p:blipFill>
          <a:blip r:embed="rId10" cstate="print"/>
          <a:srcRect l="6250" r="5468"/>
          <a:stretch>
            <a:fillRect/>
          </a:stretch>
        </p:blipFill>
        <p:spPr bwMode="auto">
          <a:xfrm>
            <a:off x="428596" y="3214686"/>
            <a:ext cx="2690822" cy="17145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54" name="Picture 6" descr="https://sch1034.mskobr.ru/images/cms/data/gallery/vypusk_gazety_kak_ya_provel_leto/img0403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14282" y="4786322"/>
            <a:ext cx="2501796" cy="17859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56" name="Picture 8" descr="https://pbs.twimg.com/media/DzM4mvwXQAEQbov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928926" y="5000636"/>
            <a:ext cx="835789" cy="14858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58" name="Picture 10" descr="http://dvp32.ru/wp-content/uploads/2015/11/GS-4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786182" y="4500570"/>
            <a:ext cx="992734" cy="143822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60" name="Picture 12" descr="https://dou29-asb.ru/assets/components/gallery/connector.php?action=web/phpthumb&amp;ctx=web&amp;w=850&amp;h=900&amp;zc=0&amp;far=&amp;q=90&amp;src=%2Fassets%2Fgallery%2F121%2F1981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4643438" y="5500702"/>
            <a:ext cx="889364" cy="118581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7" name="Picture 5" descr="C:\Users\Irina\Desktop\Лента новостей\2019-2020г\Акция Беригите лес от пожара\IMG-d6e355d48db9335e9dd098cb275e0a40-V.jp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2643174" y="1357298"/>
            <a:ext cx="1328906" cy="15716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https://kartinkinaden.ru/uploads/posts/2020-07/1593790470_15-p-svetlii-fon-dlya-prezentatsii-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098" name="Picture 2" descr="C:\Users\Irina\Desktop\Лента новостей\2022-2023г\8 Марта\20230306_14414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786" y="428604"/>
            <a:ext cx="2753510" cy="20002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099" name="Picture 3" descr="C:\Users\Irina\Desktop\Лента новостей\2022-2023г\8 Марта\20230306_14413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5786" y="4572008"/>
            <a:ext cx="2643206" cy="18168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100" name="Picture 4" descr="C:\Users\Irina\Desktop\Лента новостей\2022-2023г\8 Марта\20230306_14415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472" y="2571744"/>
            <a:ext cx="2612451" cy="18573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101" name="Picture 5" descr="C:\Users\Irina\Desktop\Лента новостей\2022-2023г\9 Мая\image-03-05-23-10-25.jpe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143636" y="428604"/>
            <a:ext cx="2464611" cy="32861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102" name="Picture 6" descr="C:\Users\Irina\Desktop\Лента новостей\2022-2023г\23 февраля\20230221_14110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857620" y="428604"/>
            <a:ext cx="2012737" cy="32861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103" name="Picture 7" descr="C:\Users\Irina\Desktop\Лента новостей\2021-2022г\День космонавтики\IMG20220413081135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571868" y="3857628"/>
            <a:ext cx="1785950" cy="17859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104" name="Picture 8" descr="C:\Users\Irina\Desktop\Лента новостей\2021-2022г\День космонавтики\image-12-04-22-11-37-1.jpe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072330" y="3929066"/>
            <a:ext cx="1553771" cy="22145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105" name="Picture 9" descr="C:\Users\Irina\Desktop\Лента новостей\2021-2022г\День космонавтики\IMG20220413081121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357818" y="4857760"/>
            <a:ext cx="1643074" cy="16430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s://kartinkinaden.ru/uploads/posts/2020-07/1593790470_15-p-svetlii-fon-dlya-prezentatsii-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857224" y="0"/>
            <a:ext cx="7858180" cy="415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 </a:t>
            </a: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 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Monotype Corsiva" pitchFamily="66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К каждой семье подход надо найти,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Monotype Corsiva" pitchFamily="66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Ведь в воспитании нам по пути.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Monotype Corsiva" pitchFamily="66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В работе с родителями есть разные формы,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Monotype Corsiva" pitchFamily="66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Бывают обычные и нетрадиционные. 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Monotype Corsiva" pitchFamily="66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Но залог успешного воспитания –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Monotype Corsiva" pitchFamily="66" charset="0"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Партнерство,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сотрудничество </a:t>
            </a: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strike="noStrike" cap="none" normalizeH="0" baseline="0" dirty="0" smtClean="0">
                <a:ln>
                  <a:noFill/>
                </a:ln>
                <a:solidFill>
                  <a:srgbClr val="9966FF"/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и понимание!</a:t>
            </a:r>
            <a:endParaRPr kumimoji="0" lang="ru-RU" sz="2400" b="1" i="0" strike="noStrike" cap="none" normalizeH="0" baseline="0" dirty="0" smtClean="0">
              <a:ln>
                <a:noFill/>
              </a:ln>
              <a:solidFill>
                <a:srgbClr val="9966FF"/>
              </a:solidFill>
              <a:effectLst/>
              <a:latin typeface="Monotype Corsiva" pitchFamily="66" charset="0"/>
              <a:cs typeface="Arial" pitchFamily="34" charset="0"/>
            </a:endParaRPr>
          </a:p>
        </p:txBody>
      </p:sp>
      <p:pic>
        <p:nvPicPr>
          <p:cNvPr id="1026" name="Picture 2" descr="https://ds04.infourok.ru/uploads/ex/0460/00126767-62219e99/2/hello_html_2ad694b6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000364" y="3724754"/>
            <a:ext cx="3571900" cy="313324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kartinkinaden.ru/uploads/posts/2020-07/1593790470_15-p-svetlii-fon-dlya-prezentatsii-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Овал 4"/>
          <p:cNvSpPr/>
          <p:nvPr/>
        </p:nvSpPr>
        <p:spPr>
          <a:xfrm>
            <a:off x="3428992" y="2214554"/>
            <a:ext cx="2571768" cy="1643074"/>
          </a:xfrm>
          <a:prstGeom prst="ellipse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C00000"/>
                </a:solidFill>
              </a:rPr>
              <a:t>Формы работы с родителями</a:t>
            </a:r>
            <a:endParaRPr lang="ru-RU" sz="2400" dirty="0">
              <a:solidFill>
                <a:srgbClr val="C00000"/>
              </a:solidFill>
            </a:endParaRPr>
          </a:p>
        </p:txBody>
      </p:sp>
      <p:sp>
        <p:nvSpPr>
          <p:cNvPr id="6" name="Скругленная прямоугольная выноска 5"/>
          <p:cNvSpPr/>
          <p:nvPr/>
        </p:nvSpPr>
        <p:spPr>
          <a:xfrm>
            <a:off x="285720" y="1714488"/>
            <a:ext cx="2286016" cy="1214446"/>
          </a:xfrm>
          <a:prstGeom prst="wedgeRoundRectCallout">
            <a:avLst>
              <a:gd name="adj1" fmla="val 101920"/>
              <a:gd name="adj2" fmla="val 17626"/>
              <a:gd name="adj3" fmla="val 16667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Индивидуальные и групповые консультации, беседы</a:t>
            </a:r>
            <a:endParaRPr lang="ru-RU" dirty="0"/>
          </a:p>
        </p:txBody>
      </p:sp>
      <p:sp>
        <p:nvSpPr>
          <p:cNvPr id="8" name="Скругленная прямоугольная выноска 7"/>
          <p:cNvSpPr/>
          <p:nvPr/>
        </p:nvSpPr>
        <p:spPr>
          <a:xfrm>
            <a:off x="642910" y="5000636"/>
            <a:ext cx="2214578" cy="1214446"/>
          </a:xfrm>
          <a:prstGeom prst="wedgeRoundRectCallout">
            <a:avLst>
              <a:gd name="adj1" fmla="val 96685"/>
              <a:gd name="adj2" fmla="val -131929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Родительские</a:t>
            </a:r>
          </a:p>
          <a:p>
            <a:pPr algn="ctr"/>
            <a:r>
              <a:rPr lang="ru-RU" dirty="0" smtClean="0"/>
              <a:t> клубы</a:t>
            </a:r>
            <a:endParaRPr lang="ru-RU" dirty="0"/>
          </a:p>
        </p:txBody>
      </p:sp>
      <p:sp>
        <p:nvSpPr>
          <p:cNvPr id="9" name="Скругленная прямоугольная выноска 8"/>
          <p:cNvSpPr/>
          <p:nvPr/>
        </p:nvSpPr>
        <p:spPr>
          <a:xfrm>
            <a:off x="6429388" y="4929198"/>
            <a:ext cx="2428892" cy="1285884"/>
          </a:xfrm>
          <a:prstGeom prst="wedgeRoundRectCallout">
            <a:avLst>
              <a:gd name="adj1" fmla="val -93340"/>
              <a:gd name="adj2" fmla="val -126692"/>
              <a:gd name="adj3" fmla="val 16667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Совместные праздники, соревнования, концерты , КВН</a:t>
            </a:r>
            <a:endParaRPr lang="ru-RU" dirty="0"/>
          </a:p>
        </p:txBody>
      </p:sp>
      <p:sp>
        <p:nvSpPr>
          <p:cNvPr id="13" name="Скругленная прямоугольная выноска 12"/>
          <p:cNvSpPr/>
          <p:nvPr/>
        </p:nvSpPr>
        <p:spPr>
          <a:xfrm>
            <a:off x="6572264" y="1714488"/>
            <a:ext cx="2214578" cy="1214446"/>
          </a:xfrm>
          <a:prstGeom prst="wedgeRoundRectCallout">
            <a:avLst>
              <a:gd name="adj1" fmla="val -84110"/>
              <a:gd name="adj2" fmla="val 42681"/>
              <a:gd name="adj3" fmla="val 16667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Участие в создании развивающей среды</a:t>
            </a:r>
            <a:endParaRPr lang="ru-RU" dirty="0"/>
          </a:p>
        </p:txBody>
      </p:sp>
      <p:sp>
        <p:nvSpPr>
          <p:cNvPr id="14" name="Скругленная прямоугольная выноска 13"/>
          <p:cNvSpPr/>
          <p:nvPr/>
        </p:nvSpPr>
        <p:spPr>
          <a:xfrm>
            <a:off x="3000364" y="214290"/>
            <a:ext cx="2571768" cy="1285884"/>
          </a:xfrm>
          <a:prstGeom prst="wedgeRoundRectCallout">
            <a:avLst>
              <a:gd name="adj1" fmla="val 21266"/>
              <a:gd name="adj2" fmla="val 105140"/>
              <a:gd name="adj3" fmla="val 1666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Родительские уголки и информационные стенды</a:t>
            </a:r>
            <a:endParaRPr lang="ru-RU" dirty="0"/>
          </a:p>
        </p:txBody>
      </p:sp>
      <p:sp>
        <p:nvSpPr>
          <p:cNvPr id="15" name="Скругленная прямоугольная выноска 14"/>
          <p:cNvSpPr/>
          <p:nvPr/>
        </p:nvSpPr>
        <p:spPr>
          <a:xfrm>
            <a:off x="3428992" y="5143512"/>
            <a:ext cx="2214578" cy="1143008"/>
          </a:xfrm>
          <a:prstGeom prst="wedgeRoundRectCallout">
            <a:avLst>
              <a:gd name="adj1" fmla="val 7131"/>
              <a:gd name="adj2" fmla="val -148130"/>
              <a:gd name="adj3" fmla="val 16667"/>
            </a:avLst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Анкетирование, опросы</a:t>
            </a:r>
            <a:endParaRPr lang="ru-RU" dirty="0"/>
          </a:p>
        </p:txBody>
      </p:sp>
      <p:sp>
        <p:nvSpPr>
          <p:cNvPr id="16" name="Скругленная прямоугольная выноска 15"/>
          <p:cNvSpPr/>
          <p:nvPr/>
        </p:nvSpPr>
        <p:spPr>
          <a:xfrm>
            <a:off x="428596" y="214290"/>
            <a:ext cx="2357454" cy="1285884"/>
          </a:xfrm>
          <a:prstGeom prst="wedgeRoundRectCallout">
            <a:avLst>
              <a:gd name="adj1" fmla="val 101460"/>
              <a:gd name="adj2" fmla="val 113726"/>
              <a:gd name="adj3" fmla="val 16667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Конкурсы, выставки, проектная деятельность</a:t>
            </a:r>
            <a:endParaRPr lang="ru-RU" dirty="0"/>
          </a:p>
        </p:txBody>
      </p:sp>
      <p:sp>
        <p:nvSpPr>
          <p:cNvPr id="17" name="Скругленная прямоугольная выноска 16"/>
          <p:cNvSpPr/>
          <p:nvPr/>
        </p:nvSpPr>
        <p:spPr>
          <a:xfrm>
            <a:off x="6143636" y="214290"/>
            <a:ext cx="2357454" cy="1285884"/>
          </a:xfrm>
          <a:prstGeom prst="wedgeRoundRectCallout">
            <a:avLst>
              <a:gd name="adj1" fmla="val -78976"/>
              <a:gd name="adj2" fmla="val 122590"/>
              <a:gd name="adj3" fmla="val 16667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Родительские собрания, семинары-практикумы</a:t>
            </a:r>
            <a:endParaRPr lang="ru-RU" dirty="0"/>
          </a:p>
        </p:txBody>
      </p:sp>
      <p:sp>
        <p:nvSpPr>
          <p:cNvPr id="18" name="Скругленная прямоугольная выноска 17"/>
          <p:cNvSpPr/>
          <p:nvPr/>
        </p:nvSpPr>
        <p:spPr>
          <a:xfrm>
            <a:off x="357158" y="3429000"/>
            <a:ext cx="2357454" cy="1143008"/>
          </a:xfrm>
          <a:prstGeom prst="wedgeRoundRectCallout">
            <a:avLst>
              <a:gd name="adj1" fmla="val 86391"/>
              <a:gd name="adj2" fmla="val -44841"/>
              <a:gd name="adj3" fmla="val 16667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Выпуск  познавательного журнала «</a:t>
            </a:r>
            <a:r>
              <a:rPr lang="ru-RU" dirty="0" err="1" smtClean="0"/>
              <a:t>ЭкоВек</a:t>
            </a:r>
            <a:r>
              <a:rPr lang="ru-RU" dirty="0" smtClean="0"/>
              <a:t>»</a:t>
            </a:r>
          </a:p>
        </p:txBody>
      </p:sp>
      <p:sp>
        <p:nvSpPr>
          <p:cNvPr id="19" name="Скругленная прямоугольная выноска 18"/>
          <p:cNvSpPr/>
          <p:nvPr/>
        </p:nvSpPr>
        <p:spPr>
          <a:xfrm>
            <a:off x="6500826" y="3357562"/>
            <a:ext cx="2357454" cy="1071570"/>
          </a:xfrm>
          <a:prstGeom prst="wedgeRoundRectCallout">
            <a:avLst>
              <a:gd name="adj1" fmla="val -82394"/>
              <a:gd name="adj2" fmla="val -42079"/>
              <a:gd name="adj3" fmla="val 16667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Сайт ДОУ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kartinkinaden.ru/uploads/posts/2020-07/1593790470_15-p-svetlii-fon-dlya-prezentatsii-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Горизонтальный свиток 2"/>
          <p:cNvSpPr/>
          <p:nvPr/>
        </p:nvSpPr>
        <p:spPr>
          <a:xfrm>
            <a:off x="1500166" y="142852"/>
            <a:ext cx="6429420" cy="1033272"/>
          </a:xfrm>
          <a:prstGeom prst="horizontalScroll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rgbClr val="7030A0"/>
                </a:solidFill>
                <a:latin typeface="Monotype Corsiva" pitchFamily="66" charset="0"/>
              </a:rPr>
              <a:t>Родительские собрания</a:t>
            </a:r>
            <a:endParaRPr lang="ru-RU" sz="2800" dirty="0">
              <a:solidFill>
                <a:srgbClr val="7030A0"/>
              </a:solidFill>
              <a:latin typeface="Monotype Corsiva" pitchFamily="66" charset="0"/>
            </a:endParaRPr>
          </a:p>
        </p:txBody>
      </p:sp>
      <p:pic>
        <p:nvPicPr>
          <p:cNvPr id="4" name="Рисунок 3" descr="Logo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00232" y="357166"/>
            <a:ext cx="642942" cy="571504"/>
          </a:xfrm>
          <a:prstGeom prst="rect">
            <a:avLst/>
          </a:prstGeom>
          <a:noFill/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/>
          <a:srcRect t="24882"/>
          <a:stretch>
            <a:fillRect/>
          </a:stretch>
        </p:blipFill>
        <p:spPr>
          <a:xfrm>
            <a:off x="285720" y="1285860"/>
            <a:ext cx="4707255" cy="32147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/>
          <a:srcRect t="26923" b="26923"/>
          <a:stretch>
            <a:fillRect/>
          </a:stretch>
        </p:blipFill>
        <p:spPr>
          <a:xfrm>
            <a:off x="2786050" y="3357538"/>
            <a:ext cx="4824640" cy="35004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241" name="Picture 1" descr="C:\МОЯ\Работа с родителями\Фото родитклуб\Конева Н.А\СК 16 ноября\IMG-a745c07eb928546a1c7c6de2c322127a-V.jpg"/>
          <p:cNvPicPr>
            <a:picLocks noChangeAspect="1" noChangeArrowheads="1"/>
          </p:cNvPicPr>
          <p:nvPr/>
        </p:nvPicPr>
        <p:blipFill>
          <a:blip r:embed="rId6" cstate="print"/>
          <a:srcRect t="26667" r="49999" b="22221"/>
          <a:stretch>
            <a:fillRect/>
          </a:stretch>
        </p:blipFill>
        <p:spPr bwMode="auto">
          <a:xfrm>
            <a:off x="5214942" y="1285860"/>
            <a:ext cx="3634020" cy="278608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https://kartinkinaden.ru/uploads/posts/2020-07/1593790470_15-p-svetlii-fon-dlya-prezentatsii-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43438" y="3571876"/>
            <a:ext cx="3995936" cy="29969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8596" y="3643314"/>
            <a:ext cx="3995936" cy="29969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7158" y="500042"/>
            <a:ext cx="3995936" cy="29969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28" name="Picture 4" descr="20230426_17401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4876" y="500042"/>
            <a:ext cx="4032448" cy="29736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https://kartinkinaden.ru/uploads/posts/2020-07/1593790470_15-p-svetlii-fon-dlya-prezentatsii-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074" name="Picture 2" descr="20221005_17572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500034" y="3571876"/>
            <a:ext cx="3857652" cy="289323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20221005_17560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4876" y="3571876"/>
            <a:ext cx="3857652" cy="289323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20221005_17565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034" y="357166"/>
            <a:ext cx="3857652" cy="289323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24694" y="357166"/>
            <a:ext cx="3810026" cy="28575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4672500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kartinkinaden.ru/uploads/posts/2020-07/1593790470_15-p-svetlii-fon-dlya-prezentatsii-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Горизонтальный свиток 2"/>
          <p:cNvSpPr/>
          <p:nvPr/>
        </p:nvSpPr>
        <p:spPr>
          <a:xfrm>
            <a:off x="785786" y="142852"/>
            <a:ext cx="7715304" cy="1033272"/>
          </a:xfrm>
          <a:prstGeom prst="horizontalScroll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7030A0"/>
                </a:solidFill>
                <a:latin typeface="Monotype Corsiva" pitchFamily="66" charset="0"/>
              </a:rPr>
              <a:t>Семейные клубы «Азбука общения», «Сыночки и дочки» ,</a:t>
            </a:r>
          </a:p>
          <a:p>
            <a:pPr algn="ctr"/>
            <a:r>
              <a:rPr lang="ru-RU" sz="2000" b="1" dirty="0" smtClean="0">
                <a:solidFill>
                  <a:srgbClr val="7030A0"/>
                </a:solidFill>
                <a:latin typeface="Monotype Corsiva" pitchFamily="66" charset="0"/>
              </a:rPr>
              <a:t> «Школа будущего первоклассника»</a:t>
            </a:r>
            <a:endParaRPr lang="ru-RU" sz="2000" b="1" dirty="0">
              <a:solidFill>
                <a:srgbClr val="7030A0"/>
              </a:solidFill>
              <a:latin typeface="Monotype Corsiva" pitchFamily="66" charset="0"/>
            </a:endParaRPr>
          </a:p>
        </p:txBody>
      </p:sp>
      <p:pic>
        <p:nvPicPr>
          <p:cNvPr id="4" name="Объект 3"/>
          <p:cNvPicPr>
            <a:picLocks noChangeAspect="1"/>
          </p:cNvPicPr>
          <p:nvPr/>
        </p:nvPicPr>
        <p:blipFill>
          <a:blip r:embed="rId3" cstate="print"/>
          <a:srcRect t="27460"/>
          <a:stretch>
            <a:fillRect/>
          </a:stretch>
        </p:blipFill>
        <p:spPr>
          <a:xfrm>
            <a:off x="357158" y="1142984"/>
            <a:ext cx="3717524" cy="23574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075" name="Picture 3" descr="C:\МОЯ\C жесткого диска ЕА\ФОТО\Работа с родителями\Семейные клубы\imageSB7JJEKV.jpg"/>
          <p:cNvPicPr>
            <a:picLocks noChangeAspect="1" noChangeArrowheads="1"/>
          </p:cNvPicPr>
          <p:nvPr/>
        </p:nvPicPr>
        <p:blipFill>
          <a:blip r:embed="rId4" cstate="print"/>
          <a:srcRect r="20833" b="25000"/>
          <a:stretch>
            <a:fillRect/>
          </a:stretch>
        </p:blipFill>
        <p:spPr bwMode="auto">
          <a:xfrm>
            <a:off x="4786314" y="3714752"/>
            <a:ext cx="4000528" cy="28424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074" name="Picture 2" descr="C:\МОЯ\C жесткого диска ЕА\ФОТО\Работа с родителями\Семейные клубы\imageMCGZ8WK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58" y="3714752"/>
            <a:ext cx="3786214" cy="28396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 descr="Logo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1538" y="357166"/>
            <a:ext cx="642942" cy="571504"/>
          </a:xfrm>
          <a:prstGeom prst="rect">
            <a:avLst/>
          </a:prstGeom>
          <a:noFill/>
        </p:spPr>
      </p:pic>
      <p:pic>
        <p:nvPicPr>
          <p:cNvPr id="11" name="Picture 3" descr="C:\МОЯ\C жесткого диска ЕА\ФОТО\Работа с родителями\DSC00918.JPG"/>
          <p:cNvPicPr>
            <a:picLocks noChangeAspect="1" noChangeArrowheads="1"/>
          </p:cNvPicPr>
          <p:nvPr/>
        </p:nvPicPr>
        <p:blipFill>
          <a:blip r:embed="rId7" cstate="print"/>
          <a:srcRect t="37305"/>
          <a:stretch>
            <a:fillRect/>
          </a:stretch>
        </p:blipFill>
        <p:spPr bwMode="auto">
          <a:xfrm>
            <a:off x="4357686" y="1214422"/>
            <a:ext cx="4405856" cy="221457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https://kartinkinaden.ru/uploads/posts/2020-07/1593790470_15-p-svetlii-fon-dlya-prezentatsii-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050" name="Picture 2" descr="20230426_1747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642910" y="3643314"/>
            <a:ext cx="3527285" cy="25003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20230426_17470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1472" y="571480"/>
            <a:ext cx="3499196" cy="26243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20230426_17471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4643438" y="3643314"/>
            <a:ext cx="3501550" cy="25003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43438" y="500042"/>
            <a:ext cx="3571900" cy="264320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7177791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https://kartinkinaden.ru/uploads/posts/2020-07/1593790470_15-p-svetlii-fon-dlya-prezentatsii-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" name="Рисунок 1" descr="C:\Users\MyComp\Desktop\капельки\IMG-96d3f3924a49d073df7d1e0912adff9c-V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572660" y="1142984"/>
            <a:ext cx="2304256" cy="252028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AutoShape 2" descr="IMG-82bad22644fed2a520754332b7f5b35e-V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00628" y="285728"/>
            <a:ext cx="3613033" cy="27097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8596" y="285728"/>
            <a:ext cx="3524275" cy="264320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 descr="C:\Users\MyComp\Downloads\20230301_180610.jpg"/>
          <p:cNvPicPr/>
          <p:nvPr/>
        </p:nvPicPr>
        <p:blipFill>
          <a:blip r:embed="rId6" cstate="print">
            <a:extLst>
              <a:ext uri="{28A0092B-C50C-407E-A947-70E740481C1C}">
                <a14:useLocalDpi xmlns="" xmlns:wpc="http://schemas.microsoft.com/office/word/2010/wordprocessingCanvas" xmlns:cx="http://schemas.microsoft.com/office/drawing/2014/chartex" xmlns:cx1="http://schemas.microsoft.com/office/drawing/2015/9/8/chartex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 t="7500"/>
          <a:stretch>
            <a:fillRect/>
          </a:stretch>
        </p:blipFill>
        <p:spPr bwMode="auto">
          <a:xfrm>
            <a:off x="357158" y="3143248"/>
            <a:ext cx="3643338" cy="264320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 descr="C:\Users\MyComp\Downloads\20230301_180626.jpg"/>
          <p:cNvPicPr/>
          <p:nvPr/>
        </p:nvPicPr>
        <p:blipFill>
          <a:blip r:embed="rId7" cstate="print">
            <a:extLst>
              <a:ext uri="{28A0092B-C50C-407E-A947-70E740481C1C}">
                <a14:useLocalDpi xmlns="" xmlns:wpc="http://schemas.microsoft.com/office/word/2010/wordprocessingCanvas" xmlns:cx="http://schemas.microsoft.com/office/drawing/2014/chartex" xmlns:cx1="http://schemas.microsoft.com/office/drawing/2015/9/8/chartex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5143504" y="3143248"/>
            <a:ext cx="3606100" cy="266828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 descr="C:\Users\MyComp\Downloads\IMG-dfc4a15afb82f6ba82bd4e2a8b8415e3-V.jpg"/>
          <p:cNvPicPr/>
          <p:nvPr/>
        </p:nvPicPr>
        <p:blipFill>
          <a:blip r:embed="rId8" cstate="print">
            <a:extLst>
              <a:ext uri="{28A0092B-C50C-407E-A947-70E740481C1C}">
                <a14:useLocalDpi xmlns="" xmlns:wpc="http://schemas.microsoft.com/office/word/2010/wordprocessingCanvas" xmlns:cx="http://schemas.microsoft.com/office/drawing/2014/chartex" xmlns:cx1="http://schemas.microsoft.com/office/drawing/2015/9/8/chartex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 l="26984"/>
          <a:stretch>
            <a:fillRect/>
          </a:stretch>
        </p:blipFill>
        <p:spPr bwMode="auto">
          <a:xfrm>
            <a:off x="3286116" y="2071678"/>
            <a:ext cx="2643206" cy="20002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Рисунок 10" descr="C:\Users\MyComp\Downloads\IMG-09535e63292ccf1deaa2aa375bf357f3-V.jpg"/>
          <p:cNvPicPr/>
          <p:nvPr/>
        </p:nvPicPr>
        <p:blipFill>
          <a:blip r:embed="rId9" cstate="print">
            <a:extLst>
              <a:ext uri="{28A0092B-C50C-407E-A947-70E740481C1C}">
                <a14:useLocalDpi xmlns="" xmlns:wpc="http://schemas.microsoft.com/office/word/2010/wordprocessingCanvas" xmlns:cx="http://schemas.microsoft.com/office/drawing/2014/chartex" xmlns:cx1="http://schemas.microsoft.com/office/drawing/2015/9/8/chartex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3500430" y="5072074"/>
            <a:ext cx="2547567" cy="162877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49376636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1933</TotalTime>
  <Words>308</Words>
  <Application>Microsoft Office PowerPoint</Application>
  <PresentationFormat>Экран (4:3)</PresentationFormat>
  <Paragraphs>72</Paragraphs>
  <Slides>24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Tatyana</dc:creator>
  <cp:lastModifiedBy>ната</cp:lastModifiedBy>
  <cp:revision>99</cp:revision>
  <dcterms:created xsi:type="dcterms:W3CDTF">2021-01-29T08:41:46Z</dcterms:created>
  <dcterms:modified xsi:type="dcterms:W3CDTF">2023-05-11T11:56:58Z</dcterms:modified>
</cp:coreProperties>
</file>