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9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2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FE60E-4A23-4990-87A8-B70DB0B365E2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47C15-B0AA-41F4-BCFD-16F612E33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47C15-B0AA-41F4-BCFD-16F612E335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mg.crazys.info/files/i/2009.1.9/1231467419_abstract_wallpapers_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714744" y="4000504"/>
            <a:ext cx="4857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«Со мной работали десятки молодых педагогов. Я убедился, что как бы человек успешно не окончил педагогический вуз, как бы он не был талантлив, а если не будет учиться на опыте, никогда не будет хорошим педагогом, я сам учился у более старых педагогов…».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А.С. Макаренко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285728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800" i="1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2800" i="1" dirty="0" smtClean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8" name="Рисунок 17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1000132" cy="92869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571736" y="2643182"/>
            <a:ext cx="551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Наставничество в ДОУ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6386" name="Picture 2" descr="hello_html_m70d3f20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143248"/>
            <a:ext cx="2934866" cy="2857520"/>
          </a:xfrm>
          <a:prstGeom prst="rect">
            <a:avLst/>
          </a:prstGeom>
          <a:noFill/>
        </p:spPr>
      </p:pic>
      <p:pic>
        <p:nvPicPr>
          <p:cNvPr id="16390" name="Picture 6" descr="https://yt3.ggpht.com/a/AATXAJx0uDWff_j03h_uzV41pZXQyUAG7_agHpI03M03=s900-c-k-c0xffffffff-no-rj-m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572008"/>
            <a:ext cx="1428760" cy="14287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9058" y="6000768"/>
            <a:ext cx="1936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д. Шапша, 2021г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Натали\Методическая работа 2019-2020 уч.г\Педсоветы 2019- 20\2020-2021г\Семинар-практикум  Подвижные игры в ДОУ\Фото\IMG20210216133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3"/>
            <a:ext cx="3786214" cy="2839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Натали\Методическая работа 2019-2020 уч.г\Педсоветы 2019- 20\2020-2021г\Семинар-практикум  Подвижные игры в ДОУ\Фото\IMG202102161347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8604"/>
            <a:ext cx="371477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2928934"/>
            <a:ext cx="2628912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Семинары-практикумы</a:t>
            </a:r>
            <a:endParaRPr lang="ru-RU" dirty="0"/>
          </a:p>
        </p:txBody>
      </p:sp>
      <p:pic>
        <p:nvPicPr>
          <p:cNvPr id="1028" name="Picture 4" descr="C:\МОЯ\C жесткого диска ЕА\ФОТО\Педагоги\Фото (семинар 03.11.16)\DSC021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571876"/>
            <a:ext cx="3786215" cy="2839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71670" y="6215082"/>
            <a:ext cx="1785950" cy="4286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Тренинг</a:t>
            </a:r>
            <a:endParaRPr lang="ru-RU" dirty="0"/>
          </a:p>
        </p:txBody>
      </p:sp>
      <p:pic>
        <p:nvPicPr>
          <p:cNvPr id="1029" name="Picture 5" descr="C:\Users\Irina\Desktop\конкурс «Детский сад года\ФОТО\фото психолог\IMG-4031a8c287ebb12f4bb2fdccb95cc94f-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571876"/>
            <a:ext cx="2214578" cy="2952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43636" y="6072206"/>
            <a:ext cx="2428892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Мозговой штурм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5643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3этап – Контрольно - аналитический</a:t>
            </a:r>
            <a:endParaRPr lang="ru-RU" sz="28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14678" y="857232"/>
            <a:ext cx="2286008" cy="928694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работы молодого специалиста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643570" y="1142984"/>
            <a:ext cx="2214578" cy="928694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Отчет наставника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 flipH="1">
            <a:off x="857224" y="1214422"/>
            <a:ext cx="2286016" cy="1000132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Отчет молодого педагога. Формирование </a:t>
            </a:r>
            <a:r>
              <a:rPr lang="ru-RU" dirty="0" err="1" smtClean="0">
                <a:latin typeface="Monotype Corsiva" pitchFamily="66" charset="0"/>
              </a:rPr>
              <a:t>портфолео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 rot="5400000">
            <a:off x="3786182" y="1714488"/>
            <a:ext cx="1285884" cy="2000264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результатов деятельности воспитанников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5400000">
            <a:off x="678629" y="1893083"/>
            <a:ext cx="1214446" cy="2000264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Анкетирование, его анализ. Итоги диагностики.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 rot="5400000">
            <a:off x="7108049" y="2035959"/>
            <a:ext cx="1214446" cy="2000264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достижений молодого педагога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 rot="5400000">
            <a:off x="3786182" y="3214686"/>
            <a:ext cx="1285884" cy="2000264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мероприятий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 rot="5400000">
            <a:off x="7215206" y="3429000"/>
            <a:ext cx="1143008" cy="2000264"/>
          </a:xfrm>
          <a:prstGeom prst="homePlate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трудностей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 rot="5400000">
            <a:off x="714348" y="3214686"/>
            <a:ext cx="1143008" cy="2000264"/>
          </a:xfrm>
          <a:prstGeom prst="homePlate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в неделе открытых мероприятий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57356" y="5143512"/>
            <a:ext cx="5072098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Постановка новых заданий. Составление плана самообразования.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857232"/>
            <a:ext cx="43577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Учить трудиться, думать смело,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Шагать. Дороги хороши…..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Нет в мире радостнее дела,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Чем воспитание души!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Наставникам стихи и песни,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Сверканье  вдохновенных  строк,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Мудрейшей изо всех профессий,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Величью звания: «ПЕДАГОГ!»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Нет в мире должности прекрасней,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Труда отважней и милей…..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857224" y="857232"/>
            <a:ext cx="3143272" cy="3929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857232"/>
            <a:ext cx="2928958" cy="3929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C:\Users\Irina\Downloads\IMG_20201006_113443 (1).jpg"/>
          <p:cNvPicPr>
            <a:picLocks noChangeAspect="1" noChangeArrowheads="1"/>
          </p:cNvPicPr>
          <p:nvPr/>
        </p:nvPicPr>
        <p:blipFill>
          <a:blip r:embed="rId4"/>
          <a:srcRect l="2959" t="9954" r="-593" b="23688"/>
          <a:stretch>
            <a:fillRect/>
          </a:stretch>
        </p:blipFill>
        <p:spPr bwMode="auto">
          <a:xfrm>
            <a:off x="1142976" y="1142984"/>
            <a:ext cx="2593199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28728" y="4572008"/>
            <a:ext cx="3286148" cy="64294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Наставник: Торопыгина Наталья Анатольевна, заместитель заведующего</a:t>
            </a:r>
            <a:endParaRPr lang="ru-RU" sz="1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4500570"/>
            <a:ext cx="3357586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Молодой </a:t>
            </a:r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педагог: </a:t>
            </a:r>
            <a:r>
              <a:rPr lang="ru-RU" sz="1600" dirty="0" err="1" smtClean="0">
                <a:solidFill>
                  <a:srgbClr val="C00000"/>
                </a:solidFill>
                <a:latin typeface="Monotype Corsiva" pitchFamily="66" charset="0"/>
              </a:rPr>
              <a:t>Переверзева</a:t>
            </a:r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 Надежда Алексеевна , </a:t>
            </a:r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инструктор по физической культуре</a:t>
            </a:r>
            <a:endParaRPr lang="ru-RU" sz="1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" name="Picture 2" descr="C:\Users\Irina\Desktop\IMG-98ade483381e4132e3d5988f8b6f939b-V.jpg"/>
          <p:cNvPicPr>
            <a:picLocks noChangeAspect="1" noChangeArrowheads="1"/>
          </p:cNvPicPr>
          <p:nvPr/>
        </p:nvPicPr>
        <p:blipFill>
          <a:blip r:embed="rId5" cstate="print"/>
          <a:srcRect l="12499" t="11719" r="15625" b="13280"/>
          <a:stretch>
            <a:fillRect/>
          </a:stretch>
        </p:blipFill>
        <p:spPr bwMode="auto">
          <a:xfrm flipH="1">
            <a:off x="5286379" y="1142984"/>
            <a:ext cx="2361919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428604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Цель :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научить секретам педагогического мастерства молодого воспитателя, привить любовь к труду, желание учиться новому, стремиться к профессиональному росту, стать активным членом трудового коллектива.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071678"/>
            <a:ext cx="72867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Задачи:</a:t>
            </a:r>
            <a:endParaRPr lang="ru-RU" sz="2400" b="1" dirty="0" smtClean="0">
              <a:solidFill>
                <a:srgbClr val="00000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 адаптировать наставляемых  к условиям осуществления трудовой деятельности;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удовлетворить потребность наставляемых в непрерывном образовании и оказывать им помощь в преодолении профессиональных  затруднений;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способствовать формированию индивидуального стиля творческой деятельности начинающих педагогов;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помочь наставляемым внедрить современные подходы и передовые педагогические технологии в образовательный процесс.</a:t>
            </a:r>
            <a:endParaRPr lang="ru-RU" sz="2400" dirty="0" smtClean="0"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143240" y="2786058"/>
            <a:ext cx="2857520" cy="78581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Принципы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42844" y="2143116"/>
            <a:ext cx="2928958" cy="1357322"/>
          </a:xfrm>
          <a:prstGeom prst="wedgeRoundRectCallout">
            <a:avLst>
              <a:gd name="adj1" fmla="val 69079"/>
              <a:gd name="adj2" fmla="val 21181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Добровольность и целеустремленность работы наставника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57158" y="3643314"/>
            <a:ext cx="2571768" cy="1285884"/>
          </a:xfrm>
          <a:prstGeom prst="wedgeRoundRectCallout">
            <a:avLst>
              <a:gd name="adj1" fmla="val 83937"/>
              <a:gd name="adj2" fmla="val -55070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Личный пример наставника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143604" y="2071678"/>
            <a:ext cx="3000396" cy="1357322"/>
          </a:xfrm>
          <a:prstGeom prst="wedgeRoundRectCallout">
            <a:avLst>
              <a:gd name="adj1" fmla="val -70407"/>
              <a:gd name="adj2" fmla="val -3071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Контакт наставника и подшефного.</a:t>
            </a:r>
          </a:p>
          <a:p>
            <a:pPr algn="ctr"/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2857488" y="4500570"/>
            <a:ext cx="3286148" cy="2000264"/>
          </a:xfrm>
          <a:prstGeom prst="wedgeRoundRectCallout">
            <a:avLst>
              <a:gd name="adj1" fmla="val 9045"/>
              <a:gd name="adj2" fmla="val -9263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Направленность плановой деятельности наставника на воспитание и профессиональное становление </a:t>
            </a:r>
            <a:r>
              <a:rPr lang="ru-RU" dirty="0" err="1" smtClean="0">
                <a:solidFill>
                  <a:schemeClr val="tx1"/>
                </a:solidFill>
              </a:rPr>
              <a:t>подшефно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929322" y="3929066"/>
            <a:ext cx="2928958" cy="1357322"/>
          </a:xfrm>
          <a:prstGeom prst="wedgeRoundRectCallout">
            <a:avLst>
              <a:gd name="adj1" fmla="val -57464"/>
              <a:gd name="adj2" fmla="val -8301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Доброжелательность и взаимное уважение.</a:t>
            </a:r>
          </a:p>
          <a:p>
            <a:pPr algn="ctr"/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2714612" y="500042"/>
            <a:ext cx="3500462" cy="1700218"/>
          </a:xfrm>
          <a:prstGeom prst="wedgeRoundRectCallout">
            <a:avLst>
              <a:gd name="adj1" fmla="val -15609"/>
              <a:gd name="adj2" fmla="val 8401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Уважительное отношение к мнению подшефного.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Правила общения с наставляемым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Не приказывать</a:t>
            </a:r>
            <a:br>
              <a:rPr lang="ru-RU" dirty="0" smtClean="0"/>
            </a:br>
            <a:r>
              <a:rPr lang="ru-RU" dirty="0" smtClean="0"/>
              <a:t>Не угрожать</a:t>
            </a:r>
            <a:br>
              <a:rPr lang="ru-RU" dirty="0" smtClean="0"/>
            </a:br>
            <a:r>
              <a:rPr lang="ru-RU" dirty="0" smtClean="0"/>
              <a:t>Не проповедовать</a:t>
            </a:r>
            <a:br>
              <a:rPr lang="ru-RU" dirty="0" smtClean="0"/>
            </a:br>
            <a:r>
              <a:rPr lang="ru-RU" dirty="0" smtClean="0"/>
              <a:t>Не поучать</a:t>
            </a:r>
            <a:br>
              <a:rPr lang="ru-RU" dirty="0" smtClean="0"/>
            </a:br>
            <a:r>
              <a:rPr lang="ru-RU" dirty="0" smtClean="0"/>
              <a:t>Не подсказывать решения</a:t>
            </a:r>
            <a:br>
              <a:rPr lang="ru-RU" dirty="0" smtClean="0"/>
            </a:br>
            <a:r>
              <a:rPr lang="ru-RU" dirty="0" smtClean="0"/>
              <a:t>Не выносить суждений </a:t>
            </a:r>
            <a:br>
              <a:rPr lang="ru-RU" dirty="0" smtClean="0"/>
            </a:br>
            <a:r>
              <a:rPr lang="ru-RU" dirty="0" smtClean="0"/>
              <a:t>Не оправдывать и не оправдываться</a:t>
            </a:r>
            <a:br>
              <a:rPr lang="ru-RU" dirty="0" smtClean="0"/>
            </a:br>
            <a:r>
              <a:rPr lang="ru-RU" dirty="0" smtClean="0"/>
              <a:t>Не ставить «диагноз»</a:t>
            </a:r>
            <a:endParaRPr lang="ru-RU" dirty="0"/>
          </a:p>
        </p:txBody>
      </p:sp>
      <p:pic>
        <p:nvPicPr>
          <p:cNvPr id="3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1214414" y="0"/>
            <a:ext cx="6715172" cy="1033272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Алгоритм  деятельности педагога-наставника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500034" y="1142984"/>
            <a:ext cx="3571900" cy="914400"/>
          </a:xfrm>
          <a:prstGeom prst="wedgeRectCallout">
            <a:avLst>
              <a:gd name="adj1" fmla="val 70303"/>
              <a:gd name="adj2" fmla="val 6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Monotype Corsiva" pitchFamily="66" charset="0"/>
              </a:rPr>
              <a:t>Анализ затруднений  молодого специалиста. Мониторинг личностных и профессиональных качеств.</a:t>
            </a:r>
            <a:endParaRPr lang="ru-RU" sz="1600" dirty="0">
              <a:latin typeface="Monotype Corsiva" pitchFamily="66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714876" y="2357430"/>
            <a:ext cx="3571900" cy="857256"/>
          </a:xfrm>
          <a:prstGeom prst="wedgeRectCallout">
            <a:avLst>
              <a:gd name="adj1" fmla="val -65633"/>
              <a:gd name="adj2" fmla="val -718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Помощь коллег и самообразование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4786314" y="1142984"/>
            <a:ext cx="3500462" cy="914400"/>
          </a:xfrm>
          <a:prstGeom prst="wedgeRectCallout">
            <a:avLst>
              <a:gd name="adj1" fmla="val -21181"/>
              <a:gd name="adj2" fmla="val 87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Вычленение и формулировка проблем.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71472" y="2285992"/>
            <a:ext cx="3571900" cy="914400"/>
          </a:xfrm>
          <a:prstGeom prst="wedgeRectCallout">
            <a:avLst>
              <a:gd name="adj1" fmla="val -21516"/>
              <a:gd name="adj2" fmla="val 811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Тренировочные практические занятия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714876" y="3429000"/>
            <a:ext cx="3571900" cy="914400"/>
          </a:xfrm>
          <a:prstGeom prst="wedgeRectCallout">
            <a:avLst>
              <a:gd name="adj1" fmla="val -20833"/>
              <a:gd name="adj2" fmla="val 851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Создание собственного опыта в процессе педагогической деятельности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571472" y="3500438"/>
            <a:ext cx="3500462" cy="914400"/>
          </a:xfrm>
          <a:prstGeom prst="wedgeRectCallout">
            <a:avLst>
              <a:gd name="adj1" fmla="val 67983"/>
              <a:gd name="adj2" fmla="val -321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Адаптация полученных знаний к практике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4786314" y="4643446"/>
            <a:ext cx="3500462" cy="914400"/>
          </a:xfrm>
          <a:prstGeom prst="wedgeRectCallout">
            <a:avLst>
              <a:gd name="adj1" fmla="val -63325"/>
              <a:gd name="adj2" fmla="val -6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Анализ и самоанализ педагогической деятельности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642910" y="4643446"/>
            <a:ext cx="3643338" cy="914400"/>
          </a:xfrm>
          <a:prstGeom prst="wedgeRectCallout">
            <a:avLst>
              <a:gd name="adj1" fmla="val 46429"/>
              <a:gd name="adj2" fmla="val 7583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onotype Corsiva" pitchFamily="66" charset="0"/>
              </a:rPr>
              <a:t>Внесение корректировок в образовательную деятельность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43174" y="5786454"/>
            <a:ext cx="335758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Определения перспектив развития </a:t>
            </a:r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1000100" y="285728"/>
            <a:ext cx="7358114" cy="1604776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Эффективные формы и методы работы наставника с молодым педагогом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000240"/>
            <a:ext cx="72152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обучение на рабочем месте;</a:t>
            </a:r>
            <a:endParaRPr lang="ru-RU" sz="24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участие в работе методических объединений (ДОУ, района, поселка);     </a:t>
            </a:r>
            <a:endParaRPr lang="ru-RU" sz="24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самообразование, включающее самостоятельное изучение образовательной программы;</a:t>
            </a: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обучение на курсах повышения квалификации;</a:t>
            </a:r>
            <a:endParaRPr lang="ru-RU" sz="24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открытые занятия коллег;</a:t>
            </a:r>
            <a:endParaRPr lang="ru-RU" sz="24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решение и анализ педагогических ситуаций;</a:t>
            </a:r>
            <a:endParaRPr lang="ru-RU" sz="2400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indent="333375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обучение составлению подробных планов-конспектов занятий и т.д.</a:t>
            </a:r>
            <a:endParaRPr lang="ru-RU" sz="2400" dirty="0" smtClean="0"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8662" y="571480"/>
            <a:ext cx="771530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1 этап – </a:t>
            </a:r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Диагностико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 - адаптационный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400" dirty="0" smtClean="0">
                <a:latin typeface="Monotype Corsiva" pitchFamily="66" charset="0"/>
              </a:rPr>
              <a:t>Диагностика направлена на выявление пробелов в знаниях, умениях и навыках наставляемого. Проводится педагогом-психологом учреждения в форме анкетирования, тестирования, собеседования и наблюдения за наставляемым.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Памятка молодому педагогу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Принципы профессиональной успешности педагогической деятельности:</a:t>
            </a:r>
          </a:p>
          <a:p>
            <a:r>
              <a:rPr lang="ru-RU" sz="2400" dirty="0" smtClean="0">
                <a:latin typeface="Monotype Corsiva" pitchFamily="66" charset="0"/>
              </a:rPr>
              <a:t>«Принцип весов»: Найди себя! Твой выбор – твои возможности</a:t>
            </a:r>
          </a:p>
          <a:p>
            <a:r>
              <a:rPr lang="ru-RU" sz="2400" dirty="0" smtClean="0">
                <a:latin typeface="Monotype Corsiva" pitchFamily="66" charset="0"/>
              </a:rPr>
              <a:t>«Принцип рейтинга»: Побеждай! Пробуй! Планируй!</a:t>
            </a:r>
          </a:p>
          <a:p>
            <a:r>
              <a:rPr lang="ru-RU" sz="2400" dirty="0" smtClean="0">
                <a:latin typeface="Monotype Corsiva" pitchFamily="66" charset="0"/>
              </a:rPr>
              <a:t>Принцип успеха». Реализуй себя!</a:t>
            </a:r>
          </a:p>
          <a:p>
            <a:r>
              <a:rPr lang="ru-RU" sz="2400" dirty="0" smtClean="0">
                <a:latin typeface="Monotype Corsiva" pitchFamily="66" charset="0"/>
              </a:rPr>
              <a:t>«Принцип фейерверка»: Раскрой себя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500043"/>
            <a:ext cx="75724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2 этап – Реализационный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 </a:t>
            </a:r>
            <a:br>
              <a:rPr lang="ru-RU" dirty="0" smtClean="0">
                <a:latin typeface="Monotype Corsiva" pitchFamily="66" charset="0"/>
              </a:rPr>
            </a:br>
            <a:endParaRPr lang="ru-RU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Содействие развитию у молодого специалиста требуемого уровня профессиональных компетенций (знаний, умений и навыков); формирование профессиональной самостоятельности.</a:t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Стиль общения с наставляемым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3857628"/>
          <a:ext cx="7858180" cy="257176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913788"/>
                <a:gridCol w="3944392"/>
              </a:tblGrid>
              <a:tr h="8572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Мотивация, поддержка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Четкая постановка задач, контроль</a:t>
                      </a:r>
                      <a:endParaRPr lang="ru-RU" dirty="0"/>
                    </a:p>
                  </a:txBody>
                  <a:tcPr/>
                </a:tc>
              </a:tr>
              <a:tr h="857255">
                <a:tc>
                  <a:txBody>
                    <a:bodyPr/>
                    <a:lstStyle/>
                    <a:p>
                      <a:r>
                        <a:rPr lang="ru-RU" dirty="0" smtClean="0"/>
                        <a:t>Давай думать вместе</a:t>
                      </a:r>
                    </a:p>
                    <a:p>
                      <a:r>
                        <a:rPr lang="ru-RU" dirty="0" smtClean="0"/>
                        <a:t>Я</a:t>
                      </a:r>
                      <a:r>
                        <a:rPr lang="ru-RU" baseline="0" dirty="0" smtClean="0"/>
                        <a:t> верю : у тебя получится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Делай сам, покажи результат.</a:t>
                      </a:r>
                      <a:endParaRPr lang="ru-RU" dirty="0"/>
                    </a:p>
                  </a:txBody>
                  <a:tcPr/>
                </a:tc>
              </a:tr>
              <a:tr h="857255">
                <a:tc>
                  <a:txBody>
                    <a:bodyPr/>
                    <a:lstStyle/>
                    <a:p>
                      <a:r>
                        <a:rPr lang="ru-RU" dirty="0" smtClean="0"/>
                        <a:t>Давай я тебе объясню как это здорово. И ты захочешь это сделать.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скажу что и как делать и проверю.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ds04.infourok.ru/uploads/ex/008d/000f0834-57a26f78/hello_html_m5c2034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4714884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22532" name="Picture 4" descr="C:\Users\Irina\Desktop\конкурс «Детский сад года\ФОТО\фото психолог\IMG20200226142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3786214" cy="2839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571604" y="4572008"/>
            <a:ext cx="409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2286016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Мастер-класс</a:t>
            </a:r>
            <a:endParaRPr lang="ru-RU" dirty="0"/>
          </a:p>
        </p:txBody>
      </p:sp>
      <p:pic>
        <p:nvPicPr>
          <p:cNvPr id="22531" name="Picture 3" descr="C:\Users\Irina\Desktop\конкурс «Детский сад года\ФОТО\фото психолог\IMG202012081336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28604"/>
            <a:ext cx="3786214" cy="2786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43636" y="2928934"/>
            <a:ext cx="2357454" cy="4286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Деловая игра</a:t>
            </a:r>
            <a:endParaRPr lang="ru-RU" dirty="0"/>
          </a:p>
        </p:txBody>
      </p:sp>
      <p:pic>
        <p:nvPicPr>
          <p:cNvPr id="2050" name="Picture 2" descr="C:\Users\Irina\Desktop\конкурс «Детский сад года\ФОТО\фото психолог\IMG202012081337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571875"/>
            <a:ext cx="3714776" cy="2786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34" y="6143644"/>
            <a:ext cx="2986102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Вечер вопросов и ответов</a:t>
            </a:r>
          </a:p>
          <a:p>
            <a:pPr algn="ctr"/>
            <a:endParaRPr lang="ru-RU" dirty="0"/>
          </a:p>
        </p:txBody>
      </p:sp>
      <p:pic>
        <p:nvPicPr>
          <p:cNvPr id="2053" name="Picture 5" descr="C:\Users\Irina\Downloads\IMG20210216160638.jpg"/>
          <p:cNvPicPr>
            <a:picLocks noChangeAspect="1" noChangeArrowheads="1"/>
          </p:cNvPicPr>
          <p:nvPr/>
        </p:nvPicPr>
        <p:blipFill>
          <a:blip r:embed="rId6" cstate="print"/>
          <a:srcRect l="3572" t="3173" r="3569" b="4761"/>
          <a:stretch>
            <a:fillRect/>
          </a:stretch>
        </p:blipFill>
        <p:spPr bwMode="auto">
          <a:xfrm>
            <a:off x="4857752" y="3571876"/>
            <a:ext cx="3643338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14942" y="6000768"/>
            <a:ext cx="3500462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Мастерская молодого специалиста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448</Words>
  <PresentationFormat>Экран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ната</cp:lastModifiedBy>
  <cp:revision>45</cp:revision>
  <dcterms:created xsi:type="dcterms:W3CDTF">2021-02-15T08:34:38Z</dcterms:created>
  <dcterms:modified xsi:type="dcterms:W3CDTF">2023-05-15T07:11:53Z</dcterms:modified>
</cp:coreProperties>
</file>