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256" autoAdjust="0"/>
  </p:normalViewPr>
  <p:slideViewPr>
    <p:cSldViewPr>
      <p:cViewPr>
        <p:scale>
          <a:sx n="71" d="100"/>
          <a:sy n="71" d="100"/>
        </p:scale>
        <p:origin x="-266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A41FD-ED5F-465D-B834-636E417C58F1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B8C8B-81DB-4EBF-B1B3-889DC1880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765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9948F-97B6-4267-8A70-15E5CC6CC6E2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C9718-4306-4F13-88A2-B027135F8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68FA3-1D5F-42C6-9108-8083D5197D66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A8443-2C66-4639-A542-D0CE99A01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DAE3-FC47-4346-B537-0B5D15AE6C21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301B-9677-462D-A5CF-98E07FE82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52C08-D8EF-4D2E-8628-69CCCD608375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E86B-BD4F-4185-8E70-FCB89077C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3C4D7B-241C-427D-9D49-9111BF380592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8C65C7-2794-42ED-A555-61817D807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2000240"/>
            <a:ext cx="4214842" cy="206210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atin typeface="+mn-lt"/>
            </a:endParaRPr>
          </a:p>
          <a:p>
            <a:pPr lvl="0" algn="ctr">
              <a:defRPr/>
            </a:pPr>
            <a:endParaRPr lang="ru-RU" sz="1600" dirty="0" smtClean="0">
              <a:latin typeface="+mn-lt"/>
            </a:endParaRPr>
          </a:p>
          <a:p>
            <a:pPr lvl="0" algn="ctr">
              <a:defRPr/>
            </a:pPr>
            <a:r>
              <a:rPr lang="ru-RU" sz="3200" dirty="0" smtClean="0">
                <a:latin typeface="Monotype Corsiva" pitchFamily="66" charset="0"/>
              </a:rPr>
              <a:t> «</a:t>
            </a:r>
            <a:r>
              <a:rPr lang="ru-RU" sz="3200" b="1" cap="all" dirty="0" smtClean="0">
                <a:latin typeface="Monotype Corsiva" pitchFamily="66" charset="0"/>
              </a:rPr>
              <a:t>организация  и проведение прогулки в ДОУ»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4612" y="464344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latin typeface="Monotype Corsiva" pitchFamily="66" charset="0"/>
              </a:rPr>
              <a:t>Торопыгина Н.А., 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atin typeface="Monotype Corsiva" pitchFamily="66" charset="0"/>
              </a:rPr>
              <a:t>зам. заведующего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48" y="285728"/>
            <a:ext cx="758335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hangingPunct="0"/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2800" i="1" dirty="0" smtClean="0">
              <a:latin typeface="Monotype Corsiva" pitchFamily="66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Рисунок 6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00496" y="6072206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д. Шапша</a:t>
            </a:r>
            <a:r>
              <a:rPr lang="ru-RU" smtClean="0"/>
              <a:t>, </a:t>
            </a:r>
            <a:r>
              <a:rPr lang="ru-RU" smtClean="0"/>
              <a:t>2022г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692150"/>
            <a:ext cx="842486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n-lt"/>
              </a:rPr>
              <a:t>Г.А. Сперанский :</a:t>
            </a:r>
          </a:p>
          <a:p>
            <a:pPr algn="r"/>
            <a:r>
              <a:rPr lang="ru-RU" sz="4800" dirty="0" smtClean="0">
                <a:latin typeface="+mn-lt"/>
              </a:rPr>
              <a:t>"День, проведённый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ребёнком без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прогулки, потерян для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его здоровья"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+mn-lt"/>
              </a:rPr>
              <a:t>ТРЕБОВАНИЯ САНПИН К ОРГАНИЗАЦИИ ПРОГУЛКИ</a:t>
            </a:r>
            <a:r>
              <a:rPr lang="ru-RU" sz="2800" b="1" i="1" dirty="0" smtClean="0">
                <a:latin typeface="+mn-lt"/>
              </a:rPr>
              <a:t> </a:t>
            </a:r>
            <a:br>
              <a:rPr lang="ru-RU" sz="2800" b="1" i="1" dirty="0" smtClean="0">
                <a:latin typeface="+mn-lt"/>
              </a:rPr>
            </a:br>
            <a:endParaRPr lang="ru-RU" sz="2800" dirty="0" smtClean="0">
              <a:latin typeface="+mn-lt"/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400" dirty="0" smtClean="0"/>
              <a:t>Ежедневная продолжительность прогулки детей составляет не менее 3-4 часов.</a:t>
            </a:r>
          </a:p>
          <a:p>
            <a:r>
              <a:rPr lang="ru-RU" sz="2400" dirty="0" smtClean="0"/>
              <a:t> Прогулку организуют 2 раза в день: в первую половину — до обеда и во вторую половину — после дневного сна или перед уходом детей домой. </a:t>
            </a:r>
          </a:p>
          <a:p>
            <a:r>
              <a:rPr lang="ru-RU" sz="2400" dirty="0" smtClean="0"/>
              <a:t>При температуре воздуха ниже -15°С и скорости ветра более 7 м/с продолжительность прогулки сокращается. </a:t>
            </a:r>
          </a:p>
          <a:p>
            <a:r>
              <a:rPr lang="ru-RU" sz="2400" dirty="0" smtClean="0"/>
              <a:t>Прогулка не проводится при температуре воздуха ниже -15 °С и скорости ветра более 15 м/с для детей до 4 лет, а для детей 5–7 лет – при температуре воздуха ниже минус 20 ° С и скорости ветра более 15 м/с; 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4" name="Рисунок 3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РАЗНОВИДНОСТИ ПРОГУЛОК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Типовая</a:t>
            </a:r>
            <a:r>
              <a:rPr lang="ru-RU" dirty="0" smtClean="0">
                <a:ea typeface="Calibri"/>
                <a:cs typeface="Times New Roman"/>
              </a:rPr>
              <a:t>  - максимально свободная деятельность детей (максимум атрибутов).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Комбинированная</a:t>
            </a:r>
            <a:r>
              <a:rPr lang="ru-RU" dirty="0" smtClean="0">
                <a:ea typeface="Calibri"/>
                <a:cs typeface="Times New Roman"/>
              </a:rPr>
              <a:t> - целевая прогулка и свободная деятельность.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Прогулка – экскурсия </a:t>
            </a:r>
            <a:r>
              <a:rPr lang="ru-RU" dirty="0" smtClean="0">
                <a:ea typeface="Calibri"/>
                <a:cs typeface="Times New Roman"/>
              </a:rPr>
              <a:t>- поход.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Спортивные эстафеты</a:t>
            </a:r>
            <a:r>
              <a:rPr lang="ru-RU" dirty="0" smtClean="0"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СТРУКТУРА ПРОГУЛКИ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6408712" cy="4525963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наблюдение,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трудовая деятельность детей;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подвижные игры;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индивидуальная работа  с детьми;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a typeface="Calibri"/>
                <a:cs typeface="Times New Roman"/>
              </a:rPr>
              <a:t> самостоятельная деятельность детей</a:t>
            </a:r>
          </a:p>
          <a:p>
            <a:pPr marL="0" indent="0" algn="just">
              <a:buNone/>
              <a:tabLst>
                <a:tab pos="6376988" algn="l"/>
                <a:tab pos="7972425" algn="l"/>
              </a:tabLst>
            </a:pPr>
            <a:r>
              <a:rPr lang="ru-RU" sz="2000" dirty="0" smtClean="0"/>
              <a:t>Каждый из обязательных компонентов прогулки занимает по времени от 7 до 15 минут в младшем возрасте и от 20 до 25 минут в старшем и осуществляется на фоне самостоятельной деятельности детей.</a:t>
            </a:r>
            <a:endParaRPr lang="ru-RU" sz="2000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+mn-lt"/>
              </a:rPr>
              <a:t>НАБЛЮДЕНИЯ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Объекты наблюдений: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живая природа: растения и животные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неживая природа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труд взрослых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сезонные изменения и различные явления природы (дождь, снег и др.)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Виды наблюдения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/>
              <a:t>кратковременные (организуются для формирования о свойствах и  качествах предмета или явления)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/>
              <a:t>длительные (организуются для накопления знаний о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	росте и развитии растений и животных, о сезонных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	изменениях в природе.)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85728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ТРУДОВАЯ ДЕЯТЕЛЬНОСТЬ ДЕТЕЙ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Индивидуальные трудовые поручения </a:t>
            </a:r>
            <a:r>
              <a:rPr lang="ru-RU" sz="2600" dirty="0" smtClean="0"/>
              <a:t>применяются во всех возрастных группах детского сада.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Работа в группах </a:t>
            </a:r>
          </a:p>
          <a:p>
            <a:pPr marL="352425" indent="-352425">
              <a:spcBef>
                <a:spcPts val="0"/>
              </a:spcBef>
            </a:pPr>
            <a:r>
              <a:rPr lang="ru-RU" dirty="0" smtClean="0"/>
              <a:t>Коллективный труд </a:t>
            </a:r>
            <a:r>
              <a:rPr lang="ru-RU" sz="2600" dirty="0" smtClean="0"/>
              <a:t>дает возможность формировать трудовые навыки и умения одновременно у всех детей группы, во время коллективного труда формируются умения </a:t>
            </a:r>
          </a:p>
          <a:p>
            <a:pPr marL="352425" indent="-352425">
              <a:spcBef>
                <a:spcPts val="0"/>
              </a:spcBef>
              <a:buNone/>
            </a:pPr>
            <a:r>
              <a:rPr lang="ru-RU" sz="2600" dirty="0" smtClean="0"/>
              <a:t>	принимать общую цель труда, согласовывать</a:t>
            </a:r>
          </a:p>
          <a:p>
            <a:pPr marL="352425" indent="-352425">
              <a:spcBef>
                <a:spcPts val="0"/>
              </a:spcBef>
              <a:buNone/>
            </a:pPr>
            <a:r>
              <a:rPr lang="ru-RU" sz="2600" dirty="0" smtClean="0"/>
              <a:t>	свои действия, сообща планировать работу.</a:t>
            </a:r>
            <a:endParaRPr lang="ru-RU" sz="2600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8072462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ОСНОВНЫЕ ДВИЖЕНИЯ И ПОДВИЖНЫЕ ИГРЫ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Расширяется двигательный опыт детей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Совершенствуются навыки в основных движениях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Развиваются физические качества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Формируются самостоятельность и активность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Положительные взаимоотношения со сверстниками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Courier New" pitchFamily="49" charset="0"/>
              <a:buChar char="o"/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697044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ИНДИВИДУАЛЬНАЯ РАБОТА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49570" cy="4734288"/>
          </a:xfrm>
        </p:spPr>
        <p:txBody>
          <a:bodyPr/>
          <a:lstStyle/>
          <a:p>
            <a:r>
              <a:rPr lang="ru-RU" sz="2600" dirty="0" smtClean="0"/>
              <a:t>Индивидуальная работа на прогулке тщательно планируется. При этом  учитываются рекомендации узких специалистов.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Формы индивидуальной работы: </a:t>
            </a:r>
            <a:br>
              <a:rPr lang="ru-RU" sz="2600" dirty="0" smtClean="0"/>
            </a:br>
            <a:endParaRPr lang="ru-RU" sz="1100" dirty="0" smtClean="0"/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закрепление каких- либо навыков,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разучивание физкультурного упражнения с одним или несколькими отстающими детьми,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отработка звукопроизношения,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заучивание стихов, 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беседа по рекомендации педагога –психолога. </a:t>
            </a:r>
            <a:endParaRPr lang="ru-RU" sz="2600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САМОСТОЯТЕЛЬНАЯ ДЕЯТЕЛЬНОСТЬ ДЕТЕЙ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самостоятельной игровой деятельности дети отражают</a:t>
            </a:r>
            <a:br>
              <a:rPr lang="ru-RU" dirty="0" smtClean="0"/>
            </a:br>
            <a:r>
              <a:rPr lang="ru-RU" dirty="0" smtClean="0"/>
              <a:t>впечатления, полученные в процессе ОДД, экскурсий, повседневной жизни, усваивают знания о труде взрослых.</a:t>
            </a:r>
            <a:br>
              <a:rPr lang="ru-RU" dirty="0" smtClean="0"/>
            </a:br>
            <a:r>
              <a:rPr lang="ru-RU" dirty="0" smtClean="0"/>
              <a:t>Происходит это в процессе сюжетно-ролевых игр.</a:t>
            </a:r>
            <a:endParaRPr lang="ru-RU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00013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19_lJ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43219_lJK</Template>
  <TotalTime>109</TotalTime>
  <Words>245</Words>
  <Application>Microsoft Office PowerPoint</Application>
  <PresentationFormat>Экран (4:3)</PresentationFormat>
  <Paragraphs>66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43219_lJK</vt:lpstr>
      <vt:lpstr>Слайд 1</vt:lpstr>
      <vt:lpstr> ТРЕБОВАНИЯ САНПИН К ОРГАНИЗАЦИИ ПРОГУЛКИ  </vt:lpstr>
      <vt:lpstr>РАЗНОВИДНОСТИ ПРОГУЛОК</vt:lpstr>
      <vt:lpstr> СТРУКТУРА ПРОГУЛКИ </vt:lpstr>
      <vt:lpstr>НАБЛЮДЕНИЯ</vt:lpstr>
      <vt:lpstr>ТРУДОВАЯ ДЕЯТЕЛЬНОСТЬ ДЕТЕЙ</vt:lpstr>
      <vt:lpstr>ОСНОВНЫЕ ДВИЖЕНИЯ И ПОДВИЖНЫЕ ИГРЫ</vt:lpstr>
      <vt:lpstr>ИНДИВИДУАЛЬНАЯ РАБОТА</vt:lpstr>
      <vt:lpstr>САМОСТОЯТЕЛЬНАЯ ДЕЯТЕЛЬНОСТЬ ДЕТЕЙ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ната</cp:lastModifiedBy>
  <cp:revision>39</cp:revision>
  <dcterms:created xsi:type="dcterms:W3CDTF">2017-12-04T15:31:23Z</dcterms:created>
  <dcterms:modified xsi:type="dcterms:W3CDTF">2023-05-15T07:12:18Z</dcterms:modified>
</cp:coreProperties>
</file>