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CC00"/>
    <a:srgbClr val="009900"/>
    <a:srgbClr val="FFCC00"/>
    <a:srgbClr val="FFFF99"/>
    <a:srgbClr val="FFFFCC"/>
    <a:srgbClr val="FF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5" autoAdjust="0"/>
    <p:restoredTop sz="94660"/>
  </p:normalViewPr>
  <p:slideViewPr>
    <p:cSldViewPr>
      <p:cViewPr>
        <p:scale>
          <a:sx n="84" d="100"/>
          <a:sy n="84" d="100"/>
        </p:scale>
        <p:origin x="-2274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9BDEE8-08A0-4E61-8D1B-6FC725ACBA5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0A0037-12AE-40C3-8676-6C8CC9E6F89B}">
      <dgm:prSet phldrT="[Текст]"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полифункциональной</a:t>
          </a:r>
          <a:endParaRPr lang="ru-RU" b="1" dirty="0"/>
        </a:p>
      </dgm:t>
    </dgm:pt>
    <dgm:pt modelId="{C13DF338-06D6-4F83-BB07-CD5C6890DC96}" type="parTrans" cxnId="{96991712-BD36-43AF-B8D9-5512C102B4B7}">
      <dgm:prSet/>
      <dgm:spPr/>
      <dgm:t>
        <a:bodyPr/>
        <a:lstStyle/>
        <a:p>
          <a:endParaRPr lang="ru-RU"/>
        </a:p>
      </dgm:t>
    </dgm:pt>
    <dgm:pt modelId="{1F90E501-90DE-4B49-B3B3-30E0F15D20EB}" type="sibTrans" cxnId="{96991712-BD36-43AF-B8D9-5512C102B4B7}">
      <dgm:prSet/>
      <dgm:spPr/>
      <dgm:t>
        <a:bodyPr/>
        <a:lstStyle/>
        <a:p>
          <a:endParaRPr lang="ru-RU"/>
        </a:p>
      </dgm:t>
    </dgm:pt>
    <dgm:pt modelId="{A41514A3-3E21-4A04-B4AB-BE68A887FFC1}">
      <dgm:prSet phldrT="[Текст]"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b="1" dirty="0" smtClean="0"/>
            <a:t>доступной</a:t>
          </a:r>
          <a:endParaRPr lang="ru-RU" b="1" dirty="0"/>
        </a:p>
      </dgm:t>
    </dgm:pt>
    <dgm:pt modelId="{53F9AEBD-6DE9-49F4-93CF-D6144D73B6F1}" type="parTrans" cxnId="{2C9E2395-06F0-4F01-BFDF-160D70CD7278}">
      <dgm:prSet/>
      <dgm:spPr/>
      <dgm:t>
        <a:bodyPr/>
        <a:lstStyle/>
        <a:p>
          <a:endParaRPr lang="ru-RU"/>
        </a:p>
      </dgm:t>
    </dgm:pt>
    <dgm:pt modelId="{66FFE61E-AD2D-4735-B47B-143D5F6DBA05}" type="sibTrans" cxnId="{2C9E2395-06F0-4F01-BFDF-160D70CD7278}">
      <dgm:prSet/>
      <dgm:spPr/>
      <dgm:t>
        <a:bodyPr/>
        <a:lstStyle/>
        <a:p>
          <a:endParaRPr lang="ru-RU"/>
        </a:p>
      </dgm:t>
    </dgm:pt>
    <dgm:pt modelId="{C82067FB-8785-4635-9339-D71A05D34438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трансформируемой</a:t>
          </a:r>
          <a:endParaRPr lang="ru-RU" b="1" dirty="0"/>
        </a:p>
      </dgm:t>
    </dgm:pt>
    <dgm:pt modelId="{7AD3229A-238E-416D-AF06-C5A013A10868}" type="parTrans" cxnId="{B0C48308-EABB-4D1E-BEE6-6485D2FF3AF3}">
      <dgm:prSet/>
      <dgm:spPr/>
      <dgm:t>
        <a:bodyPr/>
        <a:lstStyle/>
        <a:p>
          <a:endParaRPr lang="ru-RU"/>
        </a:p>
      </dgm:t>
    </dgm:pt>
    <dgm:pt modelId="{C2EFA3D0-373A-4FE9-8B55-EC1DA3CD0AE2}" type="sibTrans" cxnId="{B0C48308-EABB-4D1E-BEE6-6485D2FF3AF3}">
      <dgm:prSet/>
      <dgm:spPr/>
      <dgm:t>
        <a:bodyPr/>
        <a:lstStyle/>
        <a:p>
          <a:endParaRPr lang="ru-RU"/>
        </a:p>
      </dgm:t>
    </dgm:pt>
    <dgm:pt modelId="{FDDB28F7-E333-4F32-8D86-D32C2669E97E}">
      <dgm:prSet/>
      <dgm:spPr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вариативной</a:t>
          </a:r>
          <a:endParaRPr lang="ru-RU" b="1" dirty="0"/>
        </a:p>
      </dgm:t>
    </dgm:pt>
    <dgm:pt modelId="{9B8B09B4-456B-4C11-ACF7-835C58D3D194}" type="parTrans" cxnId="{B05B7E4C-A5B1-4748-B89D-47704A97FC95}">
      <dgm:prSet/>
      <dgm:spPr/>
      <dgm:t>
        <a:bodyPr/>
        <a:lstStyle/>
        <a:p>
          <a:endParaRPr lang="ru-RU"/>
        </a:p>
      </dgm:t>
    </dgm:pt>
    <dgm:pt modelId="{30835DCD-C912-4405-90FA-9997CF3AAC4C}" type="sibTrans" cxnId="{B05B7E4C-A5B1-4748-B89D-47704A97FC95}">
      <dgm:prSet/>
      <dgm:spPr/>
      <dgm:t>
        <a:bodyPr/>
        <a:lstStyle/>
        <a:p>
          <a:endParaRPr lang="ru-RU"/>
        </a:p>
      </dgm:t>
    </dgm:pt>
    <dgm:pt modelId="{9AB0A266-8AFB-4EA3-87A8-50C1CD39BE93}">
      <dgm:prSet/>
      <dgm:spPr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ru-RU" b="1" dirty="0" smtClean="0"/>
            <a:t>безопасной </a:t>
          </a:r>
          <a:endParaRPr lang="ru-RU" b="1" dirty="0"/>
        </a:p>
      </dgm:t>
    </dgm:pt>
    <dgm:pt modelId="{654E710D-0EDC-428F-B099-24429F45695A}" type="parTrans" cxnId="{8FA4D30D-1DDE-431D-8B41-CBB37B1CCB03}">
      <dgm:prSet/>
      <dgm:spPr/>
      <dgm:t>
        <a:bodyPr/>
        <a:lstStyle/>
        <a:p>
          <a:endParaRPr lang="ru-RU"/>
        </a:p>
      </dgm:t>
    </dgm:pt>
    <dgm:pt modelId="{2919CB56-30A5-4E3D-BC81-14831EF66F73}" type="sibTrans" cxnId="{8FA4D30D-1DDE-431D-8B41-CBB37B1CCB03}">
      <dgm:prSet/>
      <dgm:spPr/>
      <dgm:t>
        <a:bodyPr/>
        <a:lstStyle/>
        <a:p>
          <a:endParaRPr lang="ru-RU"/>
        </a:p>
      </dgm:t>
    </dgm:pt>
    <dgm:pt modelId="{06D80A41-75C7-4BB4-BEF4-37174CC8E256}">
      <dgm:prSet/>
      <dgm:spPr>
        <a:solidFill>
          <a:schemeClr val="tx2">
            <a:lumMod val="60000"/>
            <a:lumOff val="4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b="1" dirty="0" smtClean="0"/>
            <a:t>содержательно-насыщенной</a:t>
          </a:r>
          <a:endParaRPr lang="ru-RU" b="1" dirty="0"/>
        </a:p>
      </dgm:t>
    </dgm:pt>
    <dgm:pt modelId="{B330CA5B-3E3D-414A-9066-5506DDC6B9E2}" type="sibTrans" cxnId="{97DBC428-1DC3-4341-81EA-799363D6B940}">
      <dgm:prSet/>
      <dgm:spPr/>
      <dgm:t>
        <a:bodyPr/>
        <a:lstStyle/>
        <a:p>
          <a:endParaRPr lang="ru-RU"/>
        </a:p>
      </dgm:t>
    </dgm:pt>
    <dgm:pt modelId="{35F170EA-0548-4A4B-ADC5-0E4E9BC1826F}" type="parTrans" cxnId="{97DBC428-1DC3-4341-81EA-799363D6B940}">
      <dgm:prSet/>
      <dgm:spPr/>
      <dgm:t>
        <a:bodyPr/>
        <a:lstStyle/>
        <a:p>
          <a:endParaRPr lang="ru-RU"/>
        </a:p>
      </dgm:t>
    </dgm:pt>
    <dgm:pt modelId="{318DD10F-FA77-44BB-99DA-5FB184566535}" type="pres">
      <dgm:prSet presAssocID="{7A9BDEE8-08A0-4E61-8D1B-6FC725ACBA5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DBEEA5B-AB94-43BB-A7FC-FCD8357226E4}" type="pres">
      <dgm:prSet presAssocID="{7A9BDEE8-08A0-4E61-8D1B-6FC725ACBA57}" presName="Name1" presStyleCnt="0"/>
      <dgm:spPr/>
    </dgm:pt>
    <dgm:pt modelId="{7402FCCB-F4A1-477E-A7F9-063F69400C60}" type="pres">
      <dgm:prSet presAssocID="{7A9BDEE8-08A0-4E61-8D1B-6FC725ACBA57}" presName="cycle" presStyleCnt="0"/>
      <dgm:spPr/>
    </dgm:pt>
    <dgm:pt modelId="{490930E4-A093-49EE-AA58-0B3850662076}" type="pres">
      <dgm:prSet presAssocID="{7A9BDEE8-08A0-4E61-8D1B-6FC725ACBA57}" presName="srcNode" presStyleLbl="node1" presStyleIdx="0" presStyleCnt="6"/>
      <dgm:spPr/>
    </dgm:pt>
    <dgm:pt modelId="{D3BF6BEA-F023-4B54-AC89-4EABD3C03146}" type="pres">
      <dgm:prSet presAssocID="{7A9BDEE8-08A0-4E61-8D1B-6FC725ACBA57}" presName="conn" presStyleLbl="parChTrans1D2" presStyleIdx="0" presStyleCnt="1"/>
      <dgm:spPr/>
      <dgm:t>
        <a:bodyPr/>
        <a:lstStyle/>
        <a:p>
          <a:endParaRPr lang="ru-RU"/>
        </a:p>
      </dgm:t>
    </dgm:pt>
    <dgm:pt modelId="{38AC59E7-DFEF-4C0D-95F5-57323E8AD402}" type="pres">
      <dgm:prSet presAssocID="{7A9BDEE8-08A0-4E61-8D1B-6FC725ACBA57}" presName="extraNode" presStyleLbl="node1" presStyleIdx="0" presStyleCnt="6"/>
      <dgm:spPr/>
    </dgm:pt>
    <dgm:pt modelId="{3445DFFB-207A-48B3-953C-A005F4B32581}" type="pres">
      <dgm:prSet presAssocID="{7A9BDEE8-08A0-4E61-8D1B-6FC725ACBA57}" presName="dstNode" presStyleLbl="node1" presStyleIdx="0" presStyleCnt="6"/>
      <dgm:spPr/>
    </dgm:pt>
    <dgm:pt modelId="{A9FB545B-5A3D-4D1C-BA35-91A5956263C5}" type="pres">
      <dgm:prSet presAssocID="{06D80A41-75C7-4BB4-BEF4-37174CC8E256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BF1F8-80F9-49DF-B24C-A4EC7A402A17}" type="pres">
      <dgm:prSet presAssocID="{06D80A41-75C7-4BB4-BEF4-37174CC8E256}" presName="accent_1" presStyleCnt="0"/>
      <dgm:spPr/>
    </dgm:pt>
    <dgm:pt modelId="{93389351-A2D4-4158-8E15-61620A6FDCF2}" type="pres">
      <dgm:prSet presAssocID="{06D80A41-75C7-4BB4-BEF4-37174CC8E256}" presName="accentRepeatNode" presStyleLbl="solidFgAcc1" presStyleIdx="0" presStyleCnt="6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</dgm:pt>
    <dgm:pt modelId="{61AA9F6E-B1EB-4676-9CED-87A2A0B25D1D}" type="pres">
      <dgm:prSet presAssocID="{C82067FB-8785-4635-9339-D71A05D34438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66B611-37C9-4C2A-85AA-F4CC8A5D7BC1}" type="pres">
      <dgm:prSet presAssocID="{C82067FB-8785-4635-9339-D71A05D34438}" presName="accent_2" presStyleCnt="0"/>
      <dgm:spPr/>
    </dgm:pt>
    <dgm:pt modelId="{8479D05D-B0C8-4791-AE52-9F5771546457}" type="pres">
      <dgm:prSet presAssocID="{C82067FB-8785-4635-9339-D71A05D34438}" presName="accentRepeatNode" presStyleLbl="solidFgAcc1" presStyleIdx="1" presStyleCnt="6"/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</dgm:pt>
    <dgm:pt modelId="{9CBE8F4A-7A7C-49A1-A2F1-8BEC1AF3A1DB}" type="pres">
      <dgm:prSet presAssocID="{2E0A0037-12AE-40C3-8676-6C8CC9E6F89B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9372E-FDF2-4463-809E-C699013FC8A0}" type="pres">
      <dgm:prSet presAssocID="{2E0A0037-12AE-40C3-8676-6C8CC9E6F89B}" presName="accent_3" presStyleCnt="0"/>
      <dgm:spPr/>
    </dgm:pt>
    <dgm:pt modelId="{A23CFAAB-55BB-4929-A421-6D71053F1CF3}" type="pres">
      <dgm:prSet presAssocID="{2E0A0037-12AE-40C3-8676-6C8CC9E6F89B}" presName="accentRepeatNode" presStyleLbl="solidFgAcc1" presStyleIdx="2" presStyleCnt="6"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75000"/>
            </a:schemeClr>
          </a:solidFill>
        </a:ln>
      </dgm:spPr>
    </dgm:pt>
    <dgm:pt modelId="{70BAA78F-54EE-4A2F-A905-E150FDC61160}" type="pres">
      <dgm:prSet presAssocID="{FDDB28F7-E333-4F32-8D86-D32C2669E97E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29D426-0BD3-46BB-AC76-EDBEA9661F80}" type="pres">
      <dgm:prSet presAssocID="{FDDB28F7-E333-4F32-8D86-D32C2669E97E}" presName="accent_4" presStyleCnt="0"/>
      <dgm:spPr/>
    </dgm:pt>
    <dgm:pt modelId="{707E4234-B6DE-425A-BDD7-CB6D0B1A954A}" type="pres">
      <dgm:prSet presAssocID="{FDDB28F7-E333-4F32-8D86-D32C2669E97E}" presName="accentRepeatNode" presStyleLbl="solidFgAcc1" presStyleIdx="3" presStyleCnt="6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75000"/>
            </a:schemeClr>
          </a:solidFill>
        </a:ln>
      </dgm:spPr>
    </dgm:pt>
    <dgm:pt modelId="{1D87EF1B-9E4F-45DA-A518-AE9CA5BDF16A}" type="pres">
      <dgm:prSet presAssocID="{A41514A3-3E21-4A04-B4AB-BE68A887FFC1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5B383-A17E-470D-921C-4EE90B422CB4}" type="pres">
      <dgm:prSet presAssocID="{A41514A3-3E21-4A04-B4AB-BE68A887FFC1}" presName="accent_5" presStyleCnt="0"/>
      <dgm:spPr/>
    </dgm:pt>
    <dgm:pt modelId="{54CA4984-F00A-466A-9489-3FB269FFDC26}" type="pres">
      <dgm:prSet presAssocID="{A41514A3-3E21-4A04-B4AB-BE68A887FFC1}" presName="accentRepeatNode" presStyleLbl="solidFgAcc1" presStyleIdx="4" presStyleCnt="6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50000"/>
            </a:schemeClr>
          </a:solidFill>
        </a:ln>
      </dgm:spPr>
    </dgm:pt>
    <dgm:pt modelId="{C1819281-7644-449A-82D6-54C35F6C5AFD}" type="pres">
      <dgm:prSet presAssocID="{9AB0A266-8AFB-4EA3-87A8-50C1CD39BE93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1648F2-29E3-435B-8691-8C7FF643E6A0}" type="pres">
      <dgm:prSet presAssocID="{9AB0A266-8AFB-4EA3-87A8-50C1CD39BE93}" presName="accent_6" presStyleCnt="0"/>
      <dgm:spPr/>
    </dgm:pt>
    <dgm:pt modelId="{3060B011-37EC-4106-8F6C-702A9CAE7760}" type="pres">
      <dgm:prSet presAssocID="{9AB0A266-8AFB-4EA3-87A8-50C1CD39BE93}" presName="accentRepeatNode" presStyleLbl="solidFgAcc1" presStyleIdx="5" presStyleCnt="6"/>
      <dgm:spPr>
        <a:solidFill>
          <a:schemeClr val="accent5">
            <a:lumMod val="60000"/>
            <a:lumOff val="40000"/>
          </a:schemeClr>
        </a:solidFill>
      </dgm:spPr>
    </dgm:pt>
  </dgm:ptLst>
  <dgm:cxnLst>
    <dgm:cxn modelId="{E8A14AEF-913B-4BAA-89FA-06E9078E43D1}" type="presOf" srcId="{9AB0A266-8AFB-4EA3-87A8-50C1CD39BE93}" destId="{C1819281-7644-449A-82D6-54C35F6C5AFD}" srcOrd="0" destOrd="0" presId="urn:microsoft.com/office/officeart/2008/layout/VerticalCurvedList"/>
    <dgm:cxn modelId="{F6F1000E-016D-439B-A573-32AEDFB597F3}" type="presOf" srcId="{06D80A41-75C7-4BB4-BEF4-37174CC8E256}" destId="{A9FB545B-5A3D-4D1C-BA35-91A5956263C5}" srcOrd="0" destOrd="0" presId="urn:microsoft.com/office/officeart/2008/layout/VerticalCurvedList"/>
    <dgm:cxn modelId="{A4E7077E-FD15-44CE-8633-6E630C4D49D3}" type="presOf" srcId="{FDDB28F7-E333-4F32-8D86-D32C2669E97E}" destId="{70BAA78F-54EE-4A2F-A905-E150FDC61160}" srcOrd="0" destOrd="0" presId="urn:microsoft.com/office/officeart/2008/layout/VerticalCurvedList"/>
    <dgm:cxn modelId="{B05B7E4C-A5B1-4748-B89D-47704A97FC95}" srcId="{7A9BDEE8-08A0-4E61-8D1B-6FC725ACBA57}" destId="{FDDB28F7-E333-4F32-8D86-D32C2669E97E}" srcOrd="3" destOrd="0" parTransId="{9B8B09B4-456B-4C11-ACF7-835C58D3D194}" sibTransId="{30835DCD-C912-4405-90FA-9997CF3AAC4C}"/>
    <dgm:cxn modelId="{E0C43293-5369-44D5-AE59-A1FDC38E78AC}" type="presOf" srcId="{2E0A0037-12AE-40C3-8676-6C8CC9E6F89B}" destId="{9CBE8F4A-7A7C-49A1-A2F1-8BEC1AF3A1DB}" srcOrd="0" destOrd="0" presId="urn:microsoft.com/office/officeart/2008/layout/VerticalCurvedList"/>
    <dgm:cxn modelId="{8FA4D30D-1DDE-431D-8B41-CBB37B1CCB03}" srcId="{7A9BDEE8-08A0-4E61-8D1B-6FC725ACBA57}" destId="{9AB0A266-8AFB-4EA3-87A8-50C1CD39BE93}" srcOrd="5" destOrd="0" parTransId="{654E710D-0EDC-428F-B099-24429F45695A}" sibTransId="{2919CB56-30A5-4E3D-BC81-14831EF66F73}"/>
    <dgm:cxn modelId="{008C807B-6651-410A-BC15-A0F298A9DB45}" type="presOf" srcId="{A41514A3-3E21-4A04-B4AB-BE68A887FFC1}" destId="{1D87EF1B-9E4F-45DA-A518-AE9CA5BDF16A}" srcOrd="0" destOrd="0" presId="urn:microsoft.com/office/officeart/2008/layout/VerticalCurvedList"/>
    <dgm:cxn modelId="{2C9E2395-06F0-4F01-BFDF-160D70CD7278}" srcId="{7A9BDEE8-08A0-4E61-8D1B-6FC725ACBA57}" destId="{A41514A3-3E21-4A04-B4AB-BE68A887FFC1}" srcOrd="4" destOrd="0" parTransId="{53F9AEBD-6DE9-49F4-93CF-D6144D73B6F1}" sibTransId="{66FFE61E-AD2D-4735-B47B-143D5F6DBA05}"/>
    <dgm:cxn modelId="{96991712-BD36-43AF-B8D9-5512C102B4B7}" srcId="{7A9BDEE8-08A0-4E61-8D1B-6FC725ACBA57}" destId="{2E0A0037-12AE-40C3-8676-6C8CC9E6F89B}" srcOrd="2" destOrd="0" parTransId="{C13DF338-06D6-4F83-BB07-CD5C6890DC96}" sibTransId="{1F90E501-90DE-4B49-B3B3-30E0F15D20EB}"/>
    <dgm:cxn modelId="{46CC90EF-CA11-4586-B907-202A3D4382BA}" type="presOf" srcId="{C82067FB-8785-4635-9339-D71A05D34438}" destId="{61AA9F6E-B1EB-4676-9CED-87A2A0B25D1D}" srcOrd="0" destOrd="0" presId="urn:microsoft.com/office/officeart/2008/layout/VerticalCurvedList"/>
    <dgm:cxn modelId="{97DBC428-1DC3-4341-81EA-799363D6B940}" srcId="{7A9BDEE8-08A0-4E61-8D1B-6FC725ACBA57}" destId="{06D80A41-75C7-4BB4-BEF4-37174CC8E256}" srcOrd="0" destOrd="0" parTransId="{35F170EA-0548-4A4B-ADC5-0E4E9BC1826F}" sibTransId="{B330CA5B-3E3D-414A-9066-5506DDC6B9E2}"/>
    <dgm:cxn modelId="{ACC12EC5-C4E1-4707-B03D-154CA2A4B8F8}" type="presOf" srcId="{B330CA5B-3E3D-414A-9066-5506DDC6B9E2}" destId="{D3BF6BEA-F023-4B54-AC89-4EABD3C03146}" srcOrd="0" destOrd="0" presId="urn:microsoft.com/office/officeart/2008/layout/VerticalCurvedList"/>
    <dgm:cxn modelId="{B0C48308-EABB-4D1E-BEE6-6485D2FF3AF3}" srcId="{7A9BDEE8-08A0-4E61-8D1B-6FC725ACBA57}" destId="{C82067FB-8785-4635-9339-D71A05D34438}" srcOrd="1" destOrd="0" parTransId="{7AD3229A-238E-416D-AF06-C5A013A10868}" sibTransId="{C2EFA3D0-373A-4FE9-8B55-EC1DA3CD0AE2}"/>
    <dgm:cxn modelId="{1495191B-3D87-41D5-BB7B-F7EA7FCFC35F}" type="presOf" srcId="{7A9BDEE8-08A0-4E61-8D1B-6FC725ACBA57}" destId="{318DD10F-FA77-44BB-99DA-5FB184566535}" srcOrd="0" destOrd="0" presId="urn:microsoft.com/office/officeart/2008/layout/VerticalCurvedList"/>
    <dgm:cxn modelId="{F319563A-13A5-4117-873B-2D7D048DFADF}" type="presParOf" srcId="{318DD10F-FA77-44BB-99DA-5FB184566535}" destId="{2DBEEA5B-AB94-43BB-A7FC-FCD8357226E4}" srcOrd="0" destOrd="0" presId="urn:microsoft.com/office/officeart/2008/layout/VerticalCurvedList"/>
    <dgm:cxn modelId="{28B0F6D3-7B6D-4CED-A560-F7F71EF0C5E9}" type="presParOf" srcId="{2DBEEA5B-AB94-43BB-A7FC-FCD8357226E4}" destId="{7402FCCB-F4A1-477E-A7F9-063F69400C60}" srcOrd="0" destOrd="0" presId="urn:microsoft.com/office/officeart/2008/layout/VerticalCurvedList"/>
    <dgm:cxn modelId="{3ED1571F-4CDF-44E0-ACE9-4CF8CCA9AA0C}" type="presParOf" srcId="{7402FCCB-F4A1-477E-A7F9-063F69400C60}" destId="{490930E4-A093-49EE-AA58-0B3850662076}" srcOrd="0" destOrd="0" presId="urn:microsoft.com/office/officeart/2008/layout/VerticalCurvedList"/>
    <dgm:cxn modelId="{C12C4C96-0199-437E-9501-CE8DCE2E3D2D}" type="presParOf" srcId="{7402FCCB-F4A1-477E-A7F9-063F69400C60}" destId="{D3BF6BEA-F023-4B54-AC89-4EABD3C03146}" srcOrd="1" destOrd="0" presId="urn:microsoft.com/office/officeart/2008/layout/VerticalCurvedList"/>
    <dgm:cxn modelId="{40CEF0C2-8ED7-4CDE-9D84-3EA4E2F0D8F1}" type="presParOf" srcId="{7402FCCB-F4A1-477E-A7F9-063F69400C60}" destId="{38AC59E7-DFEF-4C0D-95F5-57323E8AD402}" srcOrd="2" destOrd="0" presId="urn:microsoft.com/office/officeart/2008/layout/VerticalCurvedList"/>
    <dgm:cxn modelId="{DCA0EF77-E97E-4080-A1B2-5C99285ABD4A}" type="presParOf" srcId="{7402FCCB-F4A1-477E-A7F9-063F69400C60}" destId="{3445DFFB-207A-48B3-953C-A005F4B32581}" srcOrd="3" destOrd="0" presId="urn:microsoft.com/office/officeart/2008/layout/VerticalCurvedList"/>
    <dgm:cxn modelId="{DA1ABB4B-C472-4CDF-8A61-C5205AA02715}" type="presParOf" srcId="{2DBEEA5B-AB94-43BB-A7FC-FCD8357226E4}" destId="{A9FB545B-5A3D-4D1C-BA35-91A5956263C5}" srcOrd="1" destOrd="0" presId="urn:microsoft.com/office/officeart/2008/layout/VerticalCurvedList"/>
    <dgm:cxn modelId="{0F42D351-0B69-4EAA-A646-926ED9DA7E10}" type="presParOf" srcId="{2DBEEA5B-AB94-43BB-A7FC-FCD8357226E4}" destId="{37EBF1F8-80F9-49DF-B24C-A4EC7A402A17}" srcOrd="2" destOrd="0" presId="urn:microsoft.com/office/officeart/2008/layout/VerticalCurvedList"/>
    <dgm:cxn modelId="{8CF52D4B-E23C-4DFC-8047-092F73AC1428}" type="presParOf" srcId="{37EBF1F8-80F9-49DF-B24C-A4EC7A402A17}" destId="{93389351-A2D4-4158-8E15-61620A6FDCF2}" srcOrd="0" destOrd="0" presId="urn:microsoft.com/office/officeart/2008/layout/VerticalCurvedList"/>
    <dgm:cxn modelId="{7AEAF4C9-BFC0-423B-95D8-93F98084D05E}" type="presParOf" srcId="{2DBEEA5B-AB94-43BB-A7FC-FCD8357226E4}" destId="{61AA9F6E-B1EB-4676-9CED-87A2A0B25D1D}" srcOrd="3" destOrd="0" presId="urn:microsoft.com/office/officeart/2008/layout/VerticalCurvedList"/>
    <dgm:cxn modelId="{2B1BAF68-E22C-4809-AF36-B209E5914561}" type="presParOf" srcId="{2DBEEA5B-AB94-43BB-A7FC-FCD8357226E4}" destId="{9166B611-37C9-4C2A-85AA-F4CC8A5D7BC1}" srcOrd="4" destOrd="0" presId="urn:microsoft.com/office/officeart/2008/layout/VerticalCurvedList"/>
    <dgm:cxn modelId="{15A3541E-3F23-4A17-9053-E686B81E826A}" type="presParOf" srcId="{9166B611-37C9-4C2A-85AA-F4CC8A5D7BC1}" destId="{8479D05D-B0C8-4791-AE52-9F5771546457}" srcOrd="0" destOrd="0" presId="urn:microsoft.com/office/officeart/2008/layout/VerticalCurvedList"/>
    <dgm:cxn modelId="{D410430B-C3F8-4964-AED8-6F2369A6223F}" type="presParOf" srcId="{2DBEEA5B-AB94-43BB-A7FC-FCD8357226E4}" destId="{9CBE8F4A-7A7C-49A1-A2F1-8BEC1AF3A1DB}" srcOrd="5" destOrd="0" presId="urn:microsoft.com/office/officeart/2008/layout/VerticalCurvedList"/>
    <dgm:cxn modelId="{418A5FD4-FC07-4DB6-A77B-195DDCE88F67}" type="presParOf" srcId="{2DBEEA5B-AB94-43BB-A7FC-FCD8357226E4}" destId="{DC59372E-FDF2-4463-809E-C699013FC8A0}" srcOrd="6" destOrd="0" presId="urn:microsoft.com/office/officeart/2008/layout/VerticalCurvedList"/>
    <dgm:cxn modelId="{A8B99B19-4965-42A4-B6C1-900564811838}" type="presParOf" srcId="{DC59372E-FDF2-4463-809E-C699013FC8A0}" destId="{A23CFAAB-55BB-4929-A421-6D71053F1CF3}" srcOrd="0" destOrd="0" presId="urn:microsoft.com/office/officeart/2008/layout/VerticalCurvedList"/>
    <dgm:cxn modelId="{7631A7BF-D5AA-4A72-9E89-A8B9BEC29617}" type="presParOf" srcId="{2DBEEA5B-AB94-43BB-A7FC-FCD8357226E4}" destId="{70BAA78F-54EE-4A2F-A905-E150FDC61160}" srcOrd="7" destOrd="0" presId="urn:microsoft.com/office/officeart/2008/layout/VerticalCurvedList"/>
    <dgm:cxn modelId="{12FCD94D-7EE3-4AA6-B8DD-6E79D0B5D21D}" type="presParOf" srcId="{2DBEEA5B-AB94-43BB-A7FC-FCD8357226E4}" destId="{B229D426-0BD3-46BB-AC76-EDBEA9661F80}" srcOrd="8" destOrd="0" presId="urn:microsoft.com/office/officeart/2008/layout/VerticalCurvedList"/>
    <dgm:cxn modelId="{FD98F5C4-FF13-4D6D-9D6B-293E99D2FB8B}" type="presParOf" srcId="{B229D426-0BD3-46BB-AC76-EDBEA9661F80}" destId="{707E4234-B6DE-425A-BDD7-CB6D0B1A954A}" srcOrd="0" destOrd="0" presId="urn:microsoft.com/office/officeart/2008/layout/VerticalCurvedList"/>
    <dgm:cxn modelId="{5D828A62-FEC2-4405-BC6D-C0D7CDCB603F}" type="presParOf" srcId="{2DBEEA5B-AB94-43BB-A7FC-FCD8357226E4}" destId="{1D87EF1B-9E4F-45DA-A518-AE9CA5BDF16A}" srcOrd="9" destOrd="0" presId="urn:microsoft.com/office/officeart/2008/layout/VerticalCurvedList"/>
    <dgm:cxn modelId="{719517D0-E88E-424C-AA9F-3DA35769101A}" type="presParOf" srcId="{2DBEEA5B-AB94-43BB-A7FC-FCD8357226E4}" destId="{FBC5B383-A17E-470D-921C-4EE90B422CB4}" srcOrd="10" destOrd="0" presId="urn:microsoft.com/office/officeart/2008/layout/VerticalCurvedList"/>
    <dgm:cxn modelId="{6E3FC1C0-2EEC-47CB-AAA8-F2E874889177}" type="presParOf" srcId="{FBC5B383-A17E-470D-921C-4EE90B422CB4}" destId="{54CA4984-F00A-466A-9489-3FB269FFDC26}" srcOrd="0" destOrd="0" presId="urn:microsoft.com/office/officeart/2008/layout/VerticalCurvedList"/>
    <dgm:cxn modelId="{FF435652-2FF0-48DF-93B9-96956C2B4FFB}" type="presParOf" srcId="{2DBEEA5B-AB94-43BB-A7FC-FCD8357226E4}" destId="{C1819281-7644-449A-82D6-54C35F6C5AFD}" srcOrd="11" destOrd="0" presId="urn:microsoft.com/office/officeart/2008/layout/VerticalCurvedList"/>
    <dgm:cxn modelId="{100D786A-C0C6-4BEE-B880-6401C12C398D}" type="presParOf" srcId="{2DBEEA5B-AB94-43BB-A7FC-FCD8357226E4}" destId="{3F1648F2-29E3-435B-8691-8C7FF643E6A0}" srcOrd="12" destOrd="0" presId="urn:microsoft.com/office/officeart/2008/layout/VerticalCurvedList"/>
    <dgm:cxn modelId="{889A8D3E-AE44-41A8-A891-5A0181F1160E}" type="presParOf" srcId="{3F1648F2-29E3-435B-8691-8C7FF643E6A0}" destId="{3060B011-37EC-4106-8F6C-702A9CAE7760}" srcOrd="0" destOrd="0" presId="urn:microsoft.com/office/officeart/2008/layout/VerticalCurvedList"/>
  </dgm:cxnLst>
  <dgm:bg/>
  <dgm:whole/>
  <dgm:extLst>
    <a:ext uri="http://schemas.microsoft.com/office/drawing/2008/diagram">
      <dsp:dataModelExt xmlns=""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BF6BEA-F023-4B54-AC89-4EABD3C03146}">
      <dsp:nvSpPr>
        <dsp:cNvPr id="0" name=""/>
        <dsp:cNvSpPr/>
      </dsp:nvSpPr>
      <dsp:spPr>
        <a:xfrm>
          <a:off x="-4965981" y="-760907"/>
          <a:ext cx="5914303" cy="5914303"/>
        </a:xfrm>
        <a:prstGeom prst="blockArc">
          <a:avLst>
            <a:gd name="adj1" fmla="val 18900000"/>
            <a:gd name="adj2" fmla="val 2700000"/>
            <a:gd name="adj3" fmla="val 36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FB545B-5A3D-4D1C-BA35-91A5956263C5}">
      <dsp:nvSpPr>
        <dsp:cNvPr id="0" name=""/>
        <dsp:cNvSpPr/>
      </dsp:nvSpPr>
      <dsp:spPr>
        <a:xfrm>
          <a:off x="353836" y="231308"/>
          <a:ext cx="4770364" cy="462441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содержательно-насыщенной</a:t>
          </a:r>
          <a:endParaRPr lang="ru-RU" sz="2400" b="1" kern="1200" dirty="0"/>
        </a:p>
      </dsp:txBody>
      <dsp:txXfrm>
        <a:off x="353836" y="231308"/>
        <a:ext cx="4770364" cy="462441"/>
      </dsp:txXfrm>
    </dsp:sp>
    <dsp:sp modelId="{93389351-A2D4-4158-8E15-61620A6FDCF2}">
      <dsp:nvSpPr>
        <dsp:cNvPr id="0" name=""/>
        <dsp:cNvSpPr/>
      </dsp:nvSpPr>
      <dsp:spPr>
        <a:xfrm>
          <a:off x="64811" y="173503"/>
          <a:ext cx="578051" cy="578051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AA9F6E-B1EB-4676-9CED-87A2A0B25D1D}">
      <dsp:nvSpPr>
        <dsp:cNvPr id="0" name=""/>
        <dsp:cNvSpPr/>
      </dsp:nvSpPr>
      <dsp:spPr>
        <a:xfrm>
          <a:off x="734226" y="924882"/>
          <a:ext cx="4389974" cy="462441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трансформируемой</a:t>
          </a:r>
          <a:endParaRPr lang="ru-RU" sz="2400" b="1" kern="1200" dirty="0"/>
        </a:p>
      </dsp:txBody>
      <dsp:txXfrm>
        <a:off x="734226" y="924882"/>
        <a:ext cx="4389974" cy="462441"/>
      </dsp:txXfrm>
    </dsp:sp>
    <dsp:sp modelId="{8479D05D-B0C8-4791-AE52-9F5771546457}">
      <dsp:nvSpPr>
        <dsp:cNvPr id="0" name=""/>
        <dsp:cNvSpPr/>
      </dsp:nvSpPr>
      <dsp:spPr>
        <a:xfrm>
          <a:off x="445200" y="867077"/>
          <a:ext cx="578051" cy="578051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E8F4A-7A7C-49A1-A2F1-8BEC1AF3A1DB}">
      <dsp:nvSpPr>
        <dsp:cNvPr id="0" name=""/>
        <dsp:cNvSpPr/>
      </dsp:nvSpPr>
      <dsp:spPr>
        <a:xfrm>
          <a:off x="908168" y="1618456"/>
          <a:ext cx="4216032" cy="46244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полифункциональной</a:t>
          </a:r>
          <a:endParaRPr lang="ru-RU" sz="2400" b="1" kern="1200" dirty="0"/>
        </a:p>
      </dsp:txBody>
      <dsp:txXfrm>
        <a:off x="908168" y="1618456"/>
        <a:ext cx="4216032" cy="462441"/>
      </dsp:txXfrm>
    </dsp:sp>
    <dsp:sp modelId="{A23CFAAB-55BB-4929-A421-6D71053F1CF3}">
      <dsp:nvSpPr>
        <dsp:cNvPr id="0" name=""/>
        <dsp:cNvSpPr/>
      </dsp:nvSpPr>
      <dsp:spPr>
        <a:xfrm>
          <a:off x="619143" y="1560650"/>
          <a:ext cx="578051" cy="578051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BAA78F-54EE-4A2F-A905-E150FDC61160}">
      <dsp:nvSpPr>
        <dsp:cNvPr id="0" name=""/>
        <dsp:cNvSpPr/>
      </dsp:nvSpPr>
      <dsp:spPr>
        <a:xfrm>
          <a:off x="908168" y="2311590"/>
          <a:ext cx="4216032" cy="462441"/>
        </a:xfrm>
        <a:prstGeom prst="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вариативной</a:t>
          </a:r>
          <a:endParaRPr lang="ru-RU" sz="2400" b="1" kern="1200" dirty="0"/>
        </a:p>
      </dsp:txBody>
      <dsp:txXfrm>
        <a:off x="908168" y="2311590"/>
        <a:ext cx="4216032" cy="462441"/>
      </dsp:txXfrm>
    </dsp:sp>
    <dsp:sp modelId="{707E4234-B6DE-425A-BDD7-CB6D0B1A954A}">
      <dsp:nvSpPr>
        <dsp:cNvPr id="0" name=""/>
        <dsp:cNvSpPr/>
      </dsp:nvSpPr>
      <dsp:spPr>
        <a:xfrm>
          <a:off x="619143" y="2253785"/>
          <a:ext cx="578051" cy="578051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7EF1B-9E4F-45DA-A518-AE9CA5BDF16A}">
      <dsp:nvSpPr>
        <dsp:cNvPr id="0" name=""/>
        <dsp:cNvSpPr/>
      </dsp:nvSpPr>
      <dsp:spPr>
        <a:xfrm>
          <a:off x="734226" y="3005164"/>
          <a:ext cx="4389974" cy="462441"/>
        </a:xfrm>
        <a:prstGeom prst="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доступной</a:t>
          </a:r>
          <a:endParaRPr lang="ru-RU" sz="2400" b="1" kern="1200" dirty="0"/>
        </a:p>
      </dsp:txBody>
      <dsp:txXfrm>
        <a:off x="734226" y="3005164"/>
        <a:ext cx="4389974" cy="462441"/>
      </dsp:txXfrm>
    </dsp:sp>
    <dsp:sp modelId="{54CA4984-F00A-466A-9489-3FB269FFDC26}">
      <dsp:nvSpPr>
        <dsp:cNvPr id="0" name=""/>
        <dsp:cNvSpPr/>
      </dsp:nvSpPr>
      <dsp:spPr>
        <a:xfrm>
          <a:off x="445200" y="2947359"/>
          <a:ext cx="578051" cy="578051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819281-7644-449A-82D6-54C35F6C5AFD}">
      <dsp:nvSpPr>
        <dsp:cNvPr id="0" name=""/>
        <dsp:cNvSpPr/>
      </dsp:nvSpPr>
      <dsp:spPr>
        <a:xfrm>
          <a:off x="353836" y="3698738"/>
          <a:ext cx="4770364" cy="462441"/>
        </a:xfrm>
        <a:prstGeom prst="rect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безопасной </a:t>
          </a:r>
          <a:endParaRPr lang="ru-RU" sz="2400" b="1" kern="1200" dirty="0"/>
        </a:p>
      </dsp:txBody>
      <dsp:txXfrm>
        <a:off x="353836" y="3698738"/>
        <a:ext cx="4770364" cy="462441"/>
      </dsp:txXfrm>
    </dsp:sp>
    <dsp:sp modelId="{3060B011-37EC-4106-8F6C-702A9CAE7760}">
      <dsp:nvSpPr>
        <dsp:cNvPr id="0" name=""/>
        <dsp:cNvSpPr/>
      </dsp:nvSpPr>
      <dsp:spPr>
        <a:xfrm>
          <a:off x="64811" y="3640933"/>
          <a:ext cx="578051" cy="578051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900113" y="0"/>
            <a:ext cx="8243887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91895-D4DE-4B4C-A686-044E1CD2A103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AA135-7930-48D5-BB8A-4CEAAE4F0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90538-8E8C-4A5C-B0E0-37D83F66B608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BF330-25C1-44BC-A4F6-3C7461B8F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89E45-9073-4645-9278-D290BFA9369C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81B7D-D6D2-45BA-B604-35175DB6B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FAD14-6FB3-4974-A48F-B5A2B6C4AEC6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2C7FF-9459-4D6E-BDF2-87B112E5A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2F10A-E3BA-42F3-B421-8E0D444838AE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E188B-C7AD-43AA-B28E-EE947760A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7D6FD-D2DD-4DF3-827A-326DC25D0F9E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50CEC-58A8-4E9D-A753-1FE3FB331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F15D-B8E1-48FC-9972-EA65722BC4DF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CB848-8A23-4DE7-8657-592B8517D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AA03CBC0-CD30-4F10-B923-B86A88ACE104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2BD37C3-E08D-498E-ACC9-FAA901947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899592" y="692696"/>
            <a:ext cx="7488832" cy="554461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lumMod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microsoft.com/office/2007/relationships/diagramDrawing" Target="../diagrams/drawing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5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Прямоугольник 5"/>
          <p:cNvSpPr>
            <a:spLocks noChangeArrowheads="1"/>
          </p:cNvSpPr>
          <p:nvPr/>
        </p:nvSpPr>
        <p:spPr bwMode="auto">
          <a:xfrm>
            <a:off x="467544" y="1928802"/>
            <a:ext cx="8352928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endParaRPr lang="ru-RU" sz="1400" dirty="0"/>
          </a:p>
          <a:p>
            <a:pPr lvl="0" algn="ctr">
              <a:defRPr/>
            </a:pPr>
            <a:endParaRPr lang="ru-RU" sz="1400" dirty="0"/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«</a:t>
            </a:r>
            <a:r>
              <a:rPr lang="ru-RU" sz="3200" b="1" cap="all" dirty="0" smtClean="0">
                <a:solidFill>
                  <a:srgbClr val="0070C0"/>
                </a:solidFill>
              </a:rPr>
              <a:t>ОРГАНИЗАЦИЯ развивающей предметно-пространственной среды в соответствии с </a:t>
            </a:r>
            <a:r>
              <a:rPr lang="ru-RU" sz="3200" b="1" cap="all" dirty="0" err="1" smtClean="0">
                <a:solidFill>
                  <a:srgbClr val="0070C0"/>
                </a:solidFill>
              </a:rPr>
              <a:t>фгос</a:t>
            </a:r>
            <a:r>
              <a:rPr lang="ru-RU" sz="3200" b="1" cap="all" dirty="0" smtClean="0">
                <a:solidFill>
                  <a:srgbClr val="0070C0"/>
                </a:solidFill>
              </a:rPr>
              <a:t> до.»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043" y="214290"/>
            <a:ext cx="685804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i="1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</a:t>
            </a:r>
            <a:endParaRPr lang="ru-RU" sz="900" b="1" i="1" dirty="0" smtClean="0">
              <a:solidFill>
                <a:srgbClr val="0070C0"/>
              </a:solidFill>
              <a:latin typeface="Monotype Corsiva" pitchFamily="66" charset="0"/>
              <a:cs typeface="Arial" pitchFamily="34" charset="0"/>
            </a:endParaRPr>
          </a:p>
          <a:p>
            <a:pPr lvl="0" algn="ctr" eaLnBrk="0" hangingPunct="0"/>
            <a:r>
              <a:rPr lang="ru-RU" sz="2000" b="1" i="1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образовательное учреждение  Ханты – Мансийского района</a:t>
            </a:r>
            <a:endParaRPr lang="ru-RU" sz="900" b="1" i="1" dirty="0" smtClean="0">
              <a:solidFill>
                <a:srgbClr val="0070C0"/>
              </a:solidFill>
              <a:latin typeface="Monotype Corsiva" pitchFamily="66" charset="0"/>
              <a:cs typeface="Arial" pitchFamily="34" charset="0"/>
            </a:endParaRPr>
          </a:p>
          <a:p>
            <a:pPr lvl="0" algn="ctr" eaLnBrk="0" hangingPunct="0"/>
            <a:r>
              <a:rPr lang="ru-RU" sz="2000" b="1" i="1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«Детский сад «Светлячок» д. Шапша»</a:t>
            </a:r>
            <a:endParaRPr lang="ru-RU" sz="3200" b="1" i="1" dirty="0" smtClean="0">
              <a:solidFill>
                <a:srgbClr val="0070C0"/>
              </a:solidFill>
              <a:latin typeface="Monotype Corsiva" pitchFamily="66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9" name="Рисунок 8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85728"/>
            <a:ext cx="1000132" cy="92869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86116" y="6000768"/>
            <a:ext cx="3221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д. Шапша. </a:t>
            </a:r>
            <a:r>
              <a:rPr lang="ru-RU" sz="2000" smtClean="0">
                <a:solidFill>
                  <a:srgbClr val="0070C0"/>
                </a:solidFill>
                <a:latin typeface="Monotype Corsiva" pitchFamily="66" charset="0"/>
              </a:rPr>
              <a:t>2022г</a:t>
            </a:r>
            <a:endParaRPr lang="ru-RU" sz="20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00826" y="464344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Торопыгина Н.А., 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зам. заведующего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1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611188" y="0"/>
            <a:ext cx="813752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Центры, которые должны быть созданы  в группе  в соответствии с основной образовательной программой дошкольного образования и требованиями  ФГОС ДО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293" name="Прямоугольник 4"/>
          <p:cNvSpPr>
            <a:spLocks noChangeArrowheads="1"/>
          </p:cNvSpPr>
          <p:nvPr/>
        </p:nvSpPr>
        <p:spPr bwMode="auto">
          <a:xfrm>
            <a:off x="2987675" y="1700213"/>
            <a:ext cx="590550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 уголок для сюжетно-ролевых игр;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*уголок театрализованной деятельности;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*книжный уголок;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*зона для настольно-печатных игр;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*выставка (детского рисунка, детского творчества, *изделий народных мастеров и т. д.);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*уголок природы (наблюдений за природой);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*спортивный уголок;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*уголок для экспериментирования;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*уголки для разнообразных видов самостоятельной *деятельности детей — конструктивной, *изобразительной, музыкальной;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*игровой центр с крупными мягкими конструкциями (блоки, домики, тоннели и пр.) для легкого изменения *игрового пространства;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*игровой уголок (с игрушками, строительным материалом)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C:\Users\Irina\Desktop\конкурс «Детский сад года\ФОТО\ИЗО\20210114_1153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85926"/>
            <a:ext cx="1928826" cy="1446620"/>
          </a:xfrm>
          <a:prstGeom prst="rect">
            <a:avLst/>
          </a:prstGeom>
          <a:noFill/>
        </p:spPr>
      </p:pic>
      <p:pic>
        <p:nvPicPr>
          <p:cNvPr id="8" name="Picture 7" descr="C:\Users\Irina\Desktop\конкурс «Детский сад года\ФОТО\photo\e9826b3d-4a58-4deb-8a46-c72b46c649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429000"/>
            <a:ext cx="2101416" cy="27268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928662" y="1285860"/>
            <a:ext cx="657229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Главной задачей воспитания дошкольников являются создание у детей чувства эмоционального комфорта и психологической защищённости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детском саду ребёнку важно чувствовать себя любимым и неповторимым.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Поэтому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важным является и среда, в которой проходит воспитательный процесс.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9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55650" y="500042"/>
            <a:ext cx="7848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100" dirty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r>
              <a:rPr lang="ru-RU" sz="2000" kern="100" dirty="0">
                <a:latin typeface="Times New Roman" pitchFamily="18" charset="0"/>
                <a:cs typeface="Times New Roman" pitchFamily="18" charset="0"/>
              </a:rPr>
              <a:t> – часть образовательной среды, представленная специально организованным пространством (помещениями, участком и т.п.),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материалами, оборудованием и инвентарем для развития детей дошкольного возраста в соответствии с основной образовательной программой дошкольного образования, особенностями каждого возрастного этапа, охраны и укрепления их здоровья, учёта особенностей и коррекции недостатков их развития.</a:t>
            </a:r>
          </a:p>
          <a:p>
            <a:pPr indent="45021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indent="45021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100" dirty="0">
                <a:latin typeface="Times New Roman" pitchFamily="18" charset="0"/>
                <a:cs typeface="Times New Roman" pitchFamily="18" charset="0"/>
              </a:rPr>
              <a:t>Образовательная среда</a:t>
            </a:r>
            <a:r>
              <a:rPr lang="ru-RU" sz="2000" kern="1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совокупность условий, целенаправленно создаваемых в целях обеспечения полноценного образования и развития детей.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3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6"/>
          <p:cNvSpPr>
            <a:spLocks noChangeArrowheads="1"/>
          </p:cNvSpPr>
          <p:nvPr/>
        </p:nvSpPr>
        <p:spPr bwMode="auto">
          <a:xfrm>
            <a:off x="539750" y="260350"/>
            <a:ext cx="8208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должна быть:</a:t>
            </a:r>
          </a:p>
        </p:txBody>
      </p:sp>
      <p:graphicFrame>
        <p:nvGraphicFramePr>
          <p:cNvPr id="20" name="Схема 19"/>
          <p:cNvGraphicFramePr/>
          <p:nvPr/>
        </p:nvGraphicFramePr>
        <p:xfrm>
          <a:off x="3131840" y="1628800"/>
          <a:ext cx="518457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C:\Users\Irina\Desktop\конкурс «Детский сад года\ФОТО\Сюжетно-ролевая игра фото\IMG_20210113_08570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85852" y="2643182"/>
            <a:ext cx="2214578" cy="1660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Irina\Desktop\конкурс «Детский сад года\ФОТО\Сюжетно-ролевая игра фото\20210113_165113.jpg"/>
          <p:cNvPicPr>
            <a:picLocks noChangeAspect="1" noChangeArrowheads="1"/>
          </p:cNvPicPr>
          <p:nvPr/>
        </p:nvPicPr>
        <p:blipFill>
          <a:blip r:embed="rId8" cstate="print"/>
          <a:srcRect r="13000"/>
          <a:stretch>
            <a:fillRect/>
          </a:stretch>
        </p:blipFill>
        <p:spPr bwMode="auto">
          <a:xfrm rot="5400000">
            <a:off x="428595" y="4500571"/>
            <a:ext cx="2071703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785794"/>
            <a:ext cx="1649095" cy="2006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147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750" y="260350"/>
          <a:ext cx="7921624" cy="1249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812"/>
                <a:gridCol w="3960812"/>
              </a:tblGrid>
              <a:tr h="63991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7313" algn="l"/>
                        </a:tabLst>
                        <a:defRPr/>
                      </a:pPr>
                      <a:r>
                        <a:rPr lang="ru-RU" sz="2000" u="sng" dirty="0" smtClean="0">
                          <a:solidFill>
                            <a:schemeClr val="tx1"/>
                          </a:solidFill>
                        </a:rPr>
                        <a:t>Насыщенность</a:t>
                      </a:r>
                      <a:r>
                        <a:rPr lang="ru-RU" sz="2000" u="sng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</a:rPr>
                        <a:t>среды</a:t>
                      </a:r>
                      <a:r>
                        <a:rPr lang="ru-RU" sz="2000" b="0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0" i="1" u="none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kumimoji="0" lang="ru-RU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разнообразие материалов, оборудования и инвентаря - в здании и на участке)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должна соответствовать: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возрастным возможностям детей 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08" marB="45708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0944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</a:pPr>
                      <a:r>
                        <a:rPr lang="ru-RU" sz="1800" b="1" dirty="0" smtClean="0"/>
                        <a:t>содержанию Программы</a:t>
                      </a:r>
                      <a:endParaRPr lang="ru-RU" sz="1800" b="1" dirty="0"/>
                    </a:p>
                  </a:txBody>
                  <a:tcPr marL="91449" marR="91449" marT="45708" marB="45708">
                    <a:lnL w="381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авая фигурная скобка 7"/>
          <p:cNvSpPr/>
          <p:nvPr/>
        </p:nvSpPr>
        <p:spPr>
          <a:xfrm>
            <a:off x="4356100" y="404813"/>
            <a:ext cx="792163" cy="1079500"/>
          </a:xfrm>
          <a:prstGeom prst="rightBrace">
            <a:avLst>
              <a:gd name="adj1" fmla="val 8333"/>
              <a:gd name="adj2" fmla="val 45649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2" descr="C:\Users\Сайвер\Desktop\РАЗВИВАЮЩАЯ СРЕДА\2013-11-13\029.JP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5651500" y="1916113"/>
            <a:ext cx="2592388" cy="1852612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0" name="Picture 6" descr="C:\Users\Сайвер\Desktop\РАЗВИВАЮЩАЯ СРЕДА\IMG_40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1916113"/>
            <a:ext cx="2540000" cy="1901825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8400" y="3068638"/>
            <a:ext cx="1770063" cy="2341562"/>
          </a:xfrm>
          <a:prstGeom prst="rect">
            <a:avLst/>
          </a:prstGeom>
          <a:ln w="50800" cmpd="thickThin">
            <a:solidFill>
              <a:schemeClr val="accent3">
                <a:lumMod val="75000"/>
              </a:schemeClr>
            </a:solidFill>
          </a:ln>
        </p:spPr>
      </p:pic>
      <p:pic>
        <p:nvPicPr>
          <p:cNvPr id="12" name="Picture 5" descr="C:\Users\Сайвер\Desktop\РАЗВИВАЮЩАЯ СРЕДА\к обл. семинару\Физическое развитие\_DSC1975.JPG"/>
          <p:cNvPicPr>
            <a:picLocks noChangeAspect="1" noChangeArrowheads="1"/>
          </p:cNvPicPr>
          <p:nvPr/>
        </p:nvPicPr>
        <p:blipFill rotWithShape="1">
          <a:blip r:embed="rId6" cstate="print"/>
          <a:srcRect/>
          <a:stretch/>
        </p:blipFill>
        <p:spPr bwMode="auto">
          <a:xfrm>
            <a:off x="827088" y="4365625"/>
            <a:ext cx="2566987" cy="1865313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3" name="Picture 8" descr="C:\Users\Сайвер\Desktop\РАЗВИВАЮЩАЯ СРЕДА\IMG_4049.JPG"/>
          <p:cNvPicPr>
            <a:picLocks noChangeAspect="1" noChangeArrowheads="1"/>
          </p:cNvPicPr>
          <p:nvPr/>
        </p:nvPicPr>
        <p:blipFill rotWithShape="1">
          <a:blip r:embed="rId7" cstate="print"/>
          <a:srcRect/>
          <a:stretch/>
        </p:blipFill>
        <p:spPr bwMode="auto">
          <a:xfrm>
            <a:off x="5795963" y="4581525"/>
            <a:ext cx="2630487" cy="1793875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1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1188" y="404813"/>
          <a:ext cx="8064896" cy="1554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2101"/>
                <a:gridCol w="4312795"/>
              </a:tblGrid>
              <a:tr h="420288">
                <a:tc rowSpan="3">
                  <a:txBody>
                    <a:bodyPr/>
                    <a:lstStyle/>
                    <a:p>
                      <a:pPr algn="just"/>
                      <a:r>
                        <a:rPr lang="ru-RU" sz="2000" b="1" u="sng" dirty="0" err="1" smtClean="0">
                          <a:solidFill>
                            <a:schemeClr val="tx1"/>
                          </a:solidFill>
                        </a:rPr>
                        <a:t>Трансформируемость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</a:rPr>
                        <a:t> пространства</a:t>
                      </a:r>
                      <a:r>
                        <a:rPr lang="ru-RU" sz="2000" b="1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i="0" u="none" baseline="0" dirty="0" smtClean="0">
                          <a:solidFill>
                            <a:schemeClr val="tx1"/>
                          </a:solidFill>
                        </a:rPr>
                        <a:t>обеспечивает</a:t>
                      </a:r>
                      <a:r>
                        <a:rPr lang="ru-RU" sz="1600" b="0" i="0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0" i="1" dirty="0" smtClean="0">
                          <a:solidFill>
                            <a:schemeClr val="tx1"/>
                          </a:solidFill>
                        </a:rPr>
                        <a:t>возможность изменений предметно-пространственной среды </a:t>
                      </a:r>
                      <a:r>
                        <a:rPr lang="ru-RU" sz="2000" b="0" i="0" dirty="0" smtClean="0">
                          <a:solidFill>
                            <a:schemeClr val="tx1"/>
                          </a:solidFill>
                        </a:rPr>
                        <a:t> в зависимости:</a:t>
                      </a:r>
                      <a:endParaRPr lang="ru-RU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57" marB="4575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2438" indent="-182563">
                        <a:buFont typeface="Arial" pitchFamily="34" charset="0"/>
                        <a:buChar char="•"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от образовательной ситуации,</a:t>
                      </a:r>
                      <a:endParaRPr lang="ru-RU" sz="1800" dirty="0"/>
                    </a:p>
                  </a:txBody>
                  <a:tcPr marL="91437" marR="91437" marT="45757" marB="4575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</a:tr>
              <a:tr h="42028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2438" indent="-182563">
                        <a:buFont typeface="Arial" pitchFamily="34" charset="0"/>
                        <a:buChar char="•"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от меняющихся интересов детей,</a:t>
                      </a:r>
                      <a:endParaRPr lang="ru-RU" sz="1800" dirty="0"/>
                    </a:p>
                  </a:txBody>
                  <a:tcPr marL="91437" marR="91437" marT="45757" marB="45757">
                    <a:lnL w="381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</a:tr>
              <a:tr h="45556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2438" indent="-182563">
                        <a:buFont typeface="Arial" pitchFamily="34" charset="0"/>
                        <a:buChar char="•"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от возможностей детей.</a:t>
                      </a:r>
                      <a:endParaRPr lang="ru-RU" sz="1800" dirty="0"/>
                    </a:p>
                  </a:txBody>
                  <a:tcPr marL="91437" marR="91437" marT="45757" marB="45757">
                    <a:lnL w="381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авая фигурная скобка 7"/>
          <p:cNvSpPr/>
          <p:nvPr/>
        </p:nvSpPr>
        <p:spPr>
          <a:xfrm>
            <a:off x="4427538" y="476250"/>
            <a:ext cx="227012" cy="1295400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2" descr="C:\Users\Сайвер\Desktop\РАЗВИВАЮЩАЯ СРЕДА\IMG_4067.JP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4714877" y="1955624"/>
            <a:ext cx="3973512" cy="2708452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0" name="Picture 4" descr="C:\Users\Сайвер\Desktop\РАЗВИВАЮЩАЯ СРЕДА\2013-11-13\0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357430"/>
            <a:ext cx="2466975" cy="3150723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1" name="Picture 2" descr="C:\Users\Сайвер\Desktop\РАЗВИВАЮЩАЯ СРЕДА\2013-11-13\104.JPG"/>
          <p:cNvPicPr>
            <a:picLocks noChangeAspect="1" noChangeArrowheads="1"/>
          </p:cNvPicPr>
          <p:nvPr/>
        </p:nvPicPr>
        <p:blipFill rotWithShape="1">
          <a:blip r:embed="rId5" cstate="print"/>
          <a:srcRect/>
          <a:stretch/>
        </p:blipFill>
        <p:spPr bwMode="auto">
          <a:xfrm>
            <a:off x="3071802" y="4214818"/>
            <a:ext cx="3514736" cy="2439431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5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288" y="3860800"/>
          <a:ext cx="8681788" cy="2443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0894"/>
                <a:gridCol w="4340894"/>
              </a:tblGrid>
              <a:tr h="828096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sng" dirty="0" err="1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Полифункциональность</a:t>
                      </a:r>
                      <a:r>
                        <a:rPr lang="ru-RU" sz="2400" b="1" u="sng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  материалов</a:t>
                      </a:r>
                      <a:r>
                        <a:rPr lang="ru-RU" sz="2400" b="0" u="none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 предполагает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: </a:t>
                      </a:r>
                    </a:p>
                    <a:p>
                      <a:pPr algn="ctr"/>
                      <a:r>
                        <a:rPr lang="ru-RU" sz="2000" u="sng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000" u="sng" dirty="0"/>
                    </a:p>
                  </a:txBody>
                  <a:tcPr marL="91449" marR="91449"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  <a:alpha val="52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  <a:alpha val="52000"/>
                      </a:schemeClr>
                    </a:solidFill>
                  </a:tcPr>
                </a:tc>
              </a:tr>
              <a:tr h="1548168">
                <a:tc>
                  <a:txBody>
                    <a:bodyPr/>
                    <a:lstStyle/>
                    <a:p>
                      <a:pPr>
                        <a:tabLst>
                          <a:tab pos="3590925" algn="l"/>
                        </a:tabLst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возможность разнообразного использования различных составляющих предметной среды </a:t>
                      </a:r>
                      <a:r>
                        <a:rPr kumimoji="0" lang="ru-RU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(детская мебель, маты, мягкие модули, ширмы и т.д.)</a:t>
                      </a:r>
                      <a:endParaRPr lang="ru-RU" sz="2000" b="1" i="1" dirty="0">
                        <a:latin typeface="Monotype Corsiva" pitchFamily="66" charset="0"/>
                      </a:endParaRPr>
                    </a:p>
                  </a:txBody>
                  <a:tcPr marL="91449" marR="91449"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55600" indent="0" algn="l"/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наличие не обладающих жёстко закреплённым способом употребления </a:t>
                      </a:r>
                      <a:r>
                        <a:rPr kumimoji="0" lang="ru-RU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(полифункциональных)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 предметов </a:t>
                      </a: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(в том числе</a:t>
                      </a:r>
                      <a:r>
                        <a:rPr lang="ru-RU" sz="2000" i="1" baseline="0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 </a:t>
                      </a: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 природные материалы, предметы-заместители)</a:t>
                      </a:r>
                      <a:endParaRPr lang="ru-RU" sz="2000" b="0" dirty="0">
                        <a:latin typeface="Monotype Corsiva" pitchFamily="66" charset="0"/>
                      </a:endParaRPr>
                    </a:p>
                  </a:txBody>
                  <a:tcPr marL="91449" marR="91449"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  <a:alpha val="5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Стрелка вправо 7"/>
          <p:cNvSpPr/>
          <p:nvPr/>
        </p:nvSpPr>
        <p:spPr>
          <a:xfrm rot="5400000">
            <a:off x="2529682" y="4463256"/>
            <a:ext cx="412750" cy="71437"/>
          </a:xfrm>
          <a:prstGeom prst="right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5399882" y="4472781"/>
            <a:ext cx="431800" cy="71437"/>
          </a:xfrm>
          <a:prstGeom prst="right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Picture 5" descr="C:\Users\Сайвер\Desktop\РАЗВИВАЮЩАЯ СРЕДА\m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500042"/>
            <a:ext cx="2303451" cy="2977817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1" name="Picture 4" descr="C:\Users\Сайвер\Desktop\РАЗВИВАЮЩАЯ СРЕДА\Новая папка 1\Изображение 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4039179" cy="2881311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2" name="Picture 2" descr="C:\Users\Сайвер\Desktop\РАЗВИВАЮЩАЯ СРЕДА\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857232"/>
            <a:ext cx="2449519" cy="2387067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19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:\Users\Сайвер\Desktop\РАЗВИВАЮЩАЯ СРЕДА\Новая папка 1\CRW_52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643314"/>
            <a:ext cx="3811591" cy="2541736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4" name="Picture 4" descr="C:\Users\Сайвер\Desktop\РАЗВИВАЮЩАЯ СРЕДА\IMG_40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357562"/>
            <a:ext cx="2633660" cy="3289022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68313" y="0"/>
          <a:ext cx="8136904" cy="328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923"/>
                <a:gridCol w="3196642"/>
                <a:gridCol w="3051339"/>
              </a:tblGrid>
              <a:tr h="63878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24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24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1" i="0" u="sng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Вариатив</a:t>
                      </a:r>
                      <a:endParaRPr kumimoji="0" lang="ru-RU" sz="24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1" i="0" u="sng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ность</a:t>
                      </a:r>
                      <a:r>
                        <a:rPr kumimoji="0" lang="ru-RU" sz="2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 среды</a:t>
                      </a:r>
                      <a:r>
                        <a:rPr kumimoji="0" lang="ru-RU" sz="2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предполагает: </a:t>
                      </a:r>
                    </a:p>
                    <a:p>
                      <a:endParaRPr lang="ru-RU" sz="2000" dirty="0">
                        <a:latin typeface="Monotype Corsiva" pitchFamily="66" charset="0"/>
                      </a:endParaRPr>
                    </a:p>
                  </a:txBody>
                  <a:tcPr marL="91436" marR="91436"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наличие различных пространств </a:t>
                      </a:r>
                      <a:endParaRPr lang="ru-RU" sz="1600" b="1" dirty="0"/>
                    </a:p>
                  </a:txBody>
                  <a:tcPr marL="91436" marR="91436" marT="45736" marB="45736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55600" indent="0"/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для игры, конструирования, уединения и пр.</a:t>
                      </a:r>
                      <a:endParaRPr lang="ru-RU" sz="1500" b="1" dirty="0"/>
                    </a:p>
                  </a:txBody>
                  <a:tcPr marL="91436" marR="91436" marT="45736" marB="4573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09105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разнообразных материалов, игр, игрушек и оборудования</a:t>
                      </a:r>
                      <a:endParaRPr lang="ru-RU" sz="1800" b="1" dirty="0">
                        <a:latin typeface="Monotype Corsiva" pitchFamily="66" charset="0"/>
                      </a:endParaRPr>
                    </a:p>
                  </a:txBody>
                  <a:tcPr marL="91436" marR="91436" marT="45736" marB="45736">
                    <a:lnL w="381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55600" indent="0"/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обеспечивающих свободный выбор детей</a:t>
                      </a:r>
                      <a:endParaRPr lang="ru-RU" sz="1600" b="1" dirty="0">
                        <a:latin typeface="Monotype Corsiva" pitchFamily="66" charset="0"/>
                      </a:endParaRPr>
                    </a:p>
                  </a:txBody>
                  <a:tcPr marL="91436" marR="91436" marT="45736" marB="4573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90772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otype Corsiva" pitchFamily="66" charset="0"/>
                          <a:ea typeface="+mn-ea"/>
                          <a:cs typeface="+mn-cs"/>
                        </a:rPr>
                        <a:t>периодическую сменяемость игрового материала</a:t>
                      </a:r>
                      <a:endParaRPr lang="ru-RU" sz="1800" b="1" dirty="0">
                        <a:latin typeface="Monotype Corsiva" pitchFamily="66" charset="0"/>
                      </a:endParaRPr>
                    </a:p>
                  </a:txBody>
                  <a:tcPr marL="91436" marR="91436" marT="45736" marB="45736">
                    <a:lnL w="381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39750" indent="0"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стимулируют игровую, двигательную, познавательную и исследовательскую активность детей</a:t>
                      </a:r>
                      <a:endParaRPr lang="ru-RU" sz="1600" b="1" dirty="0">
                        <a:latin typeface="Monotype Corsiva" pitchFamily="66" charset="0"/>
                      </a:endParaRPr>
                    </a:p>
                  </a:txBody>
                  <a:tcPr marL="91436" marR="91436" marT="45736" marB="4573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63878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  <a:tabLst>
                          <a:tab pos="0" algn="l"/>
                          <a:tab pos="808038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появление новых предметов</a:t>
                      </a:r>
                      <a:endParaRPr lang="ru-RU" sz="1800" b="1" dirty="0">
                        <a:latin typeface="Monotype Corsiva" pitchFamily="66" charset="0"/>
                      </a:endParaRPr>
                    </a:p>
                  </a:txBody>
                  <a:tcPr marL="91436" marR="91436" marT="45736" marB="45736">
                    <a:lnL w="381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23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188913"/>
            <a:ext cx="728663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8860" y="285728"/>
            <a:ext cx="503237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1916113"/>
            <a:ext cx="6477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3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Сайвер\Desktop\РАЗВИВАЮЩАЯ СРЕДА\к обл. семинару\Познавательное развитие\_DSC5782.JP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642910" y="3357562"/>
            <a:ext cx="3530553" cy="26384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476250"/>
          <a:ext cx="7921626" cy="2487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542"/>
                <a:gridCol w="2640542"/>
                <a:gridCol w="2640542"/>
              </a:tblGrid>
              <a:tr h="39631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</a:rPr>
                        <a:t>Доступность среды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предполагает:</a:t>
                      </a:r>
                    </a:p>
                  </a:txBody>
                  <a:tcPr marL="91449" marR="91449" marT="45728" marB="457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913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доступность для воспитанников  всех помещений, где осуществляется образовательная деятельность</a:t>
                      </a:r>
                    </a:p>
                    <a:p>
                      <a:pPr algn="ctr"/>
                      <a:endParaRPr lang="ru-RU" sz="1600" b="1" dirty="0"/>
                    </a:p>
                  </a:txBody>
                  <a:tcPr marL="91449" marR="91449" marT="45728" marB="457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7313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свободный доступ детей к играм, игрушкам, материалам, пособиям, обеспечивающим все основные виды детской активности</a:t>
                      </a:r>
                    </a:p>
                    <a:p>
                      <a:pPr algn="ctr"/>
                      <a:endParaRPr lang="ru-RU" sz="1600" b="1" dirty="0"/>
                    </a:p>
                  </a:txBody>
                  <a:tcPr marL="91449" marR="91449" marT="45728" marB="4572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563" indent="173038" algn="ctr"/>
                      <a:endParaRPr lang="ru-RU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82563" indent="173038"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исправность и сохранность материалов и оборудования</a:t>
                      </a:r>
                      <a:endParaRPr lang="ru-RU" sz="1600" b="1" dirty="0"/>
                    </a:p>
                  </a:txBody>
                  <a:tcPr marL="91449" marR="91449" marT="45728" marB="45728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Стрелка вправо 5"/>
          <p:cNvSpPr/>
          <p:nvPr/>
        </p:nvSpPr>
        <p:spPr>
          <a:xfrm rot="5400000">
            <a:off x="2143125" y="1033463"/>
            <a:ext cx="339725" cy="889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4014787" y="1033463"/>
            <a:ext cx="339725" cy="889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6175375" y="1033463"/>
            <a:ext cx="339725" cy="889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4" descr="C:\Users\Сайвер\Desktop\РАЗВИВАЮЩАЯ СРЕДА\к обл. семинару\Социально- коммуникативное развитие\_DSC58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429000"/>
            <a:ext cx="3746377" cy="24955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684213" y="0"/>
            <a:ext cx="8275637" cy="14843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latin typeface="+mj-lt"/>
                <a:ea typeface="+mj-ea"/>
                <a:cs typeface="+mj-cs"/>
              </a:rPr>
              <a:t>Условия для детей с ограниченными возможностями здоровья и детей-инвалидов </a:t>
            </a:r>
            <a:r>
              <a:rPr lang="ru-RU" sz="2000" b="1" dirty="0">
                <a:latin typeface="+mj-lt"/>
                <a:ea typeface="+mj-ea"/>
                <a:cs typeface="+mj-cs"/>
              </a:rPr>
              <a:t/>
            </a:r>
            <a:br>
              <a:rPr lang="ru-RU" sz="2000" b="1" dirty="0">
                <a:latin typeface="+mj-lt"/>
                <a:ea typeface="+mj-ea"/>
                <a:cs typeface="+mj-cs"/>
              </a:rPr>
            </a:br>
            <a:r>
              <a:rPr lang="ru-RU" sz="1600" dirty="0">
                <a:latin typeface="+mj-lt"/>
                <a:ea typeface="+mj-ea"/>
                <a:cs typeface="+mj-cs"/>
              </a:rPr>
              <a:t>(изложены в разделе Требования к психолого-педагогическим условиям реализации основной образовательной программы дошкольного образования)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786314" y="1500174"/>
            <a:ext cx="360363" cy="631825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63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70" name="Прямоугольник 7"/>
          <p:cNvSpPr>
            <a:spLocks noChangeArrowheads="1"/>
          </p:cNvSpPr>
          <p:nvPr/>
        </p:nvSpPr>
        <p:spPr bwMode="auto">
          <a:xfrm>
            <a:off x="1042988" y="2071678"/>
            <a:ext cx="75612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предполагают наличие </a:t>
            </a:r>
            <a:r>
              <a:rPr lang="ru-RU" sz="32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специальных</a:t>
            </a:r>
            <a:r>
              <a:rPr lang="ru-RU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00100" y="2909930"/>
          <a:ext cx="3211538" cy="2156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22"/>
                <a:gridCol w="2870116"/>
              </a:tblGrid>
              <a:tr h="43813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3" marR="9141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архитектурных условий</a:t>
                      </a:r>
                      <a:endParaRPr lang="ru-RU" sz="1800" b="1" dirty="0" smtClean="0"/>
                    </a:p>
                  </a:txBody>
                  <a:tcPr marL="91413" marR="91413" marT="45707" marB="457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3813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3" marR="9141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методических пособий</a:t>
                      </a:r>
                      <a:endParaRPr lang="ru-RU" sz="1800" b="1" dirty="0" smtClean="0"/>
                    </a:p>
                  </a:txBody>
                  <a:tcPr marL="91413" marR="91413" marT="45707" marB="457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2339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3" marR="9141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дидактических материалов</a:t>
                      </a:r>
                      <a:endParaRPr lang="ru-RU" sz="1800" b="1" dirty="0" smtClean="0"/>
                    </a:p>
                  </a:txBody>
                  <a:tcPr marL="91413" marR="91413" marT="45707" marB="457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2339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3" marR="9141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спортивного оборудования</a:t>
                      </a:r>
                      <a:endParaRPr lang="ru-RU" sz="1800" b="1" dirty="0" smtClean="0"/>
                    </a:p>
                  </a:txBody>
                  <a:tcPr marL="91413" marR="91413" marT="45707" marB="457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" name="Рисунок 11" descr="C:\Users\Irina\Desktop\Документы МКДОУ\ФОТО Д.с.JPG"/>
          <p:cNvPicPr/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4857752" y="2786058"/>
            <a:ext cx="4000528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 l="4377" t="18838" r="29526" b="3039"/>
          <a:stretch>
            <a:fillRect/>
          </a:stretch>
        </p:blipFill>
        <p:spPr bwMode="auto">
          <a:xfrm>
            <a:off x="285720" y="5072074"/>
            <a:ext cx="1857388" cy="16465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5214926"/>
            <a:ext cx="2190765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492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Сайвер</dc:creator>
  <cp:lastModifiedBy>ната</cp:lastModifiedBy>
  <cp:revision>97</cp:revision>
  <cp:lastPrinted>2015-10-07T09:33:32Z</cp:lastPrinted>
  <dcterms:created xsi:type="dcterms:W3CDTF">2013-11-12T10:19:12Z</dcterms:created>
  <dcterms:modified xsi:type="dcterms:W3CDTF">2023-05-15T07:13:06Z</dcterms:modified>
</cp:coreProperties>
</file>