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3"/>
  </p:notesMasterIdLst>
  <p:handoutMasterIdLst>
    <p:handoutMasterId r:id="rId14"/>
  </p:handoutMasterIdLst>
  <p:sldIdLst>
    <p:sldId id="257" r:id="rId3"/>
    <p:sldId id="281" r:id="rId4"/>
    <p:sldId id="258" r:id="rId5"/>
    <p:sldId id="261" r:id="rId6"/>
    <p:sldId id="271" r:id="rId7"/>
    <p:sldId id="262" r:id="rId8"/>
    <p:sldId id="280" r:id="rId9"/>
    <p:sldId id="272" r:id="rId10"/>
    <p:sldId id="274" r:id="rId11"/>
    <p:sldId id="278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F5AB1C69-6EDB-4FF4-983F-18BD219EF32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044" autoAdjust="0"/>
    <p:restoredTop sz="94434" autoAdjust="0"/>
  </p:normalViewPr>
  <p:slideViewPr>
    <p:cSldViewPr snapToGrid="0">
      <p:cViewPr>
        <p:scale>
          <a:sx n="71" d="100"/>
          <a:sy n="71" d="100"/>
        </p:scale>
        <p:origin x="-1998" y="-8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6" d="100"/>
          <a:sy n="76" d="100"/>
        </p:scale>
        <p:origin x="1230" y="78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EC9790B-C602-4868-93CF-22BDEE667ED3}" type="doc">
      <dgm:prSet loTypeId="urn:microsoft.com/office/officeart/2005/8/layout/default#1" loCatId="list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ED516889-E5D4-4A96-ACBE-E30E0EDFE904}">
      <dgm:prSet phldrT="[Текст]"/>
      <dgm:spPr/>
      <dgm:t>
        <a:bodyPr/>
        <a:lstStyle/>
        <a:p>
          <a:r>
            <a:rPr lang="ru-RU" dirty="0" smtClean="0">
              <a:solidFill>
                <a:schemeClr val="tx2"/>
              </a:solidFill>
            </a:rPr>
            <a:t>Росту физической работоспособности</a:t>
          </a:r>
          <a:endParaRPr lang="ru-RU" dirty="0">
            <a:solidFill>
              <a:schemeClr val="tx2"/>
            </a:solidFill>
          </a:endParaRPr>
        </a:p>
      </dgm:t>
    </dgm:pt>
    <dgm:pt modelId="{AB3F24D1-633D-4EEC-B7FB-2A0F51AF30F2}" type="parTrans" cxnId="{A0EF798B-D2D4-444D-8B58-79447B936B01}">
      <dgm:prSet/>
      <dgm:spPr/>
      <dgm:t>
        <a:bodyPr/>
        <a:lstStyle/>
        <a:p>
          <a:endParaRPr lang="ru-RU"/>
        </a:p>
      </dgm:t>
    </dgm:pt>
    <dgm:pt modelId="{E8A99ABB-77FE-48D4-B6FC-20DFE4E4C6AD}" type="sibTrans" cxnId="{A0EF798B-D2D4-444D-8B58-79447B936B01}">
      <dgm:prSet/>
      <dgm:spPr/>
      <dgm:t>
        <a:bodyPr/>
        <a:lstStyle/>
        <a:p>
          <a:endParaRPr lang="ru-RU"/>
        </a:p>
      </dgm:t>
    </dgm:pt>
    <dgm:pt modelId="{8906D63D-326A-43A2-BA5C-11CD99A0CE04}">
      <dgm:prSet phldrT="[Текст]"/>
      <dgm:spPr/>
      <dgm:t>
        <a:bodyPr/>
        <a:lstStyle/>
        <a:p>
          <a:r>
            <a:rPr lang="ru-RU" dirty="0" smtClean="0">
              <a:solidFill>
                <a:schemeClr val="tx2"/>
              </a:solidFill>
            </a:rPr>
            <a:t>Нормализации деятельности отдельных органов и функциональных систем</a:t>
          </a:r>
          <a:endParaRPr lang="ru-RU" dirty="0">
            <a:solidFill>
              <a:schemeClr val="tx2"/>
            </a:solidFill>
          </a:endParaRPr>
        </a:p>
      </dgm:t>
    </dgm:pt>
    <dgm:pt modelId="{A909F571-B1B3-470D-A382-2092D5DC31CE}" type="parTrans" cxnId="{344848E3-0213-4BB4-9DCE-E659D82D4C2F}">
      <dgm:prSet/>
      <dgm:spPr/>
      <dgm:t>
        <a:bodyPr/>
        <a:lstStyle/>
        <a:p>
          <a:endParaRPr lang="ru-RU"/>
        </a:p>
      </dgm:t>
    </dgm:pt>
    <dgm:pt modelId="{9664F2D2-6BCA-4AFD-B5BE-0AF5DF249E35}" type="sibTrans" cxnId="{344848E3-0213-4BB4-9DCE-E659D82D4C2F}">
      <dgm:prSet/>
      <dgm:spPr/>
      <dgm:t>
        <a:bodyPr/>
        <a:lstStyle/>
        <a:p>
          <a:endParaRPr lang="ru-RU"/>
        </a:p>
      </dgm:t>
    </dgm:pt>
    <dgm:pt modelId="{2622547E-A04E-4B5F-B86F-0A004107AA68}">
      <dgm:prSet phldrT="[Текст]"/>
      <dgm:spPr/>
      <dgm:t>
        <a:bodyPr/>
        <a:lstStyle/>
        <a:p>
          <a:r>
            <a:rPr lang="ru-RU" dirty="0" smtClean="0">
              <a:solidFill>
                <a:schemeClr val="tx2"/>
              </a:solidFill>
            </a:rPr>
            <a:t>Формированию личностных качеств</a:t>
          </a:r>
          <a:endParaRPr lang="ru-RU" dirty="0">
            <a:solidFill>
              <a:schemeClr val="tx2"/>
            </a:solidFill>
          </a:endParaRPr>
        </a:p>
      </dgm:t>
    </dgm:pt>
    <dgm:pt modelId="{F25B4C2B-5A8B-471C-B7CC-9139C8E7E61A}" type="parTrans" cxnId="{F2466633-2CC1-473B-917F-6BA1C8F6A03E}">
      <dgm:prSet/>
      <dgm:spPr/>
      <dgm:t>
        <a:bodyPr/>
        <a:lstStyle/>
        <a:p>
          <a:endParaRPr lang="ru-RU"/>
        </a:p>
      </dgm:t>
    </dgm:pt>
    <dgm:pt modelId="{2E44C014-604A-4698-AC4A-1525D272E599}" type="sibTrans" cxnId="{F2466633-2CC1-473B-917F-6BA1C8F6A03E}">
      <dgm:prSet/>
      <dgm:spPr/>
      <dgm:t>
        <a:bodyPr/>
        <a:lstStyle/>
        <a:p>
          <a:endParaRPr lang="ru-RU"/>
        </a:p>
      </dgm:t>
    </dgm:pt>
    <dgm:pt modelId="{1C809FB8-725E-4328-9BF5-3D4B84BC9CD9}">
      <dgm:prSet phldrT="[Текст]"/>
      <dgm:spPr/>
      <dgm:t>
        <a:bodyPr/>
        <a:lstStyle/>
        <a:p>
          <a:r>
            <a:rPr lang="ru-RU" dirty="0" smtClean="0">
              <a:solidFill>
                <a:schemeClr val="tx2"/>
              </a:solidFill>
            </a:rPr>
            <a:t>Улучшению </a:t>
          </a:r>
          <a:r>
            <a:rPr lang="ru-RU" dirty="0" err="1" smtClean="0">
              <a:solidFill>
                <a:schemeClr val="tx2"/>
              </a:solidFill>
            </a:rPr>
            <a:t>психолого</a:t>
          </a:r>
          <a:r>
            <a:rPr lang="ru-RU" dirty="0" smtClean="0">
              <a:solidFill>
                <a:schemeClr val="tx2"/>
              </a:solidFill>
            </a:rPr>
            <a:t> – эмоционального состояния</a:t>
          </a:r>
          <a:endParaRPr lang="ru-RU" dirty="0">
            <a:solidFill>
              <a:schemeClr val="tx2"/>
            </a:solidFill>
          </a:endParaRPr>
        </a:p>
      </dgm:t>
    </dgm:pt>
    <dgm:pt modelId="{5262DB55-5AAD-4DF5-A5C6-5EF016DCB6A5}" type="parTrans" cxnId="{432BE51C-5767-436D-A1CA-643DC58532EB}">
      <dgm:prSet/>
      <dgm:spPr/>
      <dgm:t>
        <a:bodyPr/>
        <a:lstStyle/>
        <a:p>
          <a:endParaRPr lang="ru-RU"/>
        </a:p>
      </dgm:t>
    </dgm:pt>
    <dgm:pt modelId="{161B00F1-4B86-409C-A1DB-81253BF21A71}" type="sibTrans" cxnId="{432BE51C-5767-436D-A1CA-643DC58532EB}">
      <dgm:prSet/>
      <dgm:spPr/>
      <dgm:t>
        <a:bodyPr/>
        <a:lstStyle/>
        <a:p>
          <a:endParaRPr lang="ru-RU"/>
        </a:p>
      </dgm:t>
    </dgm:pt>
    <dgm:pt modelId="{EF3927E8-B346-4BA2-B5F5-88CA9820CD58}">
      <dgm:prSet phldrT="[Текст]"/>
      <dgm:spPr/>
      <dgm:t>
        <a:bodyPr/>
        <a:lstStyle/>
        <a:p>
          <a:r>
            <a:rPr lang="ru-RU" dirty="0" smtClean="0">
              <a:solidFill>
                <a:schemeClr val="tx2"/>
              </a:solidFill>
            </a:rPr>
            <a:t>Укреплению психического здоровья</a:t>
          </a:r>
          <a:endParaRPr lang="ru-RU" dirty="0">
            <a:solidFill>
              <a:schemeClr val="tx2"/>
            </a:solidFill>
          </a:endParaRPr>
        </a:p>
      </dgm:t>
    </dgm:pt>
    <dgm:pt modelId="{145CC04B-B8DB-4704-BA38-1C881756EF33}" type="parTrans" cxnId="{FD27860F-7B3F-4400-A92D-529647223CF9}">
      <dgm:prSet/>
      <dgm:spPr/>
      <dgm:t>
        <a:bodyPr/>
        <a:lstStyle/>
        <a:p>
          <a:endParaRPr lang="ru-RU"/>
        </a:p>
      </dgm:t>
    </dgm:pt>
    <dgm:pt modelId="{A1B68130-910D-49D0-B3B6-4DAA21B016A1}" type="sibTrans" cxnId="{FD27860F-7B3F-4400-A92D-529647223CF9}">
      <dgm:prSet/>
      <dgm:spPr/>
      <dgm:t>
        <a:bodyPr/>
        <a:lstStyle/>
        <a:p>
          <a:endParaRPr lang="ru-RU"/>
        </a:p>
      </dgm:t>
    </dgm:pt>
    <dgm:pt modelId="{9446469F-32F6-4EF7-BAF8-D6E4F985AD46}">
      <dgm:prSet/>
      <dgm:spPr/>
      <dgm:t>
        <a:bodyPr/>
        <a:lstStyle/>
        <a:p>
          <a:r>
            <a:rPr lang="ru-RU" dirty="0" smtClean="0">
              <a:solidFill>
                <a:schemeClr val="tx2"/>
              </a:solidFill>
            </a:rPr>
            <a:t>Повышению устойчивости организма к различным заболеваниям</a:t>
          </a:r>
          <a:endParaRPr lang="ru-RU" dirty="0">
            <a:solidFill>
              <a:schemeClr val="tx2"/>
            </a:solidFill>
          </a:endParaRPr>
        </a:p>
      </dgm:t>
    </dgm:pt>
    <dgm:pt modelId="{898ADEA2-EA9C-46A1-83E4-F9618C3129A0}" type="parTrans" cxnId="{02CBFAA7-EA30-4D53-98A1-0C374F19B8CB}">
      <dgm:prSet/>
      <dgm:spPr/>
      <dgm:t>
        <a:bodyPr/>
        <a:lstStyle/>
        <a:p>
          <a:endParaRPr lang="ru-RU"/>
        </a:p>
      </dgm:t>
    </dgm:pt>
    <dgm:pt modelId="{4725ABE3-ACEA-42C8-91D7-CB35FDB8F0E9}" type="sibTrans" cxnId="{02CBFAA7-EA30-4D53-98A1-0C374F19B8CB}">
      <dgm:prSet/>
      <dgm:spPr/>
      <dgm:t>
        <a:bodyPr/>
        <a:lstStyle/>
        <a:p>
          <a:endParaRPr lang="ru-RU"/>
        </a:p>
      </dgm:t>
    </dgm:pt>
    <dgm:pt modelId="{656BB51F-7D71-44C3-B482-363E92BF563A}" type="pres">
      <dgm:prSet presAssocID="{8EC9790B-C602-4868-93CF-22BDEE667ED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BC3E0BD-EB8B-4307-BCDB-7C66532319CA}" type="pres">
      <dgm:prSet presAssocID="{9446469F-32F6-4EF7-BAF8-D6E4F985AD46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956858-1E46-4745-BF72-E9CAC2813BC9}" type="pres">
      <dgm:prSet presAssocID="{4725ABE3-ACEA-42C8-91D7-CB35FDB8F0E9}" presName="sibTrans" presStyleCnt="0"/>
      <dgm:spPr/>
    </dgm:pt>
    <dgm:pt modelId="{E47C3786-1728-4CC7-9C55-799BFB53A49C}" type="pres">
      <dgm:prSet presAssocID="{ED516889-E5D4-4A96-ACBE-E30E0EDFE904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540192-9B23-4BF8-90F5-4180159BD3F3}" type="pres">
      <dgm:prSet presAssocID="{E8A99ABB-77FE-48D4-B6FC-20DFE4E4C6AD}" presName="sibTrans" presStyleCnt="0"/>
      <dgm:spPr/>
    </dgm:pt>
    <dgm:pt modelId="{00F6F113-4372-499A-9640-EF5D6C5C40A2}" type="pres">
      <dgm:prSet presAssocID="{8906D63D-326A-43A2-BA5C-11CD99A0CE04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071E09-C784-4CB4-AB29-5C26C09F0613}" type="pres">
      <dgm:prSet presAssocID="{9664F2D2-6BCA-4AFD-B5BE-0AF5DF249E35}" presName="sibTrans" presStyleCnt="0"/>
      <dgm:spPr/>
    </dgm:pt>
    <dgm:pt modelId="{BC2E0B1A-AFC7-493D-BDE5-AADC8D857D95}" type="pres">
      <dgm:prSet presAssocID="{2622547E-A04E-4B5F-B86F-0A004107AA68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1EDCE9-4207-49F9-B2AE-6373AC9BA0CD}" type="pres">
      <dgm:prSet presAssocID="{2E44C014-604A-4698-AC4A-1525D272E599}" presName="sibTrans" presStyleCnt="0"/>
      <dgm:spPr/>
    </dgm:pt>
    <dgm:pt modelId="{3FF8701E-0E4A-454E-9E52-98E42BFBDAF0}" type="pres">
      <dgm:prSet presAssocID="{1C809FB8-725E-4328-9BF5-3D4B84BC9CD9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69DA30-C2C5-4559-B446-0A0E1C69F7E0}" type="pres">
      <dgm:prSet presAssocID="{161B00F1-4B86-409C-A1DB-81253BF21A71}" presName="sibTrans" presStyleCnt="0"/>
      <dgm:spPr/>
    </dgm:pt>
    <dgm:pt modelId="{5B457F48-6C0E-4671-9B57-D9BA193E12C4}" type="pres">
      <dgm:prSet presAssocID="{EF3927E8-B346-4BA2-B5F5-88CA9820CD58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2466633-2CC1-473B-917F-6BA1C8F6A03E}" srcId="{8EC9790B-C602-4868-93CF-22BDEE667ED3}" destId="{2622547E-A04E-4B5F-B86F-0A004107AA68}" srcOrd="3" destOrd="0" parTransId="{F25B4C2B-5A8B-471C-B7CC-9139C8E7E61A}" sibTransId="{2E44C014-604A-4698-AC4A-1525D272E599}"/>
    <dgm:cxn modelId="{EC0EFDAC-21FB-42C6-8F6A-5A8159442825}" type="presOf" srcId="{8906D63D-326A-43A2-BA5C-11CD99A0CE04}" destId="{00F6F113-4372-499A-9640-EF5D6C5C40A2}" srcOrd="0" destOrd="0" presId="urn:microsoft.com/office/officeart/2005/8/layout/default#1"/>
    <dgm:cxn modelId="{051D7918-D4D5-4CBD-A004-BD49FB721F9E}" type="presOf" srcId="{9446469F-32F6-4EF7-BAF8-D6E4F985AD46}" destId="{7BC3E0BD-EB8B-4307-BCDB-7C66532319CA}" srcOrd="0" destOrd="0" presId="urn:microsoft.com/office/officeart/2005/8/layout/default#1"/>
    <dgm:cxn modelId="{A0EF798B-D2D4-444D-8B58-79447B936B01}" srcId="{8EC9790B-C602-4868-93CF-22BDEE667ED3}" destId="{ED516889-E5D4-4A96-ACBE-E30E0EDFE904}" srcOrd="1" destOrd="0" parTransId="{AB3F24D1-633D-4EEC-B7FB-2A0F51AF30F2}" sibTransId="{E8A99ABB-77FE-48D4-B6FC-20DFE4E4C6AD}"/>
    <dgm:cxn modelId="{F3C844B8-8C2D-41C3-8380-8817FD431C32}" type="presOf" srcId="{1C809FB8-725E-4328-9BF5-3D4B84BC9CD9}" destId="{3FF8701E-0E4A-454E-9E52-98E42BFBDAF0}" srcOrd="0" destOrd="0" presId="urn:microsoft.com/office/officeart/2005/8/layout/default#1"/>
    <dgm:cxn modelId="{FD27860F-7B3F-4400-A92D-529647223CF9}" srcId="{8EC9790B-C602-4868-93CF-22BDEE667ED3}" destId="{EF3927E8-B346-4BA2-B5F5-88CA9820CD58}" srcOrd="5" destOrd="0" parTransId="{145CC04B-B8DB-4704-BA38-1C881756EF33}" sibTransId="{A1B68130-910D-49D0-B3B6-4DAA21B016A1}"/>
    <dgm:cxn modelId="{5EA4A607-4161-4F64-B7D4-E228E5218AB7}" type="presOf" srcId="{2622547E-A04E-4B5F-B86F-0A004107AA68}" destId="{BC2E0B1A-AFC7-493D-BDE5-AADC8D857D95}" srcOrd="0" destOrd="0" presId="urn:microsoft.com/office/officeart/2005/8/layout/default#1"/>
    <dgm:cxn modelId="{344848E3-0213-4BB4-9DCE-E659D82D4C2F}" srcId="{8EC9790B-C602-4868-93CF-22BDEE667ED3}" destId="{8906D63D-326A-43A2-BA5C-11CD99A0CE04}" srcOrd="2" destOrd="0" parTransId="{A909F571-B1B3-470D-A382-2092D5DC31CE}" sibTransId="{9664F2D2-6BCA-4AFD-B5BE-0AF5DF249E35}"/>
    <dgm:cxn modelId="{432BE51C-5767-436D-A1CA-643DC58532EB}" srcId="{8EC9790B-C602-4868-93CF-22BDEE667ED3}" destId="{1C809FB8-725E-4328-9BF5-3D4B84BC9CD9}" srcOrd="4" destOrd="0" parTransId="{5262DB55-5AAD-4DF5-A5C6-5EF016DCB6A5}" sibTransId="{161B00F1-4B86-409C-A1DB-81253BF21A71}"/>
    <dgm:cxn modelId="{02CBFAA7-EA30-4D53-98A1-0C374F19B8CB}" srcId="{8EC9790B-C602-4868-93CF-22BDEE667ED3}" destId="{9446469F-32F6-4EF7-BAF8-D6E4F985AD46}" srcOrd="0" destOrd="0" parTransId="{898ADEA2-EA9C-46A1-83E4-F9618C3129A0}" sibTransId="{4725ABE3-ACEA-42C8-91D7-CB35FDB8F0E9}"/>
    <dgm:cxn modelId="{1C32E7A4-5364-4939-A909-57E92044C444}" type="presOf" srcId="{8EC9790B-C602-4868-93CF-22BDEE667ED3}" destId="{656BB51F-7D71-44C3-B482-363E92BF563A}" srcOrd="0" destOrd="0" presId="urn:microsoft.com/office/officeart/2005/8/layout/default#1"/>
    <dgm:cxn modelId="{C9A7F64E-F177-481B-8EA2-7B982D5DA2C3}" type="presOf" srcId="{EF3927E8-B346-4BA2-B5F5-88CA9820CD58}" destId="{5B457F48-6C0E-4671-9B57-D9BA193E12C4}" srcOrd="0" destOrd="0" presId="urn:microsoft.com/office/officeart/2005/8/layout/default#1"/>
    <dgm:cxn modelId="{4189B7D2-93EC-4AEA-AC14-776708BE9FF6}" type="presOf" srcId="{ED516889-E5D4-4A96-ACBE-E30E0EDFE904}" destId="{E47C3786-1728-4CC7-9C55-799BFB53A49C}" srcOrd="0" destOrd="0" presId="urn:microsoft.com/office/officeart/2005/8/layout/default#1"/>
    <dgm:cxn modelId="{435EAB14-24AB-43AA-AAC0-960711A38ACA}" type="presParOf" srcId="{656BB51F-7D71-44C3-B482-363E92BF563A}" destId="{7BC3E0BD-EB8B-4307-BCDB-7C66532319CA}" srcOrd="0" destOrd="0" presId="urn:microsoft.com/office/officeart/2005/8/layout/default#1"/>
    <dgm:cxn modelId="{9FA45790-CA04-4A14-9B04-385BA39C31AE}" type="presParOf" srcId="{656BB51F-7D71-44C3-B482-363E92BF563A}" destId="{FF956858-1E46-4745-BF72-E9CAC2813BC9}" srcOrd="1" destOrd="0" presId="urn:microsoft.com/office/officeart/2005/8/layout/default#1"/>
    <dgm:cxn modelId="{37777A4C-8E76-478C-88EA-6FC4EBD3BADD}" type="presParOf" srcId="{656BB51F-7D71-44C3-B482-363E92BF563A}" destId="{E47C3786-1728-4CC7-9C55-799BFB53A49C}" srcOrd="2" destOrd="0" presId="urn:microsoft.com/office/officeart/2005/8/layout/default#1"/>
    <dgm:cxn modelId="{0DC19F17-316C-45B3-917A-131C95BEA6C8}" type="presParOf" srcId="{656BB51F-7D71-44C3-B482-363E92BF563A}" destId="{BC540192-9B23-4BF8-90F5-4180159BD3F3}" srcOrd="3" destOrd="0" presId="urn:microsoft.com/office/officeart/2005/8/layout/default#1"/>
    <dgm:cxn modelId="{9B65DB47-77CE-42AB-B1E0-7984DD9319E4}" type="presParOf" srcId="{656BB51F-7D71-44C3-B482-363E92BF563A}" destId="{00F6F113-4372-499A-9640-EF5D6C5C40A2}" srcOrd="4" destOrd="0" presId="urn:microsoft.com/office/officeart/2005/8/layout/default#1"/>
    <dgm:cxn modelId="{29C4F89D-C3C6-431D-9609-E2EF7BBB9118}" type="presParOf" srcId="{656BB51F-7D71-44C3-B482-363E92BF563A}" destId="{1C071E09-C784-4CB4-AB29-5C26C09F0613}" srcOrd="5" destOrd="0" presId="urn:microsoft.com/office/officeart/2005/8/layout/default#1"/>
    <dgm:cxn modelId="{79B92965-2764-416C-A636-FEA93334FC38}" type="presParOf" srcId="{656BB51F-7D71-44C3-B482-363E92BF563A}" destId="{BC2E0B1A-AFC7-493D-BDE5-AADC8D857D95}" srcOrd="6" destOrd="0" presId="urn:microsoft.com/office/officeart/2005/8/layout/default#1"/>
    <dgm:cxn modelId="{30D603D1-3CE3-4A64-841C-025FE177B126}" type="presParOf" srcId="{656BB51F-7D71-44C3-B482-363E92BF563A}" destId="{4D1EDCE9-4207-49F9-B2AE-6373AC9BA0CD}" srcOrd="7" destOrd="0" presId="urn:microsoft.com/office/officeart/2005/8/layout/default#1"/>
    <dgm:cxn modelId="{127EAA7B-1056-42E7-A3D1-A1E00E38E9B4}" type="presParOf" srcId="{656BB51F-7D71-44C3-B482-363E92BF563A}" destId="{3FF8701E-0E4A-454E-9E52-98E42BFBDAF0}" srcOrd="8" destOrd="0" presId="urn:microsoft.com/office/officeart/2005/8/layout/default#1"/>
    <dgm:cxn modelId="{CD8C298E-68A8-4E24-874B-61494C5CDB4C}" type="presParOf" srcId="{656BB51F-7D71-44C3-B482-363E92BF563A}" destId="{5669DA30-C2C5-4559-B446-0A0E1C69F7E0}" srcOrd="9" destOrd="0" presId="urn:microsoft.com/office/officeart/2005/8/layout/default#1"/>
    <dgm:cxn modelId="{D8441E56-66A3-44C6-83CA-9920038DAE88}" type="presParOf" srcId="{656BB51F-7D71-44C3-B482-363E92BF563A}" destId="{5B457F48-6C0E-4671-9B57-D9BA193E12C4}" srcOrd="1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F0BBCCD-36A5-4EC2-A02C-40890CBE660A}" type="doc">
      <dgm:prSet loTypeId="urn:microsoft.com/office/officeart/2005/8/layout/vList3#1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8CF6B75-4974-49CE-8BF5-0931BC6A38CF}">
      <dgm:prSet phldrT="[Текст]"/>
      <dgm:spPr/>
      <dgm:t>
        <a:bodyPr/>
        <a:lstStyle/>
        <a:p>
          <a:r>
            <a:rPr lang="ru-RU" dirty="0" smtClean="0"/>
            <a:t>1блок. Специально организованное обучение</a:t>
          </a:r>
          <a:endParaRPr lang="ru-RU" dirty="0"/>
        </a:p>
      </dgm:t>
    </dgm:pt>
    <dgm:pt modelId="{70961964-7832-4B9E-84C2-672BF7BA10E6}" type="parTrans" cxnId="{F0D66EED-31B9-4BF2-8025-968BDDC037CA}">
      <dgm:prSet/>
      <dgm:spPr/>
      <dgm:t>
        <a:bodyPr/>
        <a:lstStyle/>
        <a:p>
          <a:endParaRPr lang="ru-RU"/>
        </a:p>
      </dgm:t>
    </dgm:pt>
    <dgm:pt modelId="{B424A8E7-441B-4461-B580-9CC34AFFD81D}" type="sibTrans" cxnId="{F0D66EED-31B9-4BF2-8025-968BDDC037CA}">
      <dgm:prSet/>
      <dgm:spPr/>
      <dgm:t>
        <a:bodyPr/>
        <a:lstStyle/>
        <a:p>
          <a:endParaRPr lang="ru-RU"/>
        </a:p>
      </dgm:t>
    </dgm:pt>
    <dgm:pt modelId="{E342E628-D724-4E6E-A714-3D9CE6B1D39E}">
      <dgm:prSet phldrT="[Текст]"/>
      <dgm:spPr/>
      <dgm:t>
        <a:bodyPr/>
        <a:lstStyle/>
        <a:p>
          <a:r>
            <a:rPr lang="ru-RU" dirty="0" smtClean="0"/>
            <a:t>2 блок. Совместная деятельность в режимных моментах</a:t>
          </a:r>
          <a:endParaRPr lang="ru-RU" dirty="0"/>
        </a:p>
      </dgm:t>
    </dgm:pt>
    <dgm:pt modelId="{A78993F3-F97C-4F21-860C-B4B53888FDB5}" type="parTrans" cxnId="{D36E11FF-48CC-47E9-943E-BB3EA40B0F75}">
      <dgm:prSet/>
      <dgm:spPr/>
      <dgm:t>
        <a:bodyPr/>
        <a:lstStyle/>
        <a:p>
          <a:endParaRPr lang="ru-RU"/>
        </a:p>
      </dgm:t>
    </dgm:pt>
    <dgm:pt modelId="{5079D477-B6AE-4E89-8DA9-E77D433C8006}" type="sibTrans" cxnId="{D36E11FF-48CC-47E9-943E-BB3EA40B0F75}">
      <dgm:prSet/>
      <dgm:spPr/>
      <dgm:t>
        <a:bodyPr/>
        <a:lstStyle/>
        <a:p>
          <a:endParaRPr lang="ru-RU"/>
        </a:p>
      </dgm:t>
    </dgm:pt>
    <dgm:pt modelId="{840EF29E-A0A2-462D-9CA9-07C96B9D3079}">
      <dgm:prSet phldrT="[Текст]"/>
      <dgm:spPr/>
      <dgm:t>
        <a:bodyPr/>
        <a:lstStyle/>
        <a:p>
          <a:r>
            <a:rPr lang="ru-RU" dirty="0" smtClean="0"/>
            <a:t>3 блок. Свободная, самостоятельная деятельность детей</a:t>
          </a:r>
          <a:endParaRPr lang="ru-RU" dirty="0"/>
        </a:p>
      </dgm:t>
    </dgm:pt>
    <dgm:pt modelId="{9E6C2AF1-3BFD-4F4B-B355-E103C7801FDA}" type="parTrans" cxnId="{6CA424C4-FC83-42A4-9318-6E231F39B3AC}">
      <dgm:prSet/>
      <dgm:spPr/>
      <dgm:t>
        <a:bodyPr/>
        <a:lstStyle/>
        <a:p>
          <a:endParaRPr lang="ru-RU"/>
        </a:p>
      </dgm:t>
    </dgm:pt>
    <dgm:pt modelId="{D2C048AB-8968-466A-A32F-9A76A35C9790}" type="sibTrans" cxnId="{6CA424C4-FC83-42A4-9318-6E231F39B3AC}">
      <dgm:prSet/>
      <dgm:spPr/>
      <dgm:t>
        <a:bodyPr/>
        <a:lstStyle/>
        <a:p>
          <a:endParaRPr lang="ru-RU"/>
        </a:p>
      </dgm:t>
    </dgm:pt>
    <dgm:pt modelId="{740EB438-7E10-4EB8-BAF4-488CE8CEFE3C}" type="pres">
      <dgm:prSet presAssocID="{AF0BBCCD-36A5-4EC2-A02C-40890CBE660A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960DFBD-C705-4727-9525-F867BE4156C8}" type="pres">
      <dgm:prSet presAssocID="{68CF6B75-4974-49CE-8BF5-0931BC6A38CF}" presName="composite" presStyleCnt="0"/>
      <dgm:spPr/>
      <dgm:t>
        <a:bodyPr/>
        <a:lstStyle/>
        <a:p>
          <a:endParaRPr lang="ru-RU"/>
        </a:p>
      </dgm:t>
    </dgm:pt>
    <dgm:pt modelId="{FFB0ECEF-7F38-4446-BCE4-3C30D137C7D1}" type="pres">
      <dgm:prSet presAssocID="{68CF6B75-4974-49CE-8BF5-0931BC6A38CF}" presName="imgShp" presStyleLbl="fgImgPlace1" presStyleIdx="0" presStyleCnt="3" custAng="741199" custScaleX="83941" custScaleY="82311"/>
      <dgm:spPr>
        <a:prstGeom prst="teardrop">
          <a:avLst/>
        </a:prstGeom>
      </dgm:spPr>
      <dgm:t>
        <a:bodyPr/>
        <a:lstStyle/>
        <a:p>
          <a:endParaRPr lang="ru-RU"/>
        </a:p>
      </dgm:t>
    </dgm:pt>
    <dgm:pt modelId="{BCB80D1C-54FE-4A56-8462-C423F3F7D2F9}" type="pres">
      <dgm:prSet presAssocID="{68CF6B75-4974-49CE-8BF5-0931BC6A38CF}" presName="txShp" presStyleLbl="node1" presStyleIdx="0" presStyleCnt="3" custScaleX="67604" custScaleY="89011" custLinFactNeighborX="-2858" custLinFactNeighborY="-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706CAF-45A5-45EA-AF66-26ADA9BF1E1F}" type="pres">
      <dgm:prSet presAssocID="{B424A8E7-441B-4461-B580-9CC34AFFD81D}" presName="spacing" presStyleCnt="0"/>
      <dgm:spPr/>
      <dgm:t>
        <a:bodyPr/>
        <a:lstStyle/>
        <a:p>
          <a:endParaRPr lang="ru-RU"/>
        </a:p>
      </dgm:t>
    </dgm:pt>
    <dgm:pt modelId="{6FC0404D-1343-4E5A-A998-229C8B0DA384}" type="pres">
      <dgm:prSet presAssocID="{E342E628-D724-4E6E-A714-3D9CE6B1D39E}" presName="composite" presStyleCnt="0"/>
      <dgm:spPr/>
      <dgm:t>
        <a:bodyPr/>
        <a:lstStyle/>
        <a:p>
          <a:endParaRPr lang="ru-RU"/>
        </a:p>
      </dgm:t>
    </dgm:pt>
    <dgm:pt modelId="{6EE34561-957A-421E-B21B-BE080BEA183A}" type="pres">
      <dgm:prSet presAssocID="{E342E628-D724-4E6E-A714-3D9CE6B1D39E}" presName="imgShp" presStyleLbl="fgImgPlace1" presStyleIdx="1" presStyleCnt="3" custScaleX="83297" custScaleY="76984"/>
      <dgm:spPr>
        <a:prstGeom prst="teardrop">
          <a:avLst/>
        </a:prstGeom>
      </dgm:spPr>
      <dgm:t>
        <a:bodyPr/>
        <a:lstStyle/>
        <a:p>
          <a:endParaRPr lang="ru-RU"/>
        </a:p>
      </dgm:t>
    </dgm:pt>
    <dgm:pt modelId="{5FBC3FF5-E035-4C0B-A133-2EFF94C76C96}" type="pres">
      <dgm:prSet presAssocID="{E342E628-D724-4E6E-A714-3D9CE6B1D39E}" presName="txShp" presStyleLbl="node1" presStyleIdx="1" presStyleCnt="3" custScaleX="65040" custScaleY="89403" custLinFactNeighborX="-797" custLinFactNeighborY="29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D15299-0566-45CA-ABE5-DADBE4CBC2BC}" type="pres">
      <dgm:prSet presAssocID="{5079D477-B6AE-4E89-8DA9-E77D433C8006}" presName="spacing" presStyleCnt="0"/>
      <dgm:spPr/>
      <dgm:t>
        <a:bodyPr/>
        <a:lstStyle/>
        <a:p>
          <a:endParaRPr lang="ru-RU"/>
        </a:p>
      </dgm:t>
    </dgm:pt>
    <dgm:pt modelId="{CA2AE8B3-A427-466C-A689-64C464950180}" type="pres">
      <dgm:prSet presAssocID="{840EF29E-A0A2-462D-9CA9-07C96B9D3079}" presName="composite" presStyleCnt="0"/>
      <dgm:spPr/>
      <dgm:t>
        <a:bodyPr/>
        <a:lstStyle/>
        <a:p>
          <a:endParaRPr lang="ru-RU"/>
        </a:p>
      </dgm:t>
    </dgm:pt>
    <dgm:pt modelId="{F6748F9F-630F-49FF-91AC-E69AAF4E2D0A}" type="pres">
      <dgm:prSet presAssocID="{840EF29E-A0A2-462D-9CA9-07C96B9D3079}" presName="imgShp" presStyleLbl="fgImgPlace1" presStyleIdx="2" presStyleCnt="3" custScaleX="83610" custScaleY="78075"/>
      <dgm:spPr>
        <a:prstGeom prst="teardrop">
          <a:avLst/>
        </a:prstGeom>
      </dgm:spPr>
      <dgm:t>
        <a:bodyPr/>
        <a:lstStyle/>
        <a:p>
          <a:endParaRPr lang="ru-RU"/>
        </a:p>
      </dgm:t>
    </dgm:pt>
    <dgm:pt modelId="{854B35E7-813A-4E0E-9983-CEB64EC6715E}" type="pres">
      <dgm:prSet presAssocID="{840EF29E-A0A2-462D-9CA9-07C96B9D3079}" presName="txShp" presStyleLbl="node1" presStyleIdx="2" presStyleCnt="3" custScaleX="82484" custScaleY="84550" custLinFactNeighborX="36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36E11FF-48CC-47E9-943E-BB3EA40B0F75}" srcId="{AF0BBCCD-36A5-4EC2-A02C-40890CBE660A}" destId="{E342E628-D724-4E6E-A714-3D9CE6B1D39E}" srcOrd="1" destOrd="0" parTransId="{A78993F3-F97C-4F21-860C-B4B53888FDB5}" sibTransId="{5079D477-B6AE-4E89-8DA9-E77D433C8006}"/>
    <dgm:cxn modelId="{F0D66EED-31B9-4BF2-8025-968BDDC037CA}" srcId="{AF0BBCCD-36A5-4EC2-A02C-40890CBE660A}" destId="{68CF6B75-4974-49CE-8BF5-0931BC6A38CF}" srcOrd="0" destOrd="0" parTransId="{70961964-7832-4B9E-84C2-672BF7BA10E6}" sibTransId="{B424A8E7-441B-4461-B580-9CC34AFFD81D}"/>
    <dgm:cxn modelId="{25CB2FE9-BB99-49C5-B1D0-3A7B3540F641}" type="presOf" srcId="{AF0BBCCD-36A5-4EC2-A02C-40890CBE660A}" destId="{740EB438-7E10-4EB8-BAF4-488CE8CEFE3C}" srcOrd="0" destOrd="0" presId="urn:microsoft.com/office/officeart/2005/8/layout/vList3#1"/>
    <dgm:cxn modelId="{6CA424C4-FC83-42A4-9318-6E231F39B3AC}" srcId="{AF0BBCCD-36A5-4EC2-A02C-40890CBE660A}" destId="{840EF29E-A0A2-462D-9CA9-07C96B9D3079}" srcOrd="2" destOrd="0" parTransId="{9E6C2AF1-3BFD-4F4B-B355-E103C7801FDA}" sibTransId="{D2C048AB-8968-466A-A32F-9A76A35C9790}"/>
    <dgm:cxn modelId="{31036A9B-2DAB-46FC-84B1-F16B719CC6AF}" type="presOf" srcId="{68CF6B75-4974-49CE-8BF5-0931BC6A38CF}" destId="{BCB80D1C-54FE-4A56-8462-C423F3F7D2F9}" srcOrd="0" destOrd="0" presId="urn:microsoft.com/office/officeart/2005/8/layout/vList3#1"/>
    <dgm:cxn modelId="{7F62C358-2151-4552-A370-89ED7977C389}" type="presOf" srcId="{E342E628-D724-4E6E-A714-3D9CE6B1D39E}" destId="{5FBC3FF5-E035-4C0B-A133-2EFF94C76C96}" srcOrd="0" destOrd="0" presId="urn:microsoft.com/office/officeart/2005/8/layout/vList3#1"/>
    <dgm:cxn modelId="{CCF630E1-8ABC-4F6F-95A1-663971E18116}" type="presOf" srcId="{840EF29E-A0A2-462D-9CA9-07C96B9D3079}" destId="{854B35E7-813A-4E0E-9983-CEB64EC6715E}" srcOrd="0" destOrd="0" presId="urn:microsoft.com/office/officeart/2005/8/layout/vList3#1"/>
    <dgm:cxn modelId="{EDBAFA5D-AEB2-441A-9DC6-C8B6340B0D70}" type="presParOf" srcId="{740EB438-7E10-4EB8-BAF4-488CE8CEFE3C}" destId="{C960DFBD-C705-4727-9525-F867BE4156C8}" srcOrd="0" destOrd="0" presId="urn:microsoft.com/office/officeart/2005/8/layout/vList3#1"/>
    <dgm:cxn modelId="{4E4C0830-1B69-4F19-84BE-1DDCBD4DC085}" type="presParOf" srcId="{C960DFBD-C705-4727-9525-F867BE4156C8}" destId="{FFB0ECEF-7F38-4446-BCE4-3C30D137C7D1}" srcOrd="0" destOrd="0" presId="urn:microsoft.com/office/officeart/2005/8/layout/vList3#1"/>
    <dgm:cxn modelId="{BDE2C03F-72D7-4A1B-A361-976D727700B3}" type="presParOf" srcId="{C960DFBD-C705-4727-9525-F867BE4156C8}" destId="{BCB80D1C-54FE-4A56-8462-C423F3F7D2F9}" srcOrd="1" destOrd="0" presId="urn:microsoft.com/office/officeart/2005/8/layout/vList3#1"/>
    <dgm:cxn modelId="{5AF9EB0B-C7C3-4F8B-A0DD-BA32BAEC5654}" type="presParOf" srcId="{740EB438-7E10-4EB8-BAF4-488CE8CEFE3C}" destId="{57706CAF-45A5-45EA-AF66-26ADA9BF1E1F}" srcOrd="1" destOrd="0" presId="urn:microsoft.com/office/officeart/2005/8/layout/vList3#1"/>
    <dgm:cxn modelId="{1210FECD-D4D7-4810-907D-7278A3D0CFF4}" type="presParOf" srcId="{740EB438-7E10-4EB8-BAF4-488CE8CEFE3C}" destId="{6FC0404D-1343-4E5A-A998-229C8B0DA384}" srcOrd="2" destOrd="0" presId="urn:microsoft.com/office/officeart/2005/8/layout/vList3#1"/>
    <dgm:cxn modelId="{052CBF7B-535E-4552-82AD-09B170370B38}" type="presParOf" srcId="{6FC0404D-1343-4E5A-A998-229C8B0DA384}" destId="{6EE34561-957A-421E-B21B-BE080BEA183A}" srcOrd="0" destOrd="0" presId="urn:microsoft.com/office/officeart/2005/8/layout/vList3#1"/>
    <dgm:cxn modelId="{B09FEDDF-7A7A-4800-BA76-8C7552F0F882}" type="presParOf" srcId="{6FC0404D-1343-4E5A-A998-229C8B0DA384}" destId="{5FBC3FF5-E035-4C0B-A133-2EFF94C76C96}" srcOrd="1" destOrd="0" presId="urn:microsoft.com/office/officeart/2005/8/layout/vList3#1"/>
    <dgm:cxn modelId="{E813717B-084D-4208-8CA0-65AB3126D3E3}" type="presParOf" srcId="{740EB438-7E10-4EB8-BAF4-488CE8CEFE3C}" destId="{96D15299-0566-45CA-ABE5-DADBE4CBC2BC}" srcOrd="3" destOrd="0" presId="urn:microsoft.com/office/officeart/2005/8/layout/vList3#1"/>
    <dgm:cxn modelId="{510287AD-D72A-44D8-B8D7-13617182DC54}" type="presParOf" srcId="{740EB438-7E10-4EB8-BAF4-488CE8CEFE3C}" destId="{CA2AE8B3-A427-466C-A689-64C464950180}" srcOrd="4" destOrd="0" presId="urn:microsoft.com/office/officeart/2005/8/layout/vList3#1"/>
    <dgm:cxn modelId="{163A927E-0485-4B8C-8044-E54A227326A1}" type="presParOf" srcId="{CA2AE8B3-A427-466C-A689-64C464950180}" destId="{F6748F9F-630F-49FF-91AC-E69AAF4E2D0A}" srcOrd="0" destOrd="0" presId="urn:microsoft.com/office/officeart/2005/8/layout/vList3#1"/>
    <dgm:cxn modelId="{B79F8F7B-4E40-4A47-9C48-77CA1A002B35}" type="presParOf" srcId="{CA2AE8B3-A427-466C-A689-64C464950180}" destId="{854B35E7-813A-4E0E-9983-CEB64EC6715E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C3E0BD-EB8B-4307-BCDB-7C66532319CA}">
      <dsp:nvSpPr>
        <dsp:cNvPr id="0" name=""/>
        <dsp:cNvSpPr/>
      </dsp:nvSpPr>
      <dsp:spPr>
        <a:xfrm>
          <a:off x="323754" y="1509"/>
          <a:ext cx="2740878" cy="164452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solidFill>
                <a:schemeClr val="tx2"/>
              </a:solidFill>
            </a:rPr>
            <a:t>Повышению устойчивости организма к различным заболеваниям</a:t>
          </a:r>
          <a:endParaRPr lang="ru-RU" sz="1500" kern="1200" dirty="0">
            <a:solidFill>
              <a:schemeClr val="tx2"/>
            </a:solidFill>
          </a:endParaRPr>
        </a:p>
      </dsp:txBody>
      <dsp:txXfrm>
        <a:off x="323754" y="1509"/>
        <a:ext cx="2740878" cy="1644526"/>
      </dsp:txXfrm>
    </dsp:sp>
    <dsp:sp modelId="{E47C3786-1728-4CC7-9C55-799BFB53A49C}">
      <dsp:nvSpPr>
        <dsp:cNvPr id="0" name=""/>
        <dsp:cNvSpPr/>
      </dsp:nvSpPr>
      <dsp:spPr>
        <a:xfrm>
          <a:off x="3338720" y="1509"/>
          <a:ext cx="2740878" cy="164452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solidFill>
                <a:schemeClr val="tx2"/>
              </a:solidFill>
            </a:rPr>
            <a:t>Росту физической работоспособности</a:t>
          </a:r>
          <a:endParaRPr lang="ru-RU" sz="1500" kern="1200" dirty="0">
            <a:solidFill>
              <a:schemeClr val="tx2"/>
            </a:solidFill>
          </a:endParaRPr>
        </a:p>
      </dsp:txBody>
      <dsp:txXfrm>
        <a:off x="3338720" y="1509"/>
        <a:ext cx="2740878" cy="1644526"/>
      </dsp:txXfrm>
    </dsp:sp>
    <dsp:sp modelId="{00F6F113-4372-499A-9640-EF5D6C5C40A2}">
      <dsp:nvSpPr>
        <dsp:cNvPr id="0" name=""/>
        <dsp:cNvSpPr/>
      </dsp:nvSpPr>
      <dsp:spPr>
        <a:xfrm>
          <a:off x="6353686" y="1509"/>
          <a:ext cx="2740878" cy="1644526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solidFill>
                <a:schemeClr val="tx2"/>
              </a:solidFill>
            </a:rPr>
            <a:t>Нормализации деятельности отдельных органов и функциональных систем</a:t>
          </a:r>
          <a:endParaRPr lang="ru-RU" sz="1500" kern="1200" dirty="0">
            <a:solidFill>
              <a:schemeClr val="tx2"/>
            </a:solidFill>
          </a:endParaRPr>
        </a:p>
      </dsp:txBody>
      <dsp:txXfrm>
        <a:off x="6353686" y="1509"/>
        <a:ext cx="2740878" cy="1644526"/>
      </dsp:txXfrm>
    </dsp:sp>
    <dsp:sp modelId="{BC2E0B1A-AFC7-493D-BDE5-AADC8D857D95}">
      <dsp:nvSpPr>
        <dsp:cNvPr id="0" name=""/>
        <dsp:cNvSpPr/>
      </dsp:nvSpPr>
      <dsp:spPr>
        <a:xfrm>
          <a:off x="323754" y="1920123"/>
          <a:ext cx="2740878" cy="1644526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solidFill>
                <a:schemeClr val="tx2"/>
              </a:solidFill>
            </a:rPr>
            <a:t>Формированию личностных качеств</a:t>
          </a:r>
          <a:endParaRPr lang="ru-RU" sz="1500" kern="1200" dirty="0">
            <a:solidFill>
              <a:schemeClr val="tx2"/>
            </a:solidFill>
          </a:endParaRPr>
        </a:p>
      </dsp:txBody>
      <dsp:txXfrm>
        <a:off x="323754" y="1920123"/>
        <a:ext cx="2740878" cy="1644526"/>
      </dsp:txXfrm>
    </dsp:sp>
    <dsp:sp modelId="{3FF8701E-0E4A-454E-9E52-98E42BFBDAF0}">
      <dsp:nvSpPr>
        <dsp:cNvPr id="0" name=""/>
        <dsp:cNvSpPr/>
      </dsp:nvSpPr>
      <dsp:spPr>
        <a:xfrm>
          <a:off x="3338720" y="1920123"/>
          <a:ext cx="2740878" cy="1644526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solidFill>
                <a:schemeClr val="tx2"/>
              </a:solidFill>
            </a:rPr>
            <a:t>Улучшению </a:t>
          </a:r>
          <a:r>
            <a:rPr lang="ru-RU" sz="1500" kern="1200" dirty="0" err="1" smtClean="0">
              <a:solidFill>
                <a:schemeClr val="tx2"/>
              </a:solidFill>
            </a:rPr>
            <a:t>психолого</a:t>
          </a:r>
          <a:r>
            <a:rPr lang="ru-RU" sz="1500" kern="1200" dirty="0" smtClean="0">
              <a:solidFill>
                <a:schemeClr val="tx2"/>
              </a:solidFill>
            </a:rPr>
            <a:t> – эмоционального состояния</a:t>
          </a:r>
          <a:endParaRPr lang="ru-RU" sz="1500" kern="1200" dirty="0">
            <a:solidFill>
              <a:schemeClr val="tx2"/>
            </a:solidFill>
          </a:endParaRPr>
        </a:p>
      </dsp:txBody>
      <dsp:txXfrm>
        <a:off x="3338720" y="1920123"/>
        <a:ext cx="2740878" cy="1644526"/>
      </dsp:txXfrm>
    </dsp:sp>
    <dsp:sp modelId="{5B457F48-6C0E-4671-9B57-D9BA193E12C4}">
      <dsp:nvSpPr>
        <dsp:cNvPr id="0" name=""/>
        <dsp:cNvSpPr/>
      </dsp:nvSpPr>
      <dsp:spPr>
        <a:xfrm>
          <a:off x="6353686" y="1920123"/>
          <a:ext cx="2740878" cy="164452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solidFill>
                <a:schemeClr val="tx2"/>
              </a:solidFill>
            </a:rPr>
            <a:t>Укреплению психического здоровья</a:t>
          </a:r>
          <a:endParaRPr lang="ru-RU" sz="1500" kern="1200" dirty="0">
            <a:solidFill>
              <a:schemeClr val="tx2"/>
            </a:solidFill>
          </a:endParaRPr>
        </a:p>
      </dsp:txBody>
      <dsp:txXfrm>
        <a:off x="6353686" y="1920123"/>
        <a:ext cx="2740878" cy="164452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B80D1C-54FE-4A56-8462-C423F3F7D2F9}">
      <dsp:nvSpPr>
        <dsp:cNvPr id="0" name=""/>
        <dsp:cNvSpPr/>
      </dsp:nvSpPr>
      <dsp:spPr>
        <a:xfrm rot="10800000">
          <a:off x="3360427" y="0"/>
          <a:ext cx="4398024" cy="1387334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7304" tIns="72390" rIns="135128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1блок. Специально организованное обучение</a:t>
          </a:r>
          <a:endParaRPr lang="ru-RU" sz="1900" kern="1200" dirty="0"/>
        </a:p>
      </dsp:txBody>
      <dsp:txXfrm rot="10800000">
        <a:off x="3707260" y="0"/>
        <a:ext cx="4051191" cy="1387334"/>
      </dsp:txXfrm>
    </dsp:sp>
    <dsp:sp modelId="{FFB0ECEF-7F38-4446-BCE4-3C30D137C7D1}">
      <dsp:nvSpPr>
        <dsp:cNvPr id="0" name=""/>
        <dsp:cNvSpPr/>
      </dsp:nvSpPr>
      <dsp:spPr>
        <a:xfrm rot="741199">
          <a:off x="1838428" y="52265"/>
          <a:ext cx="1308312" cy="1282907"/>
        </a:xfrm>
        <a:prstGeom prst="teardrop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FBC3FF5-E035-4C0B-A133-2EFF94C76C96}">
      <dsp:nvSpPr>
        <dsp:cNvPr id="0" name=""/>
        <dsp:cNvSpPr/>
      </dsp:nvSpPr>
      <dsp:spPr>
        <a:xfrm rot="10800000">
          <a:off x="3633854" y="1898060"/>
          <a:ext cx="4231221" cy="1393443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7304" tIns="72390" rIns="135128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2 блок. Совместная деятельность в режимных моментах</a:t>
          </a:r>
          <a:endParaRPr lang="ru-RU" sz="1900" kern="1200" dirty="0"/>
        </a:p>
      </dsp:txBody>
      <dsp:txXfrm rot="10800000">
        <a:off x="3982215" y="1898060"/>
        <a:ext cx="3882860" cy="1393443"/>
      </dsp:txXfrm>
    </dsp:sp>
    <dsp:sp modelId="{6EE34561-957A-421E-B21B-BE080BEA183A}">
      <dsp:nvSpPr>
        <dsp:cNvPr id="0" name=""/>
        <dsp:cNvSpPr/>
      </dsp:nvSpPr>
      <dsp:spPr>
        <a:xfrm>
          <a:off x="1865883" y="1928469"/>
          <a:ext cx="1365295" cy="1241791"/>
        </a:xfrm>
        <a:prstGeom prst="teardrop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54B35E7-813A-4E0E-9983-CEB64EC6715E}">
      <dsp:nvSpPr>
        <dsp:cNvPr id="0" name=""/>
        <dsp:cNvSpPr/>
      </dsp:nvSpPr>
      <dsp:spPr>
        <a:xfrm rot="10800000">
          <a:off x="3053701" y="3711343"/>
          <a:ext cx="5366052" cy="1317804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7304" tIns="72390" rIns="135128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3 блок. Свободная, самостоятельная деятельность детей</a:t>
          </a:r>
          <a:endParaRPr lang="ru-RU" sz="1900" kern="1200" dirty="0"/>
        </a:p>
      </dsp:txBody>
      <dsp:txXfrm rot="10800000">
        <a:off x="3383152" y="3711343"/>
        <a:ext cx="5036601" cy="1317804"/>
      </dsp:txXfrm>
    </dsp:sp>
    <dsp:sp modelId="{F6748F9F-630F-49FF-91AC-E69AAF4E2D0A}">
      <dsp:nvSpPr>
        <dsp:cNvPr id="0" name=""/>
        <dsp:cNvSpPr/>
      </dsp:nvSpPr>
      <dsp:spPr>
        <a:xfrm>
          <a:off x="1597710" y="3761803"/>
          <a:ext cx="1303153" cy="1216884"/>
        </a:xfrm>
        <a:prstGeom prst="teardrop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A45BA1-980A-4507-BE5A-5C1E7C2FFD8F}" type="datetimeFigureOut">
              <a:rPr lang="ru-RU" smtClean="0"/>
              <a:pPr/>
              <a:t>15.05.2023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E03411-58E2-43FD-AE1D-AD77DFF8CB2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81910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A3416D-7FED-43BC-AA7C-D92DBA01ED64}" type="datetimeFigureOut">
              <a:rPr lang="ru-RU" smtClean="0"/>
              <a:pPr/>
              <a:t>15.05.2023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DC57A8-AE18-4654-B6AF-04B3577165B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813978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65611" y="1752600"/>
            <a:ext cx="6858002" cy="1828800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65610" y="3733800"/>
            <a:ext cx="6858002" cy="9144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81203631"/>
      </p:ext>
    </p:extLst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артинки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ru-RU" smtClean="0"/>
              <a:pPr/>
              <a:t>15.05.2023</a:t>
            </a:fld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84" name="Группа 83"/>
          <p:cNvGrpSpPr>
            <a:grpSpLocks noChangeAspect="1"/>
          </p:cNvGrpSpPr>
          <p:nvPr/>
        </p:nvGrpSpPr>
        <p:grpSpPr>
          <a:xfrm rot="16200000" flipV="1">
            <a:off x="274315" y="1102304"/>
            <a:ext cx="5053664" cy="4411852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85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6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7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8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9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0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1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2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3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4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5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6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97" name="Рисунок 33"/>
          <p:cNvSpPr>
            <a:spLocks noGrp="1"/>
          </p:cNvSpPr>
          <p:nvPr>
            <p:ph type="pic" sz="quarter" idx="17"/>
          </p:nvPr>
        </p:nvSpPr>
        <p:spPr>
          <a:xfrm>
            <a:off x="840795" y="1020193"/>
            <a:ext cx="3886200" cy="45720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grpSp>
        <p:nvGrpSpPr>
          <p:cNvPr id="98" name="Группа 97"/>
          <p:cNvGrpSpPr/>
          <p:nvPr/>
        </p:nvGrpSpPr>
        <p:grpSpPr>
          <a:xfrm>
            <a:off x="5322489" y="319177"/>
            <a:ext cx="3389607" cy="27108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99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0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1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2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3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4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5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6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7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8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9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0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111" name="Рисунок 33"/>
          <p:cNvSpPr>
            <a:spLocks noGrp="1" noChangeAspect="1"/>
          </p:cNvSpPr>
          <p:nvPr>
            <p:ph type="pic" sz="quarter" idx="18"/>
          </p:nvPr>
        </p:nvSpPr>
        <p:spPr>
          <a:xfrm>
            <a:off x="5546780" y="529603"/>
            <a:ext cx="2993366" cy="230533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grpSp>
        <p:nvGrpSpPr>
          <p:cNvPr id="112" name="Группа 111"/>
          <p:cNvGrpSpPr/>
          <p:nvPr/>
        </p:nvGrpSpPr>
        <p:grpSpPr>
          <a:xfrm>
            <a:off x="5322489" y="3436140"/>
            <a:ext cx="3389607" cy="27108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113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4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5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6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7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8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2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125" name="Рисунок 33"/>
          <p:cNvSpPr>
            <a:spLocks noGrp="1" noChangeAspect="1"/>
          </p:cNvSpPr>
          <p:nvPr>
            <p:ph type="pic" sz="quarter" idx="19"/>
          </p:nvPr>
        </p:nvSpPr>
        <p:spPr>
          <a:xfrm>
            <a:off x="5546780" y="3646566"/>
            <a:ext cx="2993366" cy="230533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126" name="Текст 3"/>
          <p:cNvSpPr>
            <a:spLocks noGrp="1"/>
          </p:cNvSpPr>
          <p:nvPr>
            <p:ph type="body" sz="half" idx="21"/>
          </p:nvPr>
        </p:nvSpPr>
        <p:spPr>
          <a:xfrm>
            <a:off x="9066214" y="2048893"/>
            <a:ext cx="2286000" cy="2514599"/>
          </a:xfrm>
        </p:spPr>
        <p:txBody>
          <a:bodyPr anchor="ctr"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787425146"/>
      </p:ext>
    </p:extLst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11732" y="1330347"/>
            <a:ext cx="3840480" cy="2103120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6613" y="914400"/>
            <a:ext cx="6172201" cy="5029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511732" y="3555523"/>
            <a:ext cx="3840480" cy="238807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075611" y="6019801"/>
            <a:ext cx="1396260" cy="228600"/>
          </a:xfrm>
        </p:spPr>
        <p:txBody>
          <a:bodyPr/>
          <a:lstStyle/>
          <a:p>
            <a:fld id="{4CF99945-0A15-4715-AB6C-F5E56CF20F70}" type="datetimeFigureOut">
              <a:rPr lang="ru-RU" smtClean="0"/>
              <a:pPr/>
              <a:t>15.05.2023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65213" y="6019801"/>
            <a:ext cx="762000" cy="228600"/>
          </a:xfrm>
        </p:spPr>
        <p:txBody>
          <a:bodyPr/>
          <a:lstStyle>
            <a:lvl1pPr algn="l">
              <a:defRPr/>
            </a:lvl1pPr>
          </a:lstStyle>
          <a:p>
            <a:fld id="{022B156B-59AE-415F-B24B-8756D48BB97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39762651"/>
      </p:ext>
    </p:extLst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595546" y="781398"/>
            <a:ext cx="6433398" cy="5053665"/>
            <a:chOff x="5162444" y="781398"/>
            <a:chExt cx="6433398" cy="5053665"/>
          </a:xfrm>
        </p:grpSpPr>
        <p:sp>
          <p:nvSpPr>
            <p:cNvPr id="9" name="Полилиния 42"/>
            <p:cNvSpPr>
              <a:spLocks/>
            </p:cNvSpPr>
            <p:nvPr/>
          </p:nvSpPr>
          <p:spPr bwMode="auto">
            <a:xfrm rot="16200000" flipV="1">
              <a:off x="3342557" y="3275021"/>
              <a:ext cx="3827994" cy="17568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" name="Полилиния 43"/>
            <p:cNvSpPr>
              <a:spLocks/>
            </p:cNvSpPr>
            <p:nvPr/>
          </p:nvSpPr>
          <p:spPr bwMode="auto">
            <a:xfrm rot="16200000" flipV="1">
              <a:off x="9565728" y="3299447"/>
              <a:ext cx="3836876" cy="17568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grpSp>
          <p:nvGrpSpPr>
            <p:cNvPr id="11" name="Группа 10"/>
            <p:cNvGrpSpPr/>
            <p:nvPr/>
          </p:nvGrpSpPr>
          <p:grpSpPr>
            <a:xfrm>
              <a:off x="5814205" y="859113"/>
              <a:ext cx="5129146" cy="4880471"/>
              <a:chOff x="7856559" y="859113"/>
              <a:chExt cx="3086791" cy="4880471"/>
            </a:xfrm>
          </p:grpSpPr>
          <p:sp>
            <p:nvSpPr>
              <p:cNvPr id="20" name="Полилиния 41"/>
              <p:cNvSpPr>
                <a:spLocks/>
              </p:cNvSpPr>
              <p:nvPr/>
            </p:nvSpPr>
            <p:spPr bwMode="auto">
              <a:xfrm rot="16200000" flipV="1">
                <a:off x="9392183" y="4188416"/>
                <a:ext cx="15544" cy="3086791"/>
              </a:xfrm>
              <a:custGeom>
                <a:avLst/>
                <a:gdLst>
                  <a:gd name="T0" fmla="*/ 3 w 5"/>
                  <a:gd name="T1" fmla="*/ 0 h 868"/>
                  <a:gd name="T2" fmla="*/ 4 w 5"/>
                  <a:gd name="T3" fmla="*/ 217 h 868"/>
                  <a:gd name="T4" fmla="*/ 3 w 5"/>
                  <a:gd name="T5" fmla="*/ 326 h 868"/>
                  <a:gd name="T6" fmla="*/ 4 w 5"/>
                  <a:gd name="T7" fmla="*/ 434 h 868"/>
                  <a:gd name="T8" fmla="*/ 4 w 5"/>
                  <a:gd name="T9" fmla="*/ 651 h 868"/>
                  <a:gd name="T10" fmla="*/ 4 w 5"/>
                  <a:gd name="T11" fmla="*/ 760 h 868"/>
                  <a:gd name="T12" fmla="*/ 3 w 5"/>
                  <a:gd name="T13" fmla="*/ 868 h 868"/>
                  <a:gd name="T14" fmla="*/ 2 w 5"/>
                  <a:gd name="T15" fmla="*/ 868 h 868"/>
                  <a:gd name="T16" fmla="*/ 1 w 5"/>
                  <a:gd name="T17" fmla="*/ 760 h 868"/>
                  <a:gd name="T18" fmla="*/ 0 w 5"/>
                  <a:gd name="T19" fmla="*/ 651 h 868"/>
                  <a:gd name="T20" fmla="*/ 1 w 5"/>
                  <a:gd name="T21" fmla="*/ 434 h 868"/>
                  <a:gd name="T22" fmla="*/ 2 w 5"/>
                  <a:gd name="T23" fmla="*/ 326 h 868"/>
                  <a:gd name="T24" fmla="*/ 1 w 5"/>
                  <a:gd name="T25" fmla="*/ 217 h 868"/>
                  <a:gd name="T26" fmla="*/ 2 w 5"/>
                  <a:gd name="T27" fmla="*/ 0 h 868"/>
                  <a:gd name="T28" fmla="*/ 3 w 5"/>
                  <a:gd name="T29" fmla="*/ 0 h 8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868">
                    <a:moveTo>
                      <a:pt x="3" y="0"/>
                    </a:moveTo>
                    <a:cubicBezTo>
                      <a:pt x="4" y="73"/>
                      <a:pt x="4" y="145"/>
                      <a:pt x="4" y="217"/>
                    </a:cubicBezTo>
                    <a:cubicBezTo>
                      <a:pt x="4" y="253"/>
                      <a:pt x="3" y="290"/>
                      <a:pt x="3" y="326"/>
                    </a:cubicBezTo>
                    <a:cubicBezTo>
                      <a:pt x="3" y="362"/>
                      <a:pt x="3" y="398"/>
                      <a:pt x="4" y="434"/>
                    </a:cubicBezTo>
                    <a:cubicBezTo>
                      <a:pt x="4" y="507"/>
                      <a:pt x="5" y="579"/>
                      <a:pt x="4" y="651"/>
                    </a:cubicBezTo>
                    <a:cubicBezTo>
                      <a:pt x="5" y="687"/>
                      <a:pt x="4" y="724"/>
                      <a:pt x="4" y="760"/>
                    </a:cubicBezTo>
                    <a:cubicBezTo>
                      <a:pt x="4" y="796"/>
                      <a:pt x="3" y="832"/>
                      <a:pt x="3" y="868"/>
                    </a:cubicBezTo>
                    <a:cubicBezTo>
                      <a:pt x="2" y="868"/>
                      <a:pt x="2" y="868"/>
                      <a:pt x="2" y="868"/>
                    </a:cubicBezTo>
                    <a:cubicBezTo>
                      <a:pt x="2" y="832"/>
                      <a:pt x="1" y="796"/>
                      <a:pt x="1" y="760"/>
                    </a:cubicBezTo>
                    <a:cubicBezTo>
                      <a:pt x="1" y="724"/>
                      <a:pt x="0" y="687"/>
                      <a:pt x="0" y="651"/>
                    </a:cubicBezTo>
                    <a:cubicBezTo>
                      <a:pt x="0" y="579"/>
                      <a:pt x="1" y="507"/>
                      <a:pt x="1" y="434"/>
                    </a:cubicBezTo>
                    <a:cubicBezTo>
                      <a:pt x="2" y="398"/>
                      <a:pt x="2" y="362"/>
                      <a:pt x="2" y="326"/>
                    </a:cubicBezTo>
                    <a:cubicBezTo>
                      <a:pt x="2" y="290"/>
                      <a:pt x="1" y="253"/>
                      <a:pt x="1" y="217"/>
                    </a:cubicBezTo>
                    <a:cubicBezTo>
                      <a:pt x="0" y="145"/>
                      <a:pt x="1" y="73"/>
                      <a:pt x="2" y="0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21" name="Полилиния 44"/>
              <p:cNvSpPr>
                <a:spLocks/>
              </p:cNvSpPr>
              <p:nvPr/>
            </p:nvSpPr>
            <p:spPr bwMode="auto">
              <a:xfrm rot="16200000" flipV="1">
                <a:off x="9366943" y="-651271"/>
                <a:ext cx="13322" cy="3034090"/>
              </a:xfrm>
              <a:custGeom>
                <a:avLst/>
                <a:gdLst>
                  <a:gd name="T0" fmla="*/ 2 w 4"/>
                  <a:gd name="T1" fmla="*/ 853 h 853"/>
                  <a:gd name="T2" fmla="*/ 0 w 4"/>
                  <a:gd name="T3" fmla="*/ 640 h 853"/>
                  <a:gd name="T4" fmla="*/ 1 w 4"/>
                  <a:gd name="T5" fmla="*/ 533 h 853"/>
                  <a:gd name="T6" fmla="*/ 1 w 4"/>
                  <a:gd name="T7" fmla="*/ 427 h 853"/>
                  <a:gd name="T8" fmla="*/ 0 w 4"/>
                  <a:gd name="T9" fmla="*/ 213 h 853"/>
                  <a:gd name="T10" fmla="*/ 0 w 4"/>
                  <a:gd name="T11" fmla="*/ 107 h 853"/>
                  <a:gd name="T12" fmla="*/ 2 w 4"/>
                  <a:gd name="T13" fmla="*/ 0 h 853"/>
                  <a:gd name="T14" fmla="*/ 2 w 4"/>
                  <a:gd name="T15" fmla="*/ 0 h 853"/>
                  <a:gd name="T16" fmla="*/ 3 w 4"/>
                  <a:gd name="T17" fmla="*/ 107 h 853"/>
                  <a:gd name="T18" fmla="*/ 4 w 4"/>
                  <a:gd name="T19" fmla="*/ 213 h 853"/>
                  <a:gd name="T20" fmla="*/ 3 w 4"/>
                  <a:gd name="T21" fmla="*/ 427 h 853"/>
                  <a:gd name="T22" fmla="*/ 2 w 4"/>
                  <a:gd name="T23" fmla="*/ 533 h 853"/>
                  <a:gd name="T24" fmla="*/ 3 w 4"/>
                  <a:gd name="T25" fmla="*/ 640 h 853"/>
                  <a:gd name="T26" fmla="*/ 2 w 4"/>
                  <a:gd name="T27" fmla="*/ 853 h 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853">
                    <a:moveTo>
                      <a:pt x="2" y="853"/>
                    </a:moveTo>
                    <a:cubicBezTo>
                      <a:pt x="0" y="782"/>
                      <a:pt x="0" y="711"/>
                      <a:pt x="0" y="640"/>
                    </a:cubicBezTo>
                    <a:cubicBezTo>
                      <a:pt x="0" y="604"/>
                      <a:pt x="1" y="569"/>
                      <a:pt x="1" y="533"/>
                    </a:cubicBezTo>
                    <a:cubicBezTo>
                      <a:pt x="1" y="498"/>
                      <a:pt x="1" y="462"/>
                      <a:pt x="1" y="427"/>
                    </a:cubicBezTo>
                    <a:cubicBezTo>
                      <a:pt x="0" y="356"/>
                      <a:pt x="0" y="284"/>
                      <a:pt x="0" y="213"/>
                    </a:cubicBezTo>
                    <a:cubicBezTo>
                      <a:pt x="0" y="178"/>
                      <a:pt x="0" y="142"/>
                      <a:pt x="0" y="107"/>
                    </a:cubicBezTo>
                    <a:cubicBezTo>
                      <a:pt x="1" y="71"/>
                      <a:pt x="1" y="36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36"/>
                      <a:pt x="3" y="71"/>
                      <a:pt x="3" y="107"/>
                    </a:cubicBezTo>
                    <a:cubicBezTo>
                      <a:pt x="4" y="142"/>
                      <a:pt x="4" y="178"/>
                      <a:pt x="4" y="213"/>
                    </a:cubicBezTo>
                    <a:cubicBezTo>
                      <a:pt x="4" y="284"/>
                      <a:pt x="3" y="356"/>
                      <a:pt x="3" y="427"/>
                    </a:cubicBezTo>
                    <a:cubicBezTo>
                      <a:pt x="3" y="462"/>
                      <a:pt x="2" y="498"/>
                      <a:pt x="2" y="533"/>
                    </a:cubicBezTo>
                    <a:cubicBezTo>
                      <a:pt x="3" y="569"/>
                      <a:pt x="3" y="604"/>
                      <a:pt x="3" y="640"/>
                    </a:cubicBezTo>
                    <a:cubicBezTo>
                      <a:pt x="4" y="711"/>
                      <a:pt x="3" y="782"/>
                      <a:pt x="2" y="85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  <p:sp>
          <p:nvSpPr>
            <p:cNvPr id="12" name="Полилиния 45"/>
            <p:cNvSpPr>
              <a:spLocks noEditPoints="1"/>
            </p:cNvSpPr>
            <p:nvPr/>
          </p:nvSpPr>
          <p:spPr bwMode="auto">
            <a:xfrm rot="16200000" flipV="1">
              <a:off x="5186001" y="5323012"/>
              <a:ext cx="477390" cy="524504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" name="Полилиния 46"/>
            <p:cNvSpPr>
              <a:spLocks noEditPoints="1"/>
            </p:cNvSpPr>
            <p:nvPr/>
          </p:nvSpPr>
          <p:spPr bwMode="auto">
            <a:xfrm rot="16200000" flipV="1">
              <a:off x="5197295" y="5324846"/>
              <a:ext cx="477390" cy="511956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" name="Полилиния 47"/>
            <p:cNvSpPr>
              <a:spLocks noEditPoints="1"/>
            </p:cNvSpPr>
            <p:nvPr/>
          </p:nvSpPr>
          <p:spPr bwMode="auto">
            <a:xfrm rot="16200000" flipV="1">
              <a:off x="11076843" y="5321082"/>
              <a:ext cx="508476" cy="519485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" name="Полилиния 48"/>
            <p:cNvSpPr>
              <a:spLocks noEditPoints="1"/>
            </p:cNvSpPr>
            <p:nvPr/>
          </p:nvSpPr>
          <p:spPr bwMode="auto">
            <a:xfrm rot="16200000" flipV="1">
              <a:off x="11093207" y="5321324"/>
              <a:ext cx="470728" cy="534543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" name="Полилиния 49"/>
            <p:cNvSpPr>
              <a:spLocks noEditPoints="1"/>
            </p:cNvSpPr>
            <p:nvPr/>
          </p:nvSpPr>
          <p:spPr bwMode="auto">
            <a:xfrm rot="16200000" flipV="1">
              <a:off x="11051654" y="771453"/>
              <a:ext cx="468508" cy="519485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" name="Полилиния 50"/>
            <p:cNvSpPr>
              <a:spLocks noEditPoints="1"/>
            </p:cNvSpPr>
            <p:nvPr/>
          </p:nvSpPr>
          <p:spPr bwMode="auto">
            <a:xfrm rot="16200000" flipV="1">
              <a:off x="11044126" y="786511"/>
              <a:ext cx="468508" cy="489370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" name="Полилиния 51"/>
            <p:cNvSpPr>
              <a:spLocks noEditPoints="1"/>
            </p:cNvSpPr>
            <p:nvPr/>
          </p:nvSpPr>
          <p:spPr bwMode="auto">
            <a:xfrm rot="16200000" flipV="1">
              <a:off x="5232723" y="721157"/>
              <a:ext cx="424100" cy="544581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" name="Полилиния 52"/>
            <p:cNvSpPr>
              <a:spLocks noEditPoints="1"/>
            </p:cNvSpPr>
            <p:nvPr/>
          </p:nvSpPr>
          <p:spPr bwMode="auto">
            <a:xfrm rot="16200000" flipV="1">
              <a:off x="5241796" y="749729"/>
              <a:ext cx="428541" cy="491879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2891" y="1330347"/>
            <a:ext cx="3840480" cy="2103120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6613" y="1031195"/>
            <a:ext cx="5943600" cy="4572000"/>
          </a:xfr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492891" y="3555521"/>
            <a:ext cx="3840480" cy="216851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ru-RU" smtClean="0"/>
              <a:pPr/>
              <a:t>15.05.2023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59575804"/>
      </p:ext>
    </p:extLst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ru-RU" smtClean="0"/>
              <a:pPr/>
              <a:t>15.05.2023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47936214"/>
      </p:ext>
    </p:extLst>
  </p:cSld>
  <p:clrMapOvr>
    <a:masterClrMapping/>
  </p:clrMapOvr>
  <p:transition spd="med">
    <p:fade/>
  </p:transition>
  <p:extLst mod="1">
    <p:ext uri="{DCECCB84-F9BA-43D5-87BE-67443E8EF086}">
      <p15:sldGuideLst xmlns=""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624268" y="304800"/>
            <a:ext cx="1729531" cy="56769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199" y="304800"/>
            <a:ext cx="8633671" cy="56769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ru-RU" smtClean="0"/>
              <a:pPr/>
              <a:t>15.05.2023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05803309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ru-RU" smtClean="0"/>
              <a:pPr/>
              <a:t>15.05.2023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9630955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5613" y="1828800"/>
            <a:ext cx="6858002" cy="1828800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65610" y="3733800"/>
            <a:ext cx="6858002" cy="9144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1229257918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65212" y="1825625"/>
            <a:ext cx="4954588" cy="41879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4951414" cy="41879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ru-RU" smtClean="0"/>
              <a:pPr/>
              <a:t>15.05.2023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72755191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9848" y="1681163"/>
            <a:ext cx="4956048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069848" y="2505075"/>
            <a:ext cx="4956048" cy="34766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4956048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4956048" cy="34766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ru-RU" smtClean="0"/>
              <a:pPr/>
              <a:t>15.05.2023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18571645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ru-RU" smtClean="0"/>
              <a:pPr/>
              <a:t>15.05.2023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12816421"/>
      </p:ext>
    </p:extLst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ru-RU" smtClean="0"/>
              <a:pPr/>
              <a:t>15.05.2023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47874879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е картинки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ru-RU" smtClean="0"/>
              <a:pPr/>
              <a:t>15.05.2023</a:t>
            </a:fld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9" name="Группа 8"/>
          <p:cNvGrpSpPr/>
          <p:nvPr/>
        </p:nvGrpSpPr>
        <p:grpSpPr>
          <a:xfrm>
            <a:off x="574431" y="724619"/>
            <a:ext cx="5318979" cy="3795623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10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6285120" y="724619"/>
            <a:ext cx="5318979" cy="3795623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23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8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1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4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36" name="Рисунок 33"/>
          <p:cNvSpPr>
            <a:spLocks noGrp="1" noChangeAspect="1"/>
          </p:cNvSpPr>
          <p:nvPr>
            <p:ph type="pic" sz="quarter" idx="17"/>
          </p:nvPr>
        </p:nvSpPr>
        <p:spPr>
          <a:xfrm>
            <a:off x="833620" y="1020195"/>
            <a:ext cx="4800601" cy="32004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37" name="Рисунок 33"/>
          <p:cNvSpPr>
            <a:spLocks noGrp="1" noChangeAspect="1"/>
          </p:cNvSpPr>
          <p:nvPr>
            <p:ph type="pic" sz="quarter" idx="18"/>
          </p:nvPr>
        </p:nvSpPr>
        <p:spPr>
          <a:xfrm>
            <a:off x="6544309" y="1020195"/>
            <a:ext cx="4800601" cy="32004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39" name="Текст 3"/>
          <p:cNvSpPr>
            <a:spLocks noGrp="1"/>
          </p:cNvSpPr>
          <p:nvPr>
            <p:ph type="body" sz="half" idx="2"/>
          </p:nvPr>
        </p:nvSpPr>
        <p:spPr>
          <a:xfrm>
            <a:off x="1052423" y="4648200"/>
            <a:ext cx="4368980" cy="12954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0" name="Текст 3"/>
          <p:cNvSpPr>
            <a:spLocks noGrp="1"/>
          </p:cNvSpPr>
          <p:nvPr>
            <p:ph type="body" sz="half" idx="19"/>
          </p:nvPr>
        </p:nvSpPr>
        <p:spPr>
          <a:xfrm>
            <a:off x="6742908" y="4648200"/>
            <a:ext cx="4368980" cy="12954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1168274800"/>
      </p:ext>
    </p:extLst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артинки с подписями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ru-RU" smtClean="0"/>
              <a:pPr/>
              <a:t>15.05.2023</a:t>
            </a:fld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35" name="Группа 34"/>
          <p:cNvGrpSpPr>
            <a:grpSpLocks noChangeAspect="1"/>
          </p:cNvGrpSpPr>
          <p:nvPr/>
        </p:nvGrpSpPr>
        <p:grpSpPr>
          <a:xfrm rot="5400000">
            <a:off x="4030971" y="647727"/>
            <a:ext cx="4116828" cy="3383280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38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1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2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5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6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7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8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9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0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1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52" name="Группа 51"/>
          <p:cNvGrpSpPr>
            <a:grpSpLocks noChangeAspect="1"/>
          </p:cNvGrpSpPr>
          <p:nvPr/>
        </p:nvGrpSpPr>
        <p:grpSpPr>
          <a:xfrm rot="5400000">
            <a:off x="263071" y="1127733"/>
            <a:ext cx="4114800" cy="3381614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53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4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5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6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7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8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9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0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1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2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3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4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65" name="Группа 64"/>
          <p:cNvGrpSpPr>
            <a:grpSpLocks noChangeAspect="1"/>
          </p:cNvGrpSpPr>
          <p:nvPr/>
        </p:nvGrpSpPr>
        <p:grpSpPr>
          <a:xfrm rot="5400000">
            <a:off x="7803905" y="1127738"/>
            <a:ext cx="4114800" cy="3381613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66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7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8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9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0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1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2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3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4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5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6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7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78" name="Рисунок 33"/>
          <p:cNvSpPr>
            <a:spLocks noGrp="1"/>
          </p:cNvSpPr>
          <p:nvPr>
            <p:ph type="pic" sz="quarter" idx="18"/>
          </p:nvPr>
        </p:nvSpPr>
        <p:spPr>
          <a:xfrm>
            <a:off x="4599885" y="533400"/>
            <a:ext cx="2971800" cy="36576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79" name="Рисунок 33"/>
          <p:cNvSpPr>
            <a:spLocks noGrp="1"/>
          </p:cNvSpPr>
          <p:nvPr>
            <p:ph type="pic" sz="quarter" idx="19"/>
          </p:nvPr>
        </p:nvSpPr>
        <p:spPr>
          <a:xfrm>
            <a:off x="834571" y="1013590"/>
            <a:ext cx="2971800" cy="36576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80" name="Рисунок 33"/>
          <p:cNvSpPr>
            <a:spLocks noGrp="1"/>
          </p:cNvSpPr>
          <p:nvPr>
            <p:ph type="pic" sz="quarter" idx="20"/>
          </p:nvPr>
        </p:nvSpPr>
        <p:spPr>
          <a:xfrm>
            <a:off x="8375405" y="1013591"/>
            <a:ext cx="2971800" cy="36576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81" name="Текст 3"/>
          <p:cNvSpPr>
            <a:spLocks noGrp="1"/>
          </p:cNvSpPr>
          <p:nvPr>
            <p:ph type="body" sz="half" idx="2"/>
          </p:nvPr>
        </p:nvSpPr>
        <p:spPr>
          <a:xfrm>
            <a:off x="948871" y="5018002"/>
            <a:ext cx="2743200" cy="9144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2" name="Текст 3"/>
          <p:cNvSpPr>
            <a:spLocks noGrp="1"/>
          </p:cNvSpPr>
          <p:nvPr>
            <p:ph type="body" sz="half" idx="21"/>
          </p:nvPr>
        </p:nvSpPr>
        <p:spPr>
          <a:xfrm>
            <a:off x="4707208" y="4582378"/>
            <a:ext cx="2743200" cy="9144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3" name="Текст 3"/>
          <p:cNvSpPr>
            <a:spLocks noGrp="1"/>
          </p:cNvSpPr>
          <p:nvPr>
            <p:ph type="body" sz="half" idx="22"/>
          </p:nvPr>
        </p:nvSpPr>
        <p:spPr>
          <a:xfrm>
            <a:off x="8489705" y="5018002"/>
            <a:ext cx="2743200" cy="9144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1681935021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5212" y="304800"/>
            <a:ext cx="10058402" cy="1219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5214" y="1752600"/>
            <a:ext cx="10058400" cy="4229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075611" y="6019801"/>
            <a:ext cx="139626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CF99945-0A15-4715-AB6C-F5E56CF20F70}" type="datetimeFigureOut">
              <a:rPr lang="ru-RU" smtClean="0"/>
              <a:pPr/>
              <a:t>15.05.2023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979613" y="6019801"/>
            <a:ext cx="5943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65213" y="6019801"/>
            <a:ext cx="762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022B156B-59AE-415F-B24B-8756D48BB97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00630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61" r:id="rId9"/>
    <p:sldLayoutId id="2147483662" r:id="rId10"/>
    <p:sldLayoutId id="2147483656" r:id="rId11"/>
    <p:sldLayoutId id="2147483657" r:id="rId12"/>
    <p:sldLayoutId id="2147483658" r:id="rId13"/>
    <p:sldLayoutId id="2147483659" r:id="rId14"/>
  </p:sldLayoutIdLst>
  <p:transition spd="med">
    <p:fad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7472" indent="-347472" algn="l" defTabSz="91440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3464" algn="l" defTabSz="914400" rtl="0" eaLnBrk="1" latinLnBrk="0" hangingPunct="1">
        <a:lnSpc>
          <a:spcPct val="100000"/>
        </a:lnSpc>
        <a:spcBef>
          <a:spcPts val="12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pos="3840">
          <p15:clr>
            <a:srgbClr val="F26B43"/>
          </p15:clr>
        </p15:guide>
        <p15:guide id="2" orient="horz" pos="21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46026" y="2230243"/>
            <a:ext cx="9315594" cy="1897638"/>
          </a:xfrm>
        </p:spPr>
        <p:txBody>
          <a:bodyPr anchor="ctr">
            <a:normAutofit fontScale="90000"/>
          </a:bodyPr>
          <a:lstStyle/>
          <a:p>
            <a:pPr algn="ctr" defTabSz="914400">
              <a:spcBef>
                <a:spcPts val="1"/>
              </a:spcBef>
              <a:buNone/>
            </a:pPr>
            <a:r>
              <a:rPr lang="ru-RU" dirty="0" smtClean="0">
                <a:solidFill>
                  <a:srgbClr val="9A5315">
                    <a:lumMod val="50000"/>
                  </a:srgbClr>
                </a:solidFill>
                <a:latin typeface="Segoe Print"/>
              </a:rPr>
              <a:t>Двигательная активность детей в ДОУ</a:t>
            </a:r>
            <a:endParaRPr lang="ru-RU" sz="5400" b="0" i="0" dirty="0">
              <a:solidFill>
                <a:srgbClr val="9A5315">
                  <a:lumMod val="50000"/>
                </a:srgbClr>
              </a:solidFill>
              <a:latin typeface="Segoe Print"/>
              <a:ea typeface="+mj-ea"/>
              <a:cs typeface="+mj-cs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001000" y="4285279"/>
            <a:ext cx="3455894" cy="914400"/>
          </a:xfrm>
        </p:spPr>
        <p:txBody>
          <a:bodyPr/>
          <a:lstStyle/>
          <a:p>
            <a:pPr marL="0" indent="0" algn="r">
              <a:spcBef>
                <a:spcPts val="0"/>
              </a:spcBef>
              <a:buNone/>
            </a:pPr>
            <a:r>
              <a:rPr lang="ru-RU" sz="2400" b="0" i="0" dirty="0" smtClean="0"/>
              <a:t>Торопыгина Н.А., </a:t>
            </a:r>
          </a:p>
          <a:p>
            <a:pPr marL="0" indent="0" algn="r">
              <a:spcBef>
                <a:spcPts val="0"/>
              </a:spcBef>
              <a:buNone/>
            </a:pPr>
            <a:r>
              <a:rPr lang="ru-RU" sz="2400" b="0" i="0" dirty="0" smtClean="0"/>
              <a:t>зам. заведующего</a:t>
            </a:r>
            <a:endParaRPr lang="ru-RU" sz="2400" b="0" i="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092605" y="304979"/>
            <a:ext cx="7434146" cy="156966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i="1" dirty="0" smtClean="0"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Муниципальное казенное дошкольное </a:t>
            </a:r>
            <a:endParaRPr lang="ru-RU" sz="1000" i="1" dirty="0" smtClean="0">
              <a:latin typeface="Monotype Corsiva" pitchFamily="66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i="1" dirty="0" smtClean="0"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образовательное учреждение  Ханты – Мансийского района</a:t>
            </a:r>
            <a:endParaRPr lang="ru-RU" sz="1000" i="1" dirty="0" smtClean="0">
              <a:latin typeface="Monotype Corsiva" pitchFamily="66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i="1" dirty="0" smtClean="0"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«Детский сад «Светлячок» д. Шапша»</a:t>
            </a:r>
            <a:endParaRPr lang="ru-RU" sz="3600" i="1" dirty="0" smtClean="0">
              <a:latin typeface="Monotype Corsiva" pitchFamily="66" charset="0"/>
              <a:cs typeface="Arial" pitchFamily="34" charset="0"/>
            </a:endParaRPr>
          </a:p>
          <a:p>
            <a:pPr algn="ctr"/>
            <a:endParaRPr lang="ru-RU" sz="2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Logo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5417" y="227737"/>
            <a:ext cx="1000132" cy="92869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056095" y="5983942"/>
            <a:ext cx="25683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д. Шапша</a:t>
            </a:r>
            <a:r>
              <a:rPr lang="ru-RU" smtClean="0"/>
              <a:t>, </a:t>
            </a:r>
            <a:r>
              <a:rPr lang="ru-RU" smtClean="0"/>
              <a:t>2022г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69675095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56159" y="2308860"/>
            <a:ext cx="8574374" cy="1073708"/>
          </a:xfrm>
        </p:spPr>
        <p:txBody>
          <a:bodyPr>
            <a:normAutofit/>
          </a:bodyPr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668972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3598" y="1075765"/>
            <a:ext cx="8879543" cy="1586753"/>
          </a:xfrm>
        </p:spPr>
        <p:txBody>
          <a:bodyPr/>
          <a:lstStyle/>
          <a:p>
            <a:pPr algn="ctr"/>
            <a:r>
              <a:rPr lang="ru-RU" dirty="0"/>
              <a:t>Недостаточная двигательная активность - </a:t>
            </a:r>
            <a:r>
              <a:rPr lang="ru-RU" b="1" dirty="0"/>
              <a:t>гиподинамия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82601" y="2815408"/>
            <a:ext cx="4081276" cy="30609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3019614277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719643" y="450272"/>
            <a:ext cx="10749541" cy="1219200"/>
          </a:xfrm>
        </p:spPr>
        <p:txBody>
          <a:bodyPr/>
          <a:lstStyle/>
          <a:p>
            <a:pPr algn="l" defTabSz="914400">
              <a:lnSpc>
                <a:spcPct val="90000"/>
              </a:lnSpc>
              <a:spcBef>
                <a:spcPts val="1"/>
              </a:spcBef>
              <a:buNone/>
            </a:pPr>
            <a:r>
              <a:rPr lang="ru-RU" dirty="0" smtClean="0">
                <a:solidFill>
                  <a:srgbClr val="9A5315">
                    <a:lumMod val="50000"/>
                  </a:srgbClr>
                </a:solidFill>
                <a:latin typeface="Segoe Print"/>
              </a:rPr>
              <a:t>Что означает двигательная активность?</a:t>
            </a:r>
            <a:endParaRPr lang="ru-RU" sz="3600" b="0" i="0" dirty="0">
              <a:solidFill>
                <a:srgbClr val="9A5315">
                  <a:lumMod val="50000"/>
                </a:srgbClr>
              </a:solidFill>
              <a:latin typeface="Segoe Print"/>
              <a:ea typeface="+mj-ea"/>
              <a:cs typeface="+mj-cs"/>
            </a:endParaRPr>
          </a:p>
        </p:txBody>
      </p:sp>
      <p:sp>
        <p:nvSpPr>
          <p:cNvPr id="14" name="Объект 13"/>
          <p:cNvSpPr>
            <a:spLocks noGrp="1"/>
          </p:cNvSpPr>
          <p:nvPr>
            <p:ph idx="1"/>
          </p:nvPr>
        </p:nvSpPr>
        <p:spPr>
          <a:xfrm>
            <a:off x="1065213" y="2675312"/>
            <a:ext cx="10058400" cy="2008909"/>
          </a:xfrm>
        </p:spPr>
        <p:txBody>
          <a:bodyPr>
            <a:normAutofit/>
          </a:bodyPr>
          <a:lstStyle/>
          <a:p>
            <a:pPr marL="347472" indent="-347472" algn="l" defTabSz="914400">
              <a:lnSpc>
                <a:spcPct val="100000"/>
              </a:lnSpc>
              <a:spcBef>
                <a:spcPts val="1800"/>
              </a:spcBef>
              <a:buClr>
                <a:srgbClr val="9A5315"/>
              </a:buClr>
              <a:buFont typeface="Arial"/>
              <a:buChar char="•"/>
            </a:pPr>
            <a:r>
              <a:rPr lang="ru-RU" sz="3200" dirty="0" smtClean="0">
                <a:solidFill>
                  <a:srgbClr val="9A5315"/>
                </a:solidFill>
                <a:latin typeface="Segoe Print"/>
              </a:rPr>
              <a:t>Это суммарное количество двигательных действий, осуществляемых ребенком в течении дня </a:t>
            </a:r>
            <a:endParaRPr lang="ru-RU" sz="3200" b="0" dirty="0" smtClean="0">
              <a:solidFill>
                <a:srgbClr val="9A5315"/>
              </a:solidFill>
              <a:latin typeface="Segoe Prin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81074109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1768583185"/>
              </p:ext>
            </p:extLst>
          </p:nvPr>
        </p:nvGraphicFramePr>
        <p:xfrm>
          <a:off x="1021975" y="1613647"/>
          <a:ext cx="10596283" cy="39668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7946" y="159327"/>
            <a:ext cx="10058402" cy="1219200"/>
          </a:xfrm>
        </p:spPr>
        <p:txBody>
          <a:bodyPr/>
          <a:lstStyle/>
          <a:p>
            <a:pPr algn="l" defTabSz="914400">
              <a:lnSpc>
                <a:spcPct val="90000"/>
              </a:lnSpc>
              <a:spcBef>
                <a:spcPts val="1"/>
              </a:spcBef>
              <a:buNone/>
            </a:pPr>
            <a:r>
              <a:rPr lang="ru-RU" sz="3600" b="0" i="0" dirty="0" smtClean="0">
                <a:solidFill>
                  <a:srgbClr val="9A5315">
                    <a:lumMod val="50000"/>
                  </a:srgbClr>
                </a:solidFill>
                <a:latin typeface="Segoe Print"/>
                <a:ea typeface="+mj-ea"/>
                <a:cs typeface="+mj-cs"/>
              </a:rPr>
              <a:t>Значимость двигательной активности:</a:t>
            </a:r>
            <a:endParaRPr lang="ru-RU" sz="3600" b="0" i="0" dirty="0">
              <a:solidFill>
                <a:srgbClr val="9A5315">
                  <a:lumMod val="50000"/>
                </a:srgbClr>
              </a:solidFill>
              <a:latin typeface="Segoe Prin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24694414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7BC3E0BD-EB8B-4307-BCDB-7C66532319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graphicEl>
                                              <a:dgm id="{7BC3E0BD-EB8B-4307-BCDB-7C66532319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graphicEl>
                                              <a:dgm id="{7BC3E0BD-EB8B-4307-BCDB-7C66532319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E47C3786-1728-4CC7-9C55-799BFB53A4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6">
                                            <p:graphicEl>
                                              <a:dgm id="{E47C3786-1728-4CC7-9C55-799BFB53A4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6">
                                            <p:graphicEl>
                                              <a:dgm id="{E47C3786-1728-4CC7-9C55-799BFB53A4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0F6F113-4372-499A-9640-EF5D6C5C40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graphicEl>
                                              <a:dgm id="{00F6F113-4372-499A-9640-EF5D6C5C40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graphicEl>
                                              <a:dgm id="{00F6F113-4372-499A-9640-EF5D6C5C40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C2E0B1A-AFC7-493D-BDE5-AADC8D857D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6">
                                            <p:graphicEl>
                                              <a:dgm id="{BC2E0B1A-AFC7-493D-BDE5-AADC8D857D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6">
                                            <p:graphicEl>
                                              <a:dgm id="{BC2E0B1A-AFC7-493D-BDE5-AADC8D857D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3FF8701E-0E4A-454E-9E52-98E42BFBDA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graphicEl>
                                              <a:dgm id="{3FF8701E-0E4A-454E-9E52-98E42BFBDA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graphicEl>
                                              <a:dgm id="{3FF8701E-0E4A-454E-9E52-98E42BFBDA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5B457F48-6C0E-4671-9B57-D9BA193E12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graphicEl>
                                              <a:dgm id="{5B457F48-6C0E-4671-9B57-D9BA193E12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graphicEl>
                                              <a:dgm id="{5B457F48-6C0E-4671-9B57-D9BA193E12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 uiExpand="1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47704" y="1876339"/>
            <a:ext cx="7993833" cy="3840708"/>
          </a:xfrm>
        </p:spPr>
        <p:txBody>
          <a:bodyPr>
            <a:normAutofit/>
          </a:bodyPr>
          <a:lstStyle/>
          <a:p>
            <a:r>
              <a:rPr lang="ru-RU" b="1" u="sng" dirty="0" smtClean="0"/>
              <a:t>Целевые ориентиры:</a:t>
            </a:r>
            <a:endParaRPr lang="en-US" b="1" u="sng" dirty="0" smtClean="0"/>
          </a:p>
          <a:p>
            <a:endParaRPr lang="ru-RU" b="1" u="sng" dirty="0" smtClean="0"/>
          </a:p>
          <a:p>
            <a:r>
              <a:rPr lang="ru-RU" dirty="0" smtClean="0"/>
              <a:t>У ребёнка развита крупная и мелкая моторика. Он может контролировать свои движения и управлять ими, обладает развитой потребностью бегать, прыгать, и т.п.</a:t>
            </a:r>
          </a:p>
          <a:p>
            <a:pPr marL="342900" indent="-342900"/>
            <a:endParaRPr lang="ru-RU" dirty="0" smtClean="0"/>
          </a:p>
          <a:p>
            <a:pPr marL="342900" indent="-342900">
              <a:buFontTx/>
              <a:buChar char="-"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058400" y="4675414"/>
            <a:ext cx="1745726" cy="13133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876040092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65033" y="1867525"/>
            <a:ext cx="4770460" cy="2620339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1"/>
              </a:spcBef>
            </a:pPr>
            <a:r>
              <a:rPr lang="ru-RU" sz="2400" i="1" dirty="0">
                <a:latin typeface="Gungsuh" panose="02030600000101010101" pitchFamily="18" charset="-127"/>
                <a:ea typeface="Gungsuh" panose="02030600000101010101" pitchFamily="18" charset="-127"/>
                <a:cs typeface="Estrangelo Edessa" panose="03080600000000000000" pitchFamily="66" charset="0"/>
              </a:rPr>
              <a:t>Двигательная активность дошкольника должна </a:t>
            </a:r>
            <a:r>
              <a:rPr lang="ru-RU" sz="2400" i="1" dirty="0" smtClean="0">
                <a:latin typeface="Gungsuh" panose="02030600000101010101" pitchFamily="18" charset="-127"/>
                <a:ea typeface="Gungsuh" panose="02030600000101010101" pitchFamily="18" charset="-127"/>
                <a:cs typeface="Estrangelo Edessa" panose="03080600000000000000" pitchFamily="66" charset="0"/>
              </a:rPr>
              <a:t>соответствовать:</a:t>
            </a:r>
            <a:br>
              <a:rPr lang="ru-RU" sz="2400" i="1" dirty="0" smtClean="0">
                <a:latin typeface="Gungsuh" panose="02030600000101010101" pitchFamily="18" charset="-127"/>
                <a:ea typeface="Gungsuh" panose="02030600000101010101" pitchFamily="18" charset="-127"/>
                <a:cs typeface="Estrangelo Edessa" panose="03080600000000000000" pitchFamily="66" charset="0"/>
              </a:rPr>
            </a:br>
            <a:r>
              <a:rPr lang="ru-RU" sz="2400" i="1" dirty="0" smtClean="0">
                <a:latin typeface="Gungsuh" panose="02030600000101010101" pitchFamily="18" charset="-127"/>
                <a:ea typeface="Gungsuh" panose="02030600000101010101" pitchFamily="18" charset="-127"/>
                <a:cs typeface="Estrangelo Edessa" panose="03080600000000000000" pitchFamily="66" charset="0"/>
              </a:rPr>
              <a:t> </a:t>
            </a:r>
            <a:r>
              <a:rPr lang="ru-RU" sz="2400" i="1" dirty="0">
                <a:latin typeface="Gungsuh" panose="02030600000101010101" pitchFamily="18" charset="-127"/>
                <a:ea typeface="Gungsuh" panose="02030600000101010101" pitchFamily="18" charset="-127"/>
                <a:cs typeface="Estrangelo Edessa" panose="03080600000000000000" pitchFamily="66" charset="0"/>
              </a:rPr>
              <a:t>его опыту, интересам, желаниям, функциональным возможностям организма. </a:t>
            </a:r>
            <a:endParaRPr lang="ru-RU" sz="2800" b="0" i="0" dirty="0">
              <a:solidFill>
                <a:srgbClr val="9A5315">
                  <a:lumMod val="50000"/>
                </a:srgbClr>
              </a:solidFill>
              <a:latin typeface="Gungsuh" panose="02030600000101010101" pitchFamily="18" charset="-127"/>
              <a:ea typeface="Gungsuh" panose="02030600000101010101" pitchFamily="18" charset="-127"/>
              <a:cs typeface="Estrangelo Edessa" panose="03080600000000000000" pitchFamily="66" charset="0"/>
            </a:endParaRPr>
          </a:p>
        </p:txBody>
      </p:sp>
      <p:pic>
        <p:nvPicPr>
          <p:cNvPr id="9" name="Рисунок 8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3719" y="1018432"/>
            <a:ext cx="5989320" cy="4491990"/>
          </a:xfrm>
        </p:spPr>
      </p:pic>
    </p:spTree>
    <p:extLst>
      <p:ext uri="{BB962C8B-B14F-4D97-AF65-F5344CB8AC3E}">
        <p14:creationId xmlns:p14="http://schemas.microsoft.com/office/powerpoint/2010/main" xmlns="" val="21971531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801800681"/>
              </p:ext>
            </p:extLst>
          </p:nvPr>
        </p:nvGraphicFramePr>
        <p:xfrm>
          <a:off x="641351" y="320040"/>
          <a:ext cx="9782809" cy="502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439507023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FFB0ECEF-7F38-4446-BCE4-3C30D137C7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>
                                            <p:graphicEl>
                                              <a:dgm id="{FFB0ECEF-7F38-4446-BCE4-3C30D137C7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>
                                            <p:graphicEl>
                                              <a:dgm id="{FFB0ECEF-7F38-4446-BCE4-3C30D137C7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BCB80D1C-54FE-4A56-8462-C423F3F7D2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>
                                            <p:graphicEl>
                                              <a:dgm id="{BCB80D1C-54FE-4A56-8462-C423F3F7D2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">
                                            <p:graphicEl>
                                              <a:dgm id="{BCB80D1C-54FE-4A56-8462-C423F3F7D2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6EE34561-957A-421E-B21B-BE080BEA183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8">
                                            <p:graphicEl>
                                              <a:dgm id="{6EE34561-957A-421E-B21B-BE080BEA183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8">
                                            <p:graphicEl>
                                              <a:dgm id="{6EE34561-957A-421E-B21B-BE080BEA183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5FBC3FF5-E035-4C0B-A133-2EFF94C76C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8">
                                            <p:graphicEl>
                                              <a:dgm id="{5FBC3FF5-E035-4C0B-A133-2EFF94C76C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">
                                            <p:graphicEl>
                                              <a:dgm id="{5FBC3FF5-E035-4C0B-A133-2EFF94C76C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F6748F9F-630F-49FF-91AC-E69AAF4E2D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8">
                                            <p:graphicEl>
                                              <a:dgm id="{F6748F9F-630F-49FF-91AC-E69AAF4E2D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8">
                                            <p:graphicEl>
                                              <a:dgm id="{F6748F9F-630F-49FF-91AC-E69AAF4E2D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854B35E7-813A-4E0E-9983-CEB64EC671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8">
                                            <p:graphicEl>
                                              <a:dgm id="{854B35E7-813A-4E0E-9983-CEB64EC671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8">
                                            <p:graphicEl>
                                              <a:dgm id="{854B35E7-813A-4E0E-9983-CEB64EC671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FFB0ECEF-7F38-4446-BCE4-3C30D137C7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FFB0ECEF-7F38-4446-BCE4-3C30D137C7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FFB0ECEF-7F38-4446-BCE4-3C30D137C7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FFB0ECEF-7F38-4446-BCE4-3C30D137C7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FFB0ECEF-7F38-4446-BCE4-3C30D137C7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2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BCB80D1C-54FE-4A56-8462-C423F3F7D2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BCB80D1C-54FE-4A56-8462-C423F3F7D2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BCB80D1C-54FE-4A56-8462-C423F3F7D2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BCB80D1C-54FE-4A56-8462-C423F3F7D2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BCB80D1C-54FE-4A56-8462-C423F3F7D2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6EE34561-957A-421E-B21B-BE080BEA183A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6EE34561-957A-421E-B21B-BE080BEA183A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6EE34561-957A-421E-B21B-BE080BEA183A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6EE34561-957A-421E-B21B-BE080BEA183A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6EE34561-957A-421E-B21B-BE080BEA183A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6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5FBC3FF5-E035-4C0B-A133-2EFF94C76C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5FBC3FF5-E035-4C0B-A133-2EFF94C76C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5FBC3FF5-E035-4C0B-A133-2EFF94C76C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5FBC3FF5-E035-4C0B-A133-2EFF94C76C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5FBC3FF5-E035-4C0B-A133-2EFF94C76C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F6748F9F-630F-49FF-91AC-E69AAF4E2D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F6748F9F-630F-49FF-91AC-E69AAF4E2D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F6748F9F-630F-49FF-91AC-E69AAF4E2D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F6748F9F-630F-49FF-91AC-E69AAF4E2D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F6748F9F-630F-49FF-91AC-E69AAF4E2D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0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7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854B35E7-813A-4E0E-9983-CEB64EC671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854B35E7-813A-4E0E-9983-CEB64EC671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854B35E7-813A-4E0E-9983-CEB64EC671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854B35E7-813A-4E0E-9983-CEB64EC671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854B35E7-813A-4E0E-9983-CEB64EC671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Sub>
          <a:bldDgm bld="one"/>
        </p:bldSub>
      </p:bldGraphic>
      <p:bldGraphic spid="8" grpId="1">
        <p:bldSub>
          <a:bldDgm bld="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933" y="395786"/>
            <a:ext cx="10495129" cy="18288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Формы организации двигательной активности детей в ДОУ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692403" y="2224586"/>
            <a:ext cx="7600437" cy="4359094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ru-RU" dirty="0" err="1" smtClean="0"/>
              <a:t>Физкультурно</a:t>
            </a:r>
            <a:r>
              <a:rPr lang="ru-RU" dirty="0" smtClean="0"/>
              <a:t> – оздоровительные занятия в ходе режимных моментов…</a:t>
            </a:r>
          </a:p>
          <a:p>
            <a:pPr marL="457200" indent="-457200">
              <a:buAutoNum type="arabicPeriod"/>
            </a:pPr>
            <a:r>
              <a:rPr lang="ru-RU" dirty="0" smtClean="0"/>
              <a:t>Организованная двигательная деятельность…</a:t>
            </a:r>
          </a:p>
          <a:p>
            <a:pPr marL="457200" indent="-457200">
              <a:buAutoNum type="arabicPeriod"/>
            </a:pPr>
            <a:r>
              <a:rPr lang="ru-RU" dirty="0" smtClean="0"/>
              <a:t>Самостоятельная двигательная деятельность…</a:t>
            </a:r>
          </a:p>
          <a:p>
            <a:pPr marL="457200" indent="-457200">
              <a:buAutoNum type="arabicPeriod"/>
            </a:pPr>
            <a:r>
              <a:rPr lang="ru-RU" dirty="0" err="1" smtClean="0"/>
              <a:t>Физкультурно</a:t>
            </a:r>
            <a:r>
              <a:rPr lang="ru-RU" dirty="0" smtClean="0"/>
              <a:t> – массовые занятия…</a:t>
            </a:r>
          </a:p>
          <a:p>
            <a:pPr marL="457200" indent="-457200">
              <a:buAutoNum type="arabicPeriod"/>
            </a:pPr>
            <a:r>
              <a:rPr lang="ru-RU" dirty="0" smtClean="0"/>
              <a:t>Совместная </a:t>
            </a:r>
            <a:r>
              <a:rPr lang="ru-RU" dirty="0" err="1" smtClean="0"/>
              <a:t>физкультурно</a:t>
            </a:r>
            <a:r>
              <a:rPr lang="ru-RU" dirty="0" smtClean="0"/>
              <a:t> – оздоровительная работа ДОУ с семьями…</a:t>
            </a:r>
          </a:p>
          <a:p>
            <a:pPr marL="457200" indent="-457200">
              <a:buAutoNum type="arabicPeriod"/>
            </a:pPr>
            <a:endParaRPr lang="ru-RU" dirty="0" smtClean="0"/>
          </a:p>
          <a:p>
            <a:pPr marL="457200" indent="-45720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4290375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50" r="1250"/>
          <a:stretch>
            <a:fillRect/>
          </a:stretch>
        </p:blipFill>
        <p:spPr>
          <a:xfrm>
            <a:off x="926174" y="1036887"/>
            <a:ext cx="5766886" cy="4436066"/>
          </a:xfrm>
        </p:spPr>
      </p:pic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>
          <a:xfrm>
            <a:off x="7652911" y="1589561"/>
            <a:ext cx="3840480" cy="3805399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Наблюдать за состоянием детей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Регулировать нагрузку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Правильно подбирать место проведения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Подбирать оборудование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56993695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Nature Illustration 16x9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NatureIllustration_16x9_TP103431353.potx" id="{8A6F2D2F-6FDF-40AD-A2FC-E20AC28411A7}" vid="{0B84DAD3-D477-4488-8A04-91C293FC61C2}"/>
    </a:ext>
  </a:extLst>
</a:theme>
</file>

<file path=ppt/theme/theme2.xml><?xml version="1.0" encoding="utf-8"?>
<a:theme xmlns:a="http://schemas.openxmlformats.org/drawingml/2006/main" name="Office Theme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2167F96A-C2ED-4D5B-8EFB-A18C6982D36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Цветная презентация, посвященная природе, представленная в альбомной ориентации (широкоэкранный формат)</Template>
  <TotalTime>0</TotalTime>
  <Words>199</Words>
  <Application>Microsoft Office PowerPoint</Application>
  <PresentationFormat>Произвольный</PresentationFormat>
  <Paragraphs>35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Nature Illustration 16x9</vt:lpstr>
      <vt:lpstr>Двигательная активность детей в ДОУ</vt:lpstr>
      <vt:lpstr>Недостаточная двигательная активность - гиподинамия </vt:lpstr>
      <vt:lpstr>Что означает двигательная активность?</vt:lpstr>
      <vt:lpstr>Значимость двигательной активности:</vt:lpstr>
      <vt:lpstr>Слайд 5</vt:lpstr>
      <vt:lpstr>Двигательная активность дошкольника должна соответствовать:  его опыту, интересам, желаниям, функциональным возможностям организма. </vt:lpstr>
      <vt:lpstr>Слайд 7</vt:lpstr>
      <vt:lpstr>Формы организации двигательной активности детей в ДОУ</vt:lpstr>
      <vt:lpstr>Слайд 9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2015-12-01T18:54:05Z</dcterms:created>
  <dcterms:modified xsi:type="dcterms:W3CDTF">2023-05-15T07:09:42Z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TC034313779991</vt:lpwstr>
  </property>
</Properties>
</file>