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63" r:id="rId4"/>
    <p:sldId id="259" r:id="rId5"/>
    <p:sldId id="262" r:id="rId6"/>
    <p:sldId id="260" r:id="rId7"/>
    <p:sldId id="265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4" d="100"/>
          <a:sy n="74" d="100"/>
        </p:scale>
        <p:origin x="-2574" y="-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AC02051-7AA3-4B70-8F4D-20C9AE43ABEA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1571612"/>
            <a:ext cx="7177926" cy="2786082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ОРГАНИЗАЦИЯ ИГРОВОЙ ДЕЯТЕЛЬНОСТИ ДОШКОЛЬНИКОВ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0"/>
            <a:ext cx="7538164" cy="1357298"/>
          </a:xfrm>
        </p:spPr>
        <p:txBody>
          <a:bodyPr>
            <a:normAutofit/>
          </a:bodyPr>
          <a:lstStyle/>
          <a:p>
            <a:pPr lvl="0" algn="ctr"/>
            <a:r>
              <a:rPr lang="ru-RU" sz="2400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Муниципальное казенное дошкольное </a:t>
            </a:r>
            <a:endParaRPr lang="ru-RU" sz="1000" i="1" dirty="0" smtClean="0">
              <a:latin typeface="Monotype Corsiva" pitchFamily="66" charset="0"/>
              <a:cs typeface="Arial" pitchFamily="34" charset="0"/>
            </a:endParaRPr>
          </a:p>
          <a:p>
            <a:pPr lvl="0" algn="ctr" eaLnBrk="0" hangingPunct="0"/>
            <a:r>
              <a:rPr lang="ru-RU" sz="2400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образовательное учреждение  Ханты – Мансийского района</a:t>
            </a:r>
            <a:endParaRPr lang="ru-RU" sz="1000" i="1" dirty="0" smtClean="0">
              <a:latin typeface="Monotype Corsiva" pitchFamily="66" charset="0"/>
              <a:cs typeface="Arial" pitchFamily="34" charset="0"/>
            </a:endParaRPr>
          </a:p>
          <a:p>
            <a:pPr lvl="0" algn="ctr" eaLnBrk="0" hangingPunct="0"/>
            <a:r>
              <a:rPr lang="ru-RU" sz="2400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«Детский сад «Светлячок» д. Шапша»</a:t>
            </a:r>
            <a:endParaRPr lang="ru-RU" sz="3600" i="1" dirty="0" smtClean="0">
              <a:latin typeface="Monotype Corsiva" pitchFamily="66" charset="0"/>
              <a:cs typeface="Arial" pitchFamily="34" charset="0"/>
            </a:endParaRPr>
          </a:p>
          <a:p>
            <a:endParaRPr lang="ru-RU" sz="2400" dirty="0" smtClean="0"/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86256"/>
            <a:ext cx="3033456" cy="2289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39952" y="57332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0"/>
            <a:ext cx="1000132" cy="92869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57950" y="4643446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0"/>
              </a:spcBef>
            </a:pPr>
            <a:r>
              <a:rPr lang="ru-RU" dirty="0" smtClean="0">
                <a:latin typeface="Monotype Corsiva" pitchFamily="66" charset="0"/>
              </a:rPr>
              <a:t>Торопыгина Н.А., </a:t>
            </a:r>
          </a:p>
          <a:p>
            <a:pPr algn="r">
              <a:spcBef>
                <a:spcPts val="0"/>
              </a:spcBef>
            </a:pPr>
            <a:r>
              <a:rPr lang="ru-RU" dirty="0" smtClean="0">
                <a:latin typeface="Monotype Corsiva" pitchFamily="66" charset="0"/>
              </a:rPr>
              <a:t>зам. заведующего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00496" y="6072206"/>
            <a:ext cx="188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д. Шапша</a:t>
            </a:r>
            <a:r>
              <a:rPr lang="ru-RU" smtClean="0"/>
              <a:t>, </a:t>
            </a:r>
            <a:r>
              <a:rPr lang="ru-RU" smtClean="0"/>
              <a:t>2022г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9779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512" y="548680"/>
            <a:ext cx="8050088" cy="57759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«</a:t>
            </a:r>
            <a:r>
              <a:rPr lang="ru-RU" sz="3200" dirty="0" smtClean="0">
                <a:latin typeface="Monotype Corsiva" pitchFamily="66" charset="0"/>
              </a:rPr>
              <a:t>Игра  - это такая деятельность, благодаря которой происходят главнейшие изменения в психике ребенка и внутри которой развиваются психические процессы, подготавливающие ребенка к новой, высшей ступени его развития»</a:t>
            </a:r>
          </a:p>
          <a:p>
            <a:pPr marL="0" indent="0" algn="r">
              <a:buNone/>
            </a:pPr>
            <a:r>
              <a:rPr lang="ru-RU" sz="3200" dirty="0" smtClean="0">
                <a:latin typeface="Monotype Corsiva" pitchFamily="66" charset="0"/>
              </a:rPr>
              <a:t>А. Н. Леонтьев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7170" name="Picture 2" descr="https://img1.labirint.ru/rcimg/6843b00e3f93364ffbc985c90f18c467/1920x1080/books59/585869/ph_1.jpg?15640003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143248"/>
            <a:ext cx="4852956" cy="33575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7452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1214414" y="928670"/>
            <a:ext cx="7569546" cy="1857388"/>
          </a:xfrm>
        </p:spPr>
        <p:txBody>
          <a:bodyPr>
            <a:normAutofit fontScale="92500"/>
          </a:bodyPr>
          <a:lstStyle/>
          <a:p>
            <a:r>
              <a:rPr lang="ru-RU" sz="2800" dirty="0">
                <a:latin typeface="Monotype Corsiva" pitchFamily="66" charset="0"/>
              </a:rPr>
              <a:t>Игра – основной вид деятельности детей, а также форма организации детской деятельности. Конкретное содержание игровой деятельности зависит от возрастных и индивидуальных особенностей детей.</a:t>
            </a:r>
          </a:p>
          <a:p>
            <a:endParaRPr lang="ru-RU" dirty="0"/>
          </a:p>
        </p:txBody>
      </p:sp>
      <p:pic>
        <p:nvPicPr>
          <p:cNvPr id="6146" name="Picture 2" descr="https://ds04.infourok.ru/uploads/ex/092a/001a20d9-f5633d3d/hello_html_m446d325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786058"/>
            <a:ext cx="6060003" cy="3643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4716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28662" y="857232"/>
            <a:ext cx="7480450" cy="5452064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/>
              <a:t>У ребенка 3-4 лет в игре появляется цепочка действий, ребенок еще не в роли, но она подразумевается. Появляется партнер по игре, в игру вводятся предметы-заместители.</a:t>
            </a:r>
          </a:p>
          <a:p>
            <a:pPr algn="just"/>
            <a:r>
              <a:rPr lang="ru-RU" sz="2000" b="1" dirty="0" smtClean="0"/>
              <a:t>У детей 4-5 лет игра начинает четко отражать жизнь, четко обозначаются роли и сюжет игры, появляются партнеры. Дети начинают договариваться, появляются элементы условности. Начинает проявляться феномен </a:t>
            </a:r>
            <a:r>
              <a:rPr lang="ru-RU" sz="2000" b="1" dirty="0" err="1" smtClean="0"/>
              <a:t>децентрации</a:t>
            </a:r>
            <a:r>
              <a:rPr lang="ru-RU" sz="2000" b="1" dirty="0" smtClean="0"/>
              <a:t>, то есть через игру ребенок ставит себя на место другого.</a:t>
            </a:r>
          </a:p>
          <a:p>
            <a:pPr algn="just"/>
            <a:r>
              <a:rPr lang="ru-RU" sz="2000" b="1" dirty="0" smtClean="0"/>
              <a:t>В 5-7 лет дети уже становятся инициаторами и организаторами игры. Появляется коллективная игра и игры с правилами, которые диктуют поведение.</a:t>
            </a:r>
            <a:endParaRPr lang="ru-RU" sz="2000" b="1" dirty="0"/>
          </a:p>
        </p:txBody>
      </p:sp>
      <p:pic>
        <p:nvPicPr>
          <p:cNvPr id="5122" name="Picture 2" descr="https://3.bp.blogspot.com/-6VTbPEDFnT0/WmGwtGolH0I/AAAAAAAABGI/khaDEnr9DuQQXb4CEVlELHqUlMFgzlySQCPcBGAYYCw/s200/%25D1%2581%25D0%25BA%25D0%25B0%25D1%2587%25D0%25B0%25D0%25BD%25D0%25BD%25D1%258B%25D0%25B5%2B%25D1%2584%25D0%25B0%25D0%25B9%25D0%25BB%25D1%258B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4929198"/>
            <a:ext cx="3714776" cy="17459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538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КЛАССИФИКАЦИЯ   ИГР                               </a:t>
            </a:r>
            <a:r>
              <a:rPr lang="ru-RU" sz="3100" b="1" dirty="0" smtClean="0">
                <a:solidFill>
                  <a:srgbClr val="FF0000"/>
                </a:solidFill>
                <a:latin typeface="Monotype Corsiva" pitchFamily="66" charset="0"/>
              </a:rPr>
              <a:t>(Е. В. Зворыгина и Т. А. Новоселова)</a:t>
            </a:r>
            <a:endParaRPr lang="ru-RU" sz="31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5014157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u="sng" dirty="0" smtClean="0">
                <a:solidFill>
                  <a:srgbClr val="0070C0"/>
                </a:solidFill>
                <a:latin typeface="Monotype Corsiva" pitchFamily="66" charset="0"/>
              </a:rPr>
              <a:t>Игры, возникающие по инициативе детей:</a:t>
            </a:r>
          </a:p>
          <a:p>
            <a:pPr algn="just"/>
            <a:r>
              <a:rPr lang="ru-RU" sz="2000" dirty="0" smtClean="0">
                <a:latin typeface="Monotype Corsiva" pitchFamily="66" charset="0"/>
              </a:rPr>
              <a:t>Самостоятельные игры: </a:t>
            </a:r>
          </a:p>
          <a:p>
            <a:pPr marL="0" indent="0" algn="just">
              <a:buNone/>
            </a:pPr>
            <a:r>
              <a:rPr lang="ru-RU" sz="2000" dirty="0" smtClean="0">
                <a:latin typeface="Monotype Corsiva" pitchFamily="66" charset="0"/>
              </a:rPr>
              <a:t>-игра-экспериментирование</a:t>
            </a:r>
          </a:p>
          <a:p>
            <a:pPr algn="just"/>
            <a:r>
              <a:rPr lang="ru-RU" sz="2000" dirty="0" smtClean="0">
                <a:latin typeface="Monotype Corsiva" pitchFamily="66" charset="0"/>
              </a:rPr>
              <a:t>Самостоятельные сюжетные игры:</a:t>
            </a:r>
          </a:p>
          <a:p>
            <a:pPr marL="0" indent="0" algn="just">
              <a:buNone/>
            </a:pPr>
            <a:r>
              <a:rPr lang="ru-RU" sz="2000" dirty="0" smtClean="0">
                <a:latin typeface="Monotype Corsiva" pitchFamily="66" charset="0"/>
              </a:rPr>
              <a:t>- сюжетно-</a:t>
            </a:r>
            <a:r>
              <a:rPr lang="ru-RU" sz="2000" dirty="0" err="1" smtClean="0">
                <a:latin typeface="Monotype Corsiva" pitchFamily="66" charset="0"/>
              </a:rPr>
              <a:t>отобразительные</a:t>
            </a:r>
            <a:endParaRPr lang="ru-RU" sz="2000" dirty="0" smtClean="0">
              <a:latin typeface="Monotype Corsiva" pitchFamily="66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Monotype Corsiva" pitchFamily="66" charset="0"/>
              </a:rPr>
              <a:t>- сюжетно-ролевые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Monotype Corsiva" pitchFamily="66" charset="0"/>
              </a:rPr>
              <a:t>режиссерские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Monotype Corsiva" pitchFamily="66" charset="0"/>
              </a:rPr>
              <a:t>Театрализованные</a:t>
            </a:r>
          </a:p>
          <a:p>
            <a:pPr marL="0" indent="0" algn="ctr">
              <a:buNone/>
            </a:pPr>
            <a:r>
              <a:rPr lang="ru-RU" sz="2000" u="sng" dirty="0" smtClean="0">
                <a:solidFill>
                  <a:srgbClr val="0070C0"/>
                </a:solidFill>
                <a:latin typeface="Monotype Corsiva" pitchFamily="66" charset="0"/>
              </a:rPr>
              <a:t>Игры, идущие от исторически сложившихся традиций:</a:t>
            </a:r>
          </a:p>
          <a:p>
            <a:pPr marL="0" indent="0" algn="just">
              <a:buNone/>
            </a:pPr>
            <a:r>
              <a:rPr lang="ru-RU" sz="2000" dirty="0" smtClean="0">
                <a:latin typeface="Monotype Corsiva" pitchFamily="66" charset="0"/>
              </a:rPr>
              <a:t>-Традиционные или народные</a:t>
            </a:r>
          </a:p>
          <a:p>
            <a:pPr algn="ctr">
              <a:buFontTx/>
              <a:buChar char="-"/>
            </a:pPr>
            <a:endParaRPr lang="ru-RU" sz="2000" u="sng" dirty="0" smtClean="0">
              <a:latin typeface="Monotype Corsiva" pitchFamily="66" charset="0"/>
            </a:endParaRPr>
          </a:p>
          <a:p>
            <a:endParaRPr lang="ru-RU" dirty="0">
              <a:latin typeface="Monotype Corsiva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5014157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u="sng" dirty="0" smtClean="0">
                <a:solidFill>
                  <a:srgbClr val="0070C0"/>
                </a:solidFill>
                <a:latin typeface="Monotype Corsiva" pitchFamily="66" charset="0"/>
              </a:rPr>
              <a:t>Игры, возникающие по инициативе взрослого:</a:t>
            </a:r>
          </a:p>
          <a:p>
            <a:r>
              <a:rPr lang="ru-RU" sz="2000" dirty="0" smtClean="0">
                <a:latin typeface="Monotype Corsiva" pitchFamily="66" charset="0"/>
              </a:rPr>
              <a:t>Обучающие: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Monotype Corsiva" pitchFamily="66" charset="0"/>
              </a:rPr>
              <a:t>сюжетно-дидактические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Monotype Corsiva" pitchFamily="66" charset="0"/>
              </a:rPr>
              <a:t>Подвижные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Monotype Corsiva" pitchFamily="66" charset="0"/>
              </a:rPr>
              <a:t>Музыкально-дидактические</a:t>
            </a:r>
          </a:p>
          <a:p>
            <a:r>
              <a:rPr lang="ru-RU" sz="2000" dirty="0" smtClean="0">
                <a:latin typeface="Monotype Corsiva" pitchFamily="66" charset="0"/>
              </a:rPr>
              <a:t>Досуговые: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Monotype Corsiva" pitchFamily="66" charset="0"/>
              </a:rPr>
              <a:t>игры-развлечения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Monotype Corsiva" pitchFamily="66" charset="0"/>
              </a:rPr>
              <a:t> интеллектуальные</a:t>
            </a:r>
          </a:p>
          <a:p>
            <a:pPr>
              <a:buFontTx/>
              <a:buChar char="-"/>
            </a:pPr>
            <a:r>
              <a:rPr lang="ru-RU" sz="2000" dirty="0">
                <a:latin typeface="Monotype Corsiva" pitchFamily="66" charset="0"/>
              </a:rPr>
              <a:t>п</a:t>
            </a:r>
            <a:r>
              <a:rPr lang="ru-RU" sz="2000" dirty="0" smtClean="0">
                <a:latin typeface="Monotype Corsiva" pitchFamily="66" charset="0"/>
              </a:rPr>
              <a:t>разднично-карнавальные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Monotype Corsiva" pitchFamily="66" charset="0"/>
              </a:rPr>
              <a:t>Театрально-постановочные</a:t>
            </a:r>
          </a:p>
          <a:p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6976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ПРЕДМЕТНО-ПРОСТРАНСТВЕННАЯ РАЗВИВАЮЩАЯ СРЕДА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Очень важное место занимает организация предметно-пространственной развивающей среды для игровой деятельности.</a:t>
            </a:r>
          </a:p>
          <a:p>
            <a:r>
              <a:rPr lang="ru-RU" sz="2000" dirty="0" smtClean="0">
                <a:latin typeface="Monotype Corsiva" pitchFamily="66" charset="0"/>
              </a:rPr>
              <a:t>Предметно-пространственная развивающая среда должна быть: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Monotype Corsiva" pitchFamily="66" charset="0"/>
              </a:rPr>
              <a:t>Содержательно-насыщенной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Monotype Corsiva" pitchFamily="66" charset="0"/>
              </a:rPr>
              <a:t>Трансформируемой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Monotype Corsiva" pitchFamily="66" charset="0"/>
              </a:rPr>
              <a:t>Доступной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Monotype Corsiva" pitchFamily="66" charset="0"/>
              </a:rPr>
              <a:t>Безопасной</a:t>
            </a:r>
          </a:p>
          <a:p>
            <a:pPr marL="0" indent="0">
              <a:buNone/>
            </a:pPr>
            <a:endParaRPr lang="ru-RU" sz="1800" b="1" dirty="0" smtClean="0"/>
          </a:p>
          <a:p>
            <a:endParaRPr lang="ru-RU" sz="20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16832"/>
            <a:ext cx="3888432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3689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571472" y="642918"/>
            <a:ext cx="8001056" cy="392909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 пункте 1.4 ФГОС подчеркивается, что для организации ППРС необходимо: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Создание условий для свободного выбора детьми деятельности, участников совместной деятельности;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Поддержка детской инициативы и самостоятельности в разных видах деятельности ( игровой, исследовательской, проектной и т. д.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Поддержка спонтанной игры детей, ее обогащение, обеспечение игрового времени и пространства 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2050" name="Picture 2" descr="https://im0-tub-ru.yandex.net/i?id=42b696996278361122b323c6d353c8f1-l&amp;n=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4357646"/>
            <a:ext cx="4190407" cy="2500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8099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Направление руководства игрой</a:t>
            </a:r>
            <a:endParaRPr lang="ru-RU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82442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Обогащение содержания игры</a:t>
            </a:r>
          </a:p>
          <a:p>
            <a:r>
              <a:rPr lang="ru-RU" sz="2800" dirty="0" smtClean="0">
                <a:latin typeface="Monotype Corsiva" pitchFamily="66" charset="0"/>
              </a:rPr>
              <a:t>Формирование предметных способов решения игровых задач</a:t>
            </a:r>
          </a:p>
          <a:p>
            <a:r>
              <a:rPr lang="ru-RU" sz="2800" dirty="0" smtClean="0">
                <a:latin typeface="Monotype Corsiva" pitchFamily="66" charset="0"/>
              </a:rPr>
              <a:t>Развитие самостоятельности</a:t>
            </a:r>
          </a:p>
          <a:p>
            <a:r>
              <a:rPr lang="ru-RU" sz="2800" dirty="0" smtClean="0">
                <a:latin typeface="Monotype Corsiva" pitchFamily="66" charset="0"/>
              </a:rPr>
              <a:t>Побуждение к взаимодействию в игре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1026" name="Picture 2" descr="http://3.bp.blogspot.com/-PIFYWyh-Fig/UwopumqfAWI/AAAAAAAAALM/y266k2TsEHo/s1600/8.jpg"/>
          <p:cNvPicPr>
            <a:picLocks noChangeAspect="1" noChangeArrowheads="1"/>
          </p:cNvPicPr>
          <p:nvPr/>
        </p:nvPicPr>
        <p:blipFill>
          <a:blip r:embed="rId2"/>
          <a:srcRect l="30523" t="46898"/>
          <a:stretch>
            <a:fillRect/>
          </a:stretch>
        </p:blipFill>
        <p:spPr bwMode="auto">
          <a:xfrm>
            <a:off x="4714876" y="4429132"/>
            <a:ext cx="4065304" cy="2000240"/>
          </a:xfrm>
          <a:prstGeom prst="rect">
            <a:avLst/>
          </a:prstGeom>
          <a:noFill/>
        </p:spPr>
      </p:pic>
      <p:pic>
        <p:nvPicPr>
          <p:cNvPr id="7" name="Picture 2" descr="http://3.bp.blogspot.com/-PIFYWyh-Fig/UwopumqfAWI/AAAAAAAAALM/y266k2TsEHo/s1600/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3094" b="57143"/>
          <a:stretch>
            <a:fillRect/>
          </a:stretch>
        </p:blipFill>
        <p:spPr bwMode="auto">
          <a:xfrm>
            <a:off x="214282" y="4357694"/>
            <a:ext cx="4786314" cy="1785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340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209</TotalTime>
  <Words>364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ОРГАНИЗАЦИЯ ИГРОВОЙ ДЕЯТЕЛЬНОСТИ ДОШКОЛЬНИКОВ</vt:lpstr>
      <vt:lpstr>Слайд 2</vt:lpstr>
      <vt:lpstr>Слайд 3</vt:lpstr>
      <vt:lpstr>Слайд 4</vt:lpstr>
      <vt:lpstr>КЛАССИФИКАЦИЯ   ИГР                               (Е. В. Зворыгина и Т. А. Новоселова)</vt:lpstr>
      <vt:lpstr>ПРЕДМЕТНО-ПРОСТРАНСТВЕННАЯ РАЗВИВАЮЩАЯ СРЕДА</vt:lpstr>
      <vt:lpstr>Слайд 7</vt:lpstr>
      <vt:lpstr>Направление руководства игрой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игровой деятельности дошкольников</dc:title>
  <dc:creator>Admin</dc:creator>
  <cp:lastModifiedBy>ната</cp:lastModifiedBy>
  <cp:revision>19</cp:revision>
  <dcterms:created xsi:type="dcterms:W3CDTF">2015-04-20T03:38:38Z</dcterms:created>
  <dcterms:modified xsi:type="dcterms:W3CDTF">2023-05-15T07:12:37Z</dcterms:modified>
</cp:coreProperties>
</file>