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8" r:id="rId3"/>
    <p:sldId id="342" r:id="rId4"/>
    <p:sldId id="340" r:id="rId5"/>
    <p:sldId id="309" r:id="rId6"/>
    <p:sldId id="310" r:id="rId7"/>
    <p:sldId id="311" r:id="rId8"/>
    <p:sldId id="312" r:id="rId9"/>
    <p:sldId id="313" r:id="rId10"/>
    <p:sldId id="318" r:id="rId11"/>
    <p:sldId id="314" r:id="rId12"/>
    <p:sldId id="315" r:id="rId13"/>
    <p:sldId id="300" r:id="rId14"/>
    <p:sldId id="287" r:id="rId15"/>
    <p:sldId id="292" r:id="rId16"/>
    <p:sldId id="293" r:id="rId17"/>
    <p:sldId id="339" r:id="rId18"/>
    <p:sldId id="321" r:id="rId19"/>
    <p:sldId id="322" r:id="rId20"/>
    <p:sldId id="326" r:id="rId21"/>
    <p:sldId id="329" r:id="rId22"/>
    <p:sldId id="332" r:id="rId23"/>
    <p:sldId id="333" r:id="rId24"/>
    <p:sldId id="334" r:id="rId25"/>
    <p:sldId id="335" r:id="rId26"/>
    <p:sldId id="337" r:id="rId27"/>
    <p:sldId id="295" r:id="rId28"/>
    <p:sldId id="303" r:id="rId29"/>
    <p:sldId id="297" r:id="rId30"/>
    <p:sldId id="338" r:id="rId31"/>
    <p:sldId id="307" r:id="rId32"/>
    <p:sldId id="343" r:id="rId33"/>
    <p:sldId id="341" r:id="rId34"/>
    <p:sldId id="296" r:id="rId35"/>
    <p:sldId id="304" r:id="rId36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80"/>
    <a:srgbClr val="FFCCCC"/>
    <a:srgbClr val="CC0000"/>
    <a:srgbClr val="FF33CC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3156"/>
        <p:guide pos="217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4992128-2E82-4B78-A113-792D9B561D4F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0B9B087-D87F-4E4E-B837-844E257EB6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6AA187D-4D57-4C18-892C-17C3E7F532C9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B0A1DE9-1087-4875-AA4A-C78FE45AA0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8E88360-0B13-4730-80A9-88D1E0E5746A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CB93C2C-8DC9-4F66-8C89-99BEE9D0F8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E88360-0B13-4730-80A9-88D1E0E5746A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B93C2C-8DC9-4F66-8C89-99BEE9D0F8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E88360-0B13-4730-80A9-88D1E0E5746A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B93C2C-8DC9-4F66-8C89-99BEE9D0F8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E88360-0B13-4730-80A9-88D1E0E5746A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B93C2C-8DC9-4F66-8C89-99BEE9D0F8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E88360-0B13-4730-80A9-88D1E0E5746A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B93C2C-8DC9-4F66-8C89-99BEE9D0F8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E88360-0B13-4730-80A9-88D1E0E5746A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B93C2C-8DC9-4F66-8C89-99BEE9D0F8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E88360-0B13-4730-80A9-88D1E0E5746A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B93C2C-8DC9-4F66-8C89-99BEE9D0F8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E88360-0B13-4730-80A9-88D1E0E5746A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B93C2C-8DC9-4F66-8C89-99BEE9D0F8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8E88360-0B13-4730-80A9-88D1E0E5746A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B93C2C-8DC9-4F66-8C89-99BEE9D0F8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8E88360-0B13-4730-80A9-88D1E0E5746A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B93C2C-8DC9-4F66-8C89-99BEE9D0F8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8E88360-0B13-4730-80A9-88D1E0E5746A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CB93C2C-8DC9-4F66-8C89-99BEE9D0F8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8E88360-0B13-4730-80A9-88D1E0E5746A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CB93C2C-8DC9-4F66-8C89-99BEE9D0F8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ользователь\Рабочий стол\ОМЕП 2\Исламовы\i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64" y="3643314"/>
            <a:ext cx="1571636" cy="1571636"/>
          </a:xfrm>
          <a:prstGeom prst="teardrop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42910" y="285728"/>
            <a:ext cx="80010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РФ ХМАО – Югра Комитет по образованию администрации Ханты – Мансийского района муниципальное казенное дошкольное образовательное учреждение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Ханты – Мансийского района «Детский сад «Светлячок» д. Шапша»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628508 Тюменская область, ХМАО - Югра,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Ханты - Мансийский район, 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Шапша, ул. Строителей, 8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Documents and Settings\Пользователь\Рабочий стол\ОМЕП\Фото участка\DSC06433.JPG"/>
          <p:cNvPicPr/>
          <p:nvPr/>
        </p:nvPicPr>
        <p:blipFill>
          <a:blip r:embed="rId3" cstate="print"/>
          <a:srcRect b="13559"/>
          <a:stretch>
            <a:fillRect/>
          </a:stretch>
        </p:blipFill>
        <p:spPr bwMode="auto">
          <a:xfrm>
            <a:off x="1142976" y="1571612"/>
            <a:ext cx="6643734" cy="4429156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00042"/>
            <a:ext cx="7929618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II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часть.  </a:t>
            </a:r>
          </a:p>
          <a:p>
            <a:pPr lvl="0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Реализация устойчивого развития на практике – в своем ближайшем окружении (в детском саду и на его территории). 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1000100" y="714356"/>
            <a:ext cx="7358114" cy="42862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6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br>
              <a:rPr kumimoji="0" lang="ru-RU" sz="56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ru-RU" sz="2300" i="1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/>
              </a:solidFill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14348" y="2571744"/>
            <a:ext cx="814393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проекта: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предметно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развивающей среды на территории детского сада.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Активизация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взаимодействия родителей и ДОУ в вопросах </a:t>
            </a:r>
            <a:endParaRPr kumimoji="0" lang="ru-RU" sz="2000" b="0" i="0" u="none" strike="noStrike" cap="none" normalizeH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образования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дошкольников;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Активизация совместной деятельности детей, родителей и сотрудников ДОУ по благоустройству территории детского сада;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Привлечение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партнеров и спонсоров для реализации проекта.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ru-RU" sz="20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00232" y="2214554"/>
            <a:ext cx="56436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Проект «Наш любимый «Светлячок»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Пользователь\Рабочий стол\DSC05156.JPG"/>
          <p:cNvPicPr/>
          <p:nvPr/>
        </p:nvPicPr>
        <p:blipFill>
          <a:blip r:embed="rId2" cstate="print"/>
          <a:srcRect l="36364" t="21739" r="39394" b="26087"/>
          <a:stretch>
            <a:fillRect/>
          </a:stretch>
        </p:blipFill>
        <p:spPr bwMode="auto">
          <a:xfrm>
            <a:off x="4929190" y="1500174"/>
            <a:ext cx="1571636" cy="2214578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Documents and Settings\Пользователь\Рабочий стол\DSC05152.JPG"/>
          <p:cNvPicPr/>
          <p:nvPr/>
        </p:nvPicPr>
        <p:blipFill>
          <a:blip r:embed="rId3" cstate="print"/>
          <a:srcRect l="31707" t="21059" r="40976" b="32143"/>
          <a:stretch>
            <a:fillRect/>
          </a:stretch>
        </p:blipFill>
        <p:spPr bwMode="auto">
          <a:xfrm>
            <a:off x="571472" y="2143116"/>
            <a:ext cx="1785950" cy="221457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Documents and Settings\Пользователь\Рабочий стол\DSC05149.JPG"/>
          <p:cNvPicPr/>
          <p:nvPr/>
        </p:nvPicPr>
        <p:blipFill>
          <a:blip r:embed="rId4" cstate="print"/>
          <a:srcRect l="15000" t="26667" r="52500" b="13333"/>
          <a:stretch>
            <a:fillRect/>
          </a:stretch>
        </p:blipFill>
        <p:spPr bwMode="auto">
          <a:xfrm>
            <a:off x="2928926" y="3857628"/>
            <a:ext cx="1785950" cy="2428892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000232" y="571480"/>
            <a:ext cx="628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Предложения и вопросы детей по теме проекта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357422" y="1000108"/>
            <a:ext cx="2428892" cy="2286016"/>
          </a:xfrm>
          <a:prstGeom prst="wedgeRoundRectCallout">
            <a:avLst>
              <a:gd name="adj1" fmla="val -62379"/>
              <a:gd name="adj2" fmla="val 3995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«Нужно сделать человечков на заборе. ведра, бочку, крокодила, чтобы охранял всех. Сделать часы, и чтобы ящерка выходила из бочки»</a:t>
            </a:r>
          </a:p>
          <a:p>
            <a:pPr algn="ctr"/>
            <a:r>
              <a:rPr lang="ru-RU" sz="1000" i="1" dirty="0" smtClean="0"/>
              <a:t>Степа Пачганов, 6,2 л.</a:t>
            </a:r>
            <a:endParaRPr lang="ru-RU" sz="1000" i="1" dirty="0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643702" y="1214422"/>
            <a:ext cx="2143140" cy="1571636"/>
          </a:xfrm>
          <a:prstGeom prst="wedgeRoundRectCallout">
            <a:avLst>
              <a:gd name="adj1" fmla="val -67179"/>
              <a:gd name="adj2" fmla="val 3200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«Можно сделать домик красный, там будет жить человек. Посадить цветочки. Возле забора можно сделать озеро, на нем  будут плавать лебеди и выкладывать яйца, там у них гнездо»</a:t>
            </a:r>
          </a:p>
          <a:p>
            <a:pPr algn="ctr"/>
            <a:r>
              <a:rPr lang="ru-RU" sz="1000" i="1" dirty="0" smtClean="0"/>
              <a:t>Попова Юля, 5,3 л.</a:t>
            </a:r>
            <a:endParaRPr lang="ru-RU" sz="1000" i="1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00034" y="4643446"/>
            <a:ext cx="2214578" cy="1857388"/>
          </a:xfrm>
          <a:prstGeom prst="wedgeRoundRectCallout">
            <a:avLst>
              <a:gd name="adj1" fmla="val 69442"/>
              <a:gd name="adj2" fmla="val -2952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«</a:t>
            </a:r>
            <a:r>
              <a:rPr lang="ru-RU" sz="1400" b="1" dirty="0" smtClean="0"/>
              <a:t>Я хочу, чтобы там появился колодец, пруд квадратный, резиновые рыбки, живые цветы»</a:t>
            </a:r>
          </a:p>
          <a:p>
            <a:pPr algn="ctr"/>
            <a:r>
              <a:rPr lang="ru-RU" sz="1200" i="1" dirty="0" smtClean="0"/>
              <a:t>Пятков Вадим, 6,4 л.</a:t>
            </a:r>
            <a:endParaRPr lang="ru-RU" sz="1200" i="1" dirty="0"/>
          </a:p>
        </p:txBody>
      </p:sp>
      <p:pic>
        <p:nvPicPr>
          <p:cNvPr id="10" name="Рисунок 9" descr="C:\Documents and Settings\Пользователь\Рабочий стол\DSC05149.JPG"/>
          <p:cNvPicPr/>
          <p:nvPr/>
        </p:nvPicPr>
        <p:blipFill>
          <a:blip r:embed="rId5" cstate="print"/>
          <a:srcRect l="67622" t="35095" r="16186" b="38936"/>
          <a:stretch>
            <a:fillRect/>
          </a:stretch>
        </p:blipFill>
        <p:spPr bwMode="auto">
          <a:xfrm>
            <a:off x="7072330" y="3714752"/>
            <a:ext cx="1714512" cy="200026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4929190" y="4214818"/>
            <a:ext cx="1928826" cy="1214446"/>
          </a:xfrm>
          <a:prstGeom prst="wedgeRoundRectCallout">
            <a:avLst>
              <a:gd name="adj1" fmla="val 76379"/>
              <a:gd name="adj2" fmla="val 452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«Мечтаю посадить розу, нарисовать дождик </a:t>
            </a:r>
          </a:p>
          <a:p>
            <a:pPr algn="ctr"/>
            <a:r>
              <a:rPr lang="ru-RU" sz="1100" dirty="0" smtClean="0"/>
              <a:t>на заборе»</a:t>
            </a:r>
          </a:p>
          <a:p>
            <a:pPr algn="ctr"/>
            <a:r>
              <a:rPr lang="ru-RU" sz="1100" i="1" dirty="0" smtClean="0"/>
              <a:t>Василов Данил, 6,3 л.</a:t>
            </a:r>
            <a:endParaRPr lang="ru-RU" sz="11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Пользователь\Рабочий стол\IMG_0070.JPG"/>
          <p:cNvPicPr/>
          <p:nvPr/>
        </p:nvPicPr>
        <p:blipFill>
          <a:blip r:embed="rId2" cstate="print"/>
          <a:srcRect l="43516" t="30951" r="42557" b="47313"/>
          <a:stretch>
            <a:fillRect/>
          </a:stretch>
        </p:blipFill>
        <p:spPr bwMode="auto">
          <a:xfrm>
            <a:off x="714348" y="642918"/>
            <a:ext cx="1643074" cy="192882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714612" y="428604"/>
            <a:ext cx="1928826" cy="1643074"/>
          </a:xfrm>
          <a:prstGeom prst="wedgeRoundRectCallout">
            <a:avLst>
              <a:gd name="adj1" fmla="val -73826"/>
              <a:gd name="adj2" fmla="val 3381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«Я мечтаю, чтобы появилась лошадка деревянная»</a:t>
            </a:r>
          </a:p>
          <a:p>
            <a:pPr algn="ctr"/>
            <a:r>
              <a:rPr lang="ru-RU" sz="1000" i="1" dirty="0" smtClean="0"/>
              <a:t>Оганян Карина, 6,3 л.</a:t>
            </a:r>
            <a:endParaRPr lang="ru-RU" sz="1000" i="1" dirty="0"/>
          </a:p>
        </p:txBody>
      </p:sp>
      <p:pic>
        <p:nvPicPr>
          <p:cNvPr id="4" name="Рисунок 3" descr="C:\Documents and Settings\Пользователь\Рабочий стол\DSC04273.JPG"/>
          <p:cNvPicPr/>
          <p:nvPr/>
        </p:nvPicPr>
        <p:blipFill>
          <a:blip r:embed="rId3" cstate="print"/>
          <a:srcRect l="40663" t="2840" r="34700" b="53045"/>
          <a:stretch>
            <a:fillRect/>
          </a:stretch>
        </p:blipFill>
        <p:spPr bwMode="auto">
          <a:xfrm>
            <a:off x="2714612" y="2643182"/>
            <a:ext cx="1571636" cy="1928826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285720" y="2928934"/>
            <a:ext cx="2071702" cy="1357322"/>
          </a:xfrm>
          <a:prstGeom prst="wedgeRoundRectCallout">
            <a:avLst>
              <a:gd name="adj1" fmla="val 75579"/>
              <a:gd name="adj2" fmla="val 2583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«Я хочу, чтобы появилось озеро, там плавает лебедь. игрушка </a:t>
            </a:r>
            <a:r>
              <a:rPr lang="ru-RU" sz="1200" b="1" dirty="0" err="1" smtClean="0"/>
              <a:t>Вингс</a:t>
            </a:r>
            <a:r>
              <a:rPr lang="ru-RU" sz="1200" b="1" dirty="0" smtClean="0"/>
              <a:t>» </a:t>
            </a:r>
          </a:p>
          <a:p>
            <a:pPr algn="ctr"/>
            <a:r>
              <a:rPr lang="ru-RU" sz="1000" i="1" dirty="0" smtClean="0"/>
              <a:t>Кузьмина Валерия, 5, 10 л.  </a:t>
            </a:r>
            <a:endParaRPr lang="ru-RU" sz="1000" i="1" dirty="0"/>
          </a:p>
        </p:txBody>
      </p:sp>
      <p:pic>
        <p:nvPicPr>
          <p:cNvPr id="6" name="Рисунок 5" descr="C:\Documents and Settings\Пользователь\Рабочий стол\DSC04270.JPG"/>
          <p:cNvPicPr/>
          <p:nvPr/>
        </p:nvPicPr>
        <p:blipFill>
          <a:blip r:embed="rId4" cstate="print"/>
          <a:srcRect l="32205" t="19753" r="40135" b="36626"/>
          <a:stretch>
            <a:fillRect/>
          </a:stretch>
        </p:blipFill>
        <p:spPr bwMode="auto">
          <a:xfrm>
            <a:off x="6786578" y="714356"/>
            <a:ext cx="1785950" cy="2000264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4857752" y="1428736"/>
            <a:ext cx="1928826" cy="1785950"/>
          </a:xfrm>
          <a:prstGeom prst="wedgeRoundRectCallout">
            <a:avLst>
              <a:gd name="adj1" fmla="val 62935"/>
              <a:gd name="adj2" fmla="val -1870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«Я мечтаю, чтобы посадить ромашки, еще нужен колодец, чтобы чистую воду пить»</a:t>
            </a:r>
          </a:p>
          <a:p>
            <a:pPr algn="ctr"/>
            <a:r>
              <a:rPr lang="ru-RU" sz="1000" i="1" dirty="0" smtClean="0"/>
              <a:t>Гизбрехт Коля, 6,11 л.</a:t>
            </a:r>
            <a:endParaRPr lang="ru-RU" sz="1000" i="1" dirty="0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786578" y="3429000"/>
            <a:ext cx="2071702" cy="2143140"/>
          </a:xfrm>
          <a:prstGeom prst="wedgeRoundRectCallout">
            <a:avLst>
              <a:gd name="adj1" fmla="val -62484"/>
              <a:gd name="adj2" fmla="val 3852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«</a:t>
            </a:r>
            <a:r>
              <a:rPr lang="ru-RU" sz="1200" b="1" dirty="0" smtClean="0"/>
              <a:t>Я хотела бы увидеть на территории кустики малинки, самолетик деревянный. Чтобы выросли деревья, мы их посадим сами»</a:t>
            </a:r>
          </a:p>
          <a:p>
            <a:pPr algn="ctr"/>
            <a:r>
              <a:rPr lang="ru-RU" sz="1000" i="1" dirty="0" smtClean="0"/>
              <a:t>Татриева Элина 6,7 л.</a:t>
            </a:r>
            <a:endParaRPr lang="ru-RU" sz="1000" i="1" dirty="0"/>
          </a:p>
        </p:txBody>
      </p:sp>
      <p:pic>
        <p:nvPicPr>
          <p:cNvPr id="9" name="Рисунок 8" descr="C:\Documents and Settings\Пользователь\Рабочий стол\DSC03908.JPG"/>
          <p:cNvPicPr/>
          <p:nvPr/>
        </p:nvPicPr>
        <p:blipFill>
          <a:blip r:embed="rId5"/>
          <a:srcRect l="45747" t="36575" r="44335" b="45842"/>
          <a:stretch>
            <a:fillRect/>
          </a:stretch>
        </p:blipFill>
        <p:spPr bwMode="auto">
          <a:xfrm>
            <a:off x="714348" y="4500570"/>
            <a:ext cx="1571636" cy="2071702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2571736" y="5000636"/>
            <a:ext cx="2071702" cy="1214446"/>
          </a:xfrm>
          <a:prstGeom prst="wedgeRoundRectCallout">
            <a:avLst>
              <a:gd name="adj1" fmla="val -75980"/>
              <a:gd name="adj2" fmla="val 643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«Я нарисовала дом, кораблик, чтобы на нем ездили люди. Еще можно сделать кошку деревянную, ее назовем Пушок»</a:t>
            </a:r>
          </a:p>
          <a:p>
            <a:pPr algn="ctr"/>
            <a:r>
              <a:rPr lang="ru-RU" sz="1000" i="1" dirty="0" err="1" smtClean="0"/>
              <a:t>Рукан</a:t>
            </a:r>
            <a:r>
              <a:rPr lang="ru-RU" sz="1000" i="1" dirty="0" smtClean="0"/>
              <a:t> Кристина 5,10 л.</a:t>
            </a:r>
            <a:endParaRPr lang="ru-RU" sz="1000" i="1" dirty="0"/>
          </a:p>
        </p:txBody>
      </p:sp>
      <p:pic>
        <p:nvPicPr>
          <p:cNvPr id="11" name="Рисунок 10" descr="C:\Documents and Settings\Пользователь\Рабочий стол\DSC05133.JPG"/>
          <p:cNvPicPr/>
          <p:nvPr/>
        </p:nvPicPr>
        <p:blipFill>
          <a:blip r:embed="rId6">
            <a:lum bright="10000"/>
          </a:blip>
          <a:srcRect l="57344" t="49705" r="34241" b="36488"/>
          <a:stretch>
            <a:fillRect/>
          </a:stretch>
        </p:blipFill>
        <p:spPr bwMode="auto">
          <a:xfrm rot="10800000" flipV="1">
            <a:off x="5072066" y="4143380"/>
            <a:ext cx="1571636" cy="200026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Пользователь\Рабочий стол\DSC051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285860"/>
            <a:ext cx="6643734" cy="464347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142976" y="571480"/>
            <a:ext cx="728667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400" b="1" spc="50" dirty="0" smtClean="0">
                <a:ln w="11430">
                  <a:solidFill>
                    <a:srgbClr val="FF0000"/>
                  </a:solidFill>
                </a:ln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Воплотим наши мечты в рисунках!</a:t>
            </a:r>
            <a:endParaRPr lang="ru-RU" sz="2400" b="1" spc="50" dirty="0">
              <a:ln w="11430">
                <a:solidFill>
                  <a:srgbClr val="FF0000"/>
                </a:solidFill>
              </a:ln>
              <a:solidFill>
                <a:srgbClr val="CC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Пользователь\Рабочий стол\Оганян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5400000">
            <a:off x="6494144" y="1363980"/>
            <a:ext cx="1643075" cy="2344092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357950" y="3500438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Оганян Карина, 6.3 л.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8" name="Picture 4" descr="C:\Documents and Settings\Пользователь\Рабочий стол\Пятков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 rot="5400000">
            <a:off x="1218246" y="3639481"/>
            <a:ext cx="1571637" cy="2293684"/>
          </a:xfrm>
          <a:prstGeom prst="rect">
            <a:avLst/>
          </a:prstGeom>
          <a:ln>
            <a:solidFill>
              <a:srgbClr val="FF33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214414" y="5715016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Пятков Вадим, 6,4 г.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9" name="Picture 5" descr="C:\Documents and Settings\Пользователь\Рабочий стол\Рукан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 rot="5400000">
            <a:off x="3800164" y="1557630"/>
            <a:ext cx="1543671" cy="2143140"/>
          </a:xfrm>
          <a:prstGeom prst="rect">
            <a:avLst/>
          </a:prstGeom>
          <a:ln>
            <a:solidFill>
              <a:srgbClr val="CC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643306" y="3500438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Рукан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Кристина, 5,10 л.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30" name="Picture 6" descr="C:\Documents and Settings\Пользователь\Рабочий стол\Марьяс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901350" y="3671022"/>
            <a:ext cx="1585739" cy="22447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786182" y="5715016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Марьясов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Данил, 6,3 г.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1538" y="714356"/>
            <a:ext cx="728667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2400" b="1" spc="50" dirty="0" smtClean="0">
                <a:ln w="11430">
                  <a:solidFill>
                    <a:srgbClr val="FF0000"/>
                  </a:solidFill>
                </a:ln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«Наш любимый «Светлячок» глазами детей </a:t>
            </a:r>
            <a:endParaRPr lang="ru-RU" sz="2400" b="1" spc="50" dirty="0">
              <a:ln w="11430">
                <a:solidFill>
                  <a:srgbClr val="FF0000"/>
                </a:solidFill>
              </a:ln>
              <a:solidFill>
                <a:srgbClr val="CC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1" name="Picture 7" descr="C:\Documents and Settings\Пользователь\Рабочий стол\Миронычев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 rot="5400000">
            <a:off x="6531417" y="3684161"/>
            <a:ext cx="1581891" cy="2214578"/>
          </a:xfrm>
          <a:prstGeom prst="rect">
            <a:avLst/>
          </a:prstGeom>
          <a:ln>
            <a:solidFill>
              <a:srgbClr val="CC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286512" y="5715016"/>
            <a:ext cx="22145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Миронычев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Виталик, 5,9 л.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4" descr="C:\Documents and Settings\Пользователь\Рабочий стол\Татриева.jpg"/>
          <p:cNvPicPr>
            <a:picLocks noChangeAspect="1" noChangeArrowheads="1"/>
          </p:cNvPicPr>
          <p:nvPr/>
        </p:nvPicPr>
        <p:blipFill>
          <a:blip r:embed="rId7" cstate="print">
            <a:lum/>
          </a:blip>
          <a:srcRect/>
          <a:stretch>
            <a:fillRect/>
          </a:stretch>
        </p:blipFill>
        <p:spPr bwMode="auto">
          <a:xfrm rot="5400000">
            <a:off x="1055743" y="1373093"/>
            <a:ext cx="1643074" cy="232586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000100" y="3571876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Татриева Элина, 6,7 л.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728" y="714356"/>
            <a:ext cx="6286544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400" b="1" spc="50" dirty="0" smtClean="0">
                <a:ln w="11430">
                  <a:solidFill>
                    <a:srgbClr val="FF0000"/>
                  </a:solidFill>
                </a:ln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Родительское собрание </a:t>
            </a:r>
          </a:p>
          <a:p>
            <a:pPr lvl="0" algn="ctr"/>
            <a:r>
              <a:rPr lang="ru-RU" sz="2400" b="1" spc="50" dirty="0" smtClean="0">
                <a:ln w="11430">
                  <a:solidFill>
                    <a:srgbClr val="FF0000"/>
                  </a:solidFill>
                </a:ln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«Воспитание любви к природе»</a:t>
            </a:r>
          </a:p>
          <a:p>
            <a:pPr lvl="0" algn="ctr"/>
            <a:r>
              <a:rPr lang="ru-RU" sz="1400" b="1" spc="50" dirty="0" smtClean="0">
                <a:ln w="11430">
                  <a:solidFill>
                    <a:srgbClr val="FF0000"/>
                  </a:solidFill>
                </a:ln>
                <a:solidFill>
                  <a:srgbClr val="C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31.03.2011 г.</a:t>
            </a:r>
            <a:endParaRPr lang="ru-RU" sz="1400" b="1" spc="50" dirty="0">
              <a:ln w="11430">
                <a:solidFill>
                  <a:srgbClr val="FF0000"/>
                </a:solidFill>
              </a:ln>
              <a:solidFill>
                <a:srgbClr val="CC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C:\Documents and Settings\Пользователь\Рабочий стол\DSC05218.JPG"/>
          <p:cNvPicPr/>
          <p:nvPr/>
        </p:nvPicPr>
        <p:blipFill>
          <a:blip r:embed="rId2" cstate="print">
            <a:lum bright="10000"/>
          </a:blip>
          <a:srcRect l="30769" t="24679" r="2991" b="10256"/>
          <a:stretch>
            <a:fillRect/>
          </a:stretch>
        </p:blipFill>
        <p:spPr bwMode="auto">
          <a:xfrm>
            <a:off x="857224" y="2143116"/>
            <a:ext cx="2857520" cy="3571900"/>
          </a:xfrm>
          <a:prstGeom prst="rect">
            <a:avLst/>
          </a:prstGeom>
          <a:ln>
            <a:solidFill>
              <a:srgbClr val="CC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000496" y="2143116"/>
            <a:ext cx="4786346" cy="33575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Родителям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воспитанников была представлена выставка детских рисунков на тему проекта.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i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Г.Н.Бондаренко, педагог</a:t>
            </a:r>
            <a:r>
              <a:rPr lang="ru-RU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600" b="1" i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дополнительного образования, ознакомила</a:t>
            </a:r>
            <a:r>
              <a:rPr lang="ru-RU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родителей с содержанием Международного проекта организации ОМЕП. Предоставила результаты участия детей и родителей  в 1 и 2 части проекта. Родители воспитанников предложили свои варианты и оказание посильной помощи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 благоустройству территории ДОУ.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Решение родительского собрания - продолжить работу в данном направлении.</a:t>
            </a:r>
            <a:r>
              <a:rPr lang="ru-RU" sz="1600" b="1" i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Пользователь\Рабочий стол\DSC05217.JPG"/>
          <p:cNvPicPr/>
          <p:nvPr/>
        </p:nvPicPr>
        <p:blipFill>
          <a:blip r:embed="rId2" cstate="print"/>
          <a:srcRect r="5000" b="13333"/>
          <a:stretch>
            <a:fillRect/>
          </a:stretch>
        </p:blipFill>
        <p:spPr bwMode="auto">
          <a:xfrm>
            <a:off x="714348" y="857232"/>
            <a:ext cx="3643338" cy="2786082"/>
          </a:xfrm>
          <a:prstGeom prst="rect">
            <a:avLst/>
          </a:prstGeom>
          <a:ln>
            <a:solidFill>
              <a:srgbClr val="CC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Documents and Settings\Пользователь\Рабочий стол\DSC051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857628"/>
            <a:ext cx="3643338" cy="264320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Documents and Settings\Пользователь\Рабочий стол\DSC051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857232"/>
            <a:ext cx="3714776" cy="278608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Пользователь\Рабочий стол\DSC058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71546"/>
            <a:ext cx="7286676" cy="471490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57224" y="357166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Так начиналось создание экологически чистого озера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6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На озере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поселилась пара лебедей и их детёныш. На берегу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вырос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 камыш, а на глади озера расцвели белоснежные кувшинки.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5" name="Рисунок 4" descr="C:\Documents and Settings\Пользователь\Рабочий стол\DSC06418.JPG"/>
          <p:cNvPicPr/>
          <p:nvPr/>
        </p:nvPicPr>
        <p:blipFill>
          <a:blip r:embed="rId2" cstate="print"/>
          <a:srcRect t="17730" r="4255" b="7329"/>
          <a:stretch>
            <a:fillRect/>
          </a:stretch>
        </p:blipFill>
        <p:spPr bwMode="auto">
          <a:xfrm>
            <a:off x="1142976" y="1285860"/>
            <a:ext cx="7143800" cy="45720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Пользователь\Рабочий стол\фото к ОМЕП\DSC06219.JPG"/>
          <p:cNvPicPr/>
          <p:nvPr/>
        </p:nvPicPr>
        <p:blipFill>
          <a:blip r:embed="rId2" cstate="print"/>
          <a:srcRect l="12799" t="27304" r="7849" b="4436"/>
          <a:stretch>
            <a:fillRect/>
          </a:stretch>
        </p:blipFill>
        <p:spPr bwMode="auto">
          <a:xfrm>
            <a:off x="571472" y="1000108"/>
            <a:ext cx="4429156" cy="2857520"/>
          </a:xfrm>
          <a:prstGeom prst="rect">
            <a:avLst/>
          </a:prstGeom>
          <a:noFill/>
          <a:ln w="3175">
            <a:solidFill>
              <a:schemeClr val="accent2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Прямоугольник 2"/>
          <p:cNvSpPr/>
          <p:nvPr/>
        </p:nvSpPr>
        <p:spPr>
          <a:xfrm>
            <a:off x="500034" y="357166"/>
            <a:ext cx="8286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У доброго хозяина и веточки годятся!</a:t>
            </a:r>
          </a:p>
        </p:txBody>
      </p:sp>
      <p:pic>
        <p:nvPicPr>
          <p:cNvPr id="4" name="Рисунок 3" descr="C:\Documents and Settings\Пользователь\Рабочий стол\DSC06313.JPG"/>
          <p:cNvPicPr/>
          <p:nvPr/>
        </p:nvPicPr>
        <p:blipFill>
          <a:blip r:embed="rId3" cstate="print"/>
          <a:srcRect l="9222" t="39959" r="7786"/>
          <a:stretch>
            <a:fillRect/>
          </a:stretch>
        </p:blipFill>
        <p:spPr bwMode="auto">
          <a:xfrm>
            <a:off x="4000496" y="3571876"/>
            <a:ext cx="4572032" cy="278608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642918"/>
            <a:ext cx="8143932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Международный проект организации ОМЕП</a:t>
            </a:r>
          </a:p>
          <a:p>
            <a:pPr lvl="0" algn="ctr"/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00034" y="1357298"/>
            <a:ext cx="8072526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:  Образование для устойчивого развития детей от 0 до 8 лет.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u="sng" dirty="0" smtClean="0">
                <a:latin typeface="Times New Roman" pitchFamily="18" charset="0"/>
                <a:cs typeface="Times New Roman" pitchFamily="18" charset="0"/>
              </a:rPr>
              <a:t>2 части проекта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 ч.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– интервьюирование (опросы) детей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использованием рисунка (логотипа Конгресса ОМЕП), проводимое по определенному плану, и обобщение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результатов;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2 ч.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– реализация идей устойчивого развития на практике - в своем ближайшем окружении (в детском саду, на его территории, в школе, в микрорайоне города, дома и т.п.).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Пользователь\Рабочий стол\ОМЕП\Фото участка\DSC06423.JPG"/>
          <p:cNvPicPr/>
          <p:nvPr/>
        </p:nvPicPr>
        <p:blipFill>
          <a:blip r:embed="rId2" cstate="print"/>
          <a:srcRect l="8347" t="22540" r="1671" b="6276"/>
          <a:stretch>
            <a:fillRect/>
          </a:stretch>
        </p:blipFill>
        <p:spPr bwMode="auto">
          <a:xfrm>
            <a:off x="571472" y="1285860"/>
            <a:ext cx="4357718" cy="2714644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 descr="C:\Documents and Settings\Пользователь\Рабочий стол\DSC06572.JPG"/>
          <p:cNvPicPr/>
          <p:nvPr/>
        </p:nvPicPr>
        <p:blipFill>
          <a:blip r:embed="rId3" cstate="print"/>
          <a:srcRect l="17768" t="12635" r="14714" b="2079"/>
          <a:stretch>
            <a:fillRect/>
          </a:stretch>
        </p:blipFill>
        <p:spPr bwMode="auto">
          <a:xfrm>
            <a:off x="5286380" y="2071678"/>
            <a:ext cx="3143272" cy="1928826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00034" y="214290"/>
            <a:ext cx="8643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На участке появился настоящий плетень с цветущими подсолнухами.                  А на шесте - красавец петушок Петя голосисто встречает воспитанников детского сада. </a:t>
            </a:r>
          </a:p>
        </p:txBody>
      </p:sp>
      <p:pic>
        <p:nvPicPr>
          <p:cNvPr id="5" name="Рисунок 4" descr="C:\Documents and Settings\Пользователь\Рабочий стол\ОМЕП\Фото участка\DSC06425.JPG"/>
          <p:cNvPicPr/>
          <p:nvPr/>
        </p:nvPicPr>
        <p:blipFill>
          <a:blip r:embed="rId4" cstate="print"/>
          <a:srcRect l="13158" t="15605" r="14354" b="13376"/>
          <a:stretch>
            <a:fillRect/>
          </a:stretch>
        </p:blipFill>
        <p:spPr bwMode="auto">
          <a:xfrm>
            <a:off x="571472" y="4214818"/>
            <a:ext cx="3643338" cy="228601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429124" y="4572008"/>
            <a:ext cx="44291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Дружные поросята </a:t>
            </a:r>
            <a:r>
              <a:rPr lang="ru-RU" b="1" dirty="0" err="1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Нуф-Нуф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 и </a:t>
            </a:r>
            <a:r>
              <a:rPr lang="ru-RU" b="1" dirty="0" err="1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Наф-Наф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 греются на солнышке (</a:t>
            </a:r>
            <a:r>
              <a:rPr lang="ru-RU" i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сделаны из пластиковых бутылок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1428736"/>
            <a:ext cx="3564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Под плетнем выросла тыква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(</a:t>
            </a:r>
            <a:r>
              <a:rPr lang="ru-RU" i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плафон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) 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85725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сторонке мы видим деревенский дворик: лошадка Орлик с белоснежной гривой, который всегда готов покатать малышей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Arial" pitchFamily="34" charset="0"/>
              <a:ea typeface="Times New Roman" pitchFamily="18" charset="0"/>
            </a:endParaRPr>
          </a:p>
        </p:txBody>
      </p:sp>
      <p:pic>
        <p:nvPicPr>
          <p:cNvPr id="3" name="Рисунок 2" descr="C:\Documents and Settings\Пользователь\Рабочий стол\ОМЕП\Фото участка\DSC06426.JPG"/>
          <p:cNvPicPr/>
          <p:nvPr/>
        </p:nvPicPr>
        <p:blipFill>
          <a:blip r:embed="rId2" cstate="print"/>
          <a:srcRect l="6237" t="18283" r="10395" b="11634"/>
          <a:stretch>
            <a:fillRect/>
          </a:stretch>
        </p:blipFill>
        <p:spPr bwMode="auto">
          <a:xfrm flipH="1">
            <a:off x="642910" y="1071546"/>
            <a:ext cx="38195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C:\Documents and Settings\Пользователь\Рабочий стол\DSC06573.JPG"/>
          <p:cNvPicPr/>
          <p:nvPr/>
        </p:nvPicPr>
        <p:blipFill>
          <a:blip r:embed="rId3" cstate="print"/>
          <a:srcRect l="15365" r="8333"/>
          <a:stretch>
            <a:fillRect/>
          </a:stretch>
        </p:blipFill>
        <p:spPr bwMode="auto">
          <a:xfrm>
            <a:off x="4929190" y="1071546"/>
            <a:ext cx="342902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C:\Documents and Settings\Пользователь\Рабочий стол\DSC06558.JPG"/>
          <p:cNvPicPr/>
          <p:nvPr/>
        </p:nvPicPr>
        <p:blipFill>
          <a:blip r:embed="rId4" cstate="print"/>
          <a:srcRect t="25582" r="27143"/>
          <a:stretch>
            <a:fillRect/>
          </a:stretch>
        </p:blipFill>
        <p:spPr bwMode="auto">
          <a:xfrm>
            <a:off x="2214546" y="3714752"/>
            <a:ext cx="464347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814393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Акулина с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вёдрами и коромыслом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aseline="0" dirty="0"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aseline="0" dirty="0"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aseline="0" dirty="0"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aseline="0" dirty="0"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aseline="0" dirty="0"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C:\Documents and Settings\Пользователь\Рабочий стол\ОМЕП\Фото участка\DSC06422.JPG"/>
          <p:cNvPicPr/>
          <p:nvPr/>
        </p:nvPicPr>
        <p:blipFill>
          <a:blip r:embed="rId2" cstate="print"/>
          <a:srcRect l="14454" t="16060" r="18094" b="19700"/>
          <a:stretch>
            <a:fillRect/>
          </a:stretch>
        </p:blipFill>
        <p:spPr bwMode="auto">
          <a:xfrm>
            <a:off x="1142976" y="1142984"/>
            <a:ext cx="6929486" cy="478634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6"/>
            <a:ext cx="835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На зеленой лужайке - божьи коровки, которые направляются                     к альпийской горке</a:t>
            </a:r>
            <a:endParaRPr lang="ru-RU" sz="2000" b="1" dirty="0" smtClean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3" name="Рисунок 2" descr="C:\Documents and Settings\Пользователь\Рабочий стол\DSC06566.JPG"/>
          <p:cNvPicPr/>
          <p:nvPr/>
        </p:nvPicPr>
        <p:blipFill>
          <a:blip r:embed="rId2" cstate="print"/>
          <a:srcRect r="12908"/>
          <a:stretch>
            <a:fillRect/>
          </a:stretch>
        </p:blipFill>
        <p:spPr bwMode="auto">
          <a:xfrm>
            <a:off x="642910" y="1428736"/>
            <a:ext cx="4214842" cy="242889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Documents and Settings\Пользователь\Рабочий стол\DSC06239.JPG"/>
          <p:cNvPicPr/>
          <p:nvPr/>
        </p:nvPicPr>
        <p:blipFill>
          <a:blip r:embed="rId3" cstate="print"/>
          <a:srcRect t="25000" r="25806" b="6818"/>
          <a:stretch>
            <a:fillRect/>
          </a:stretch>
        </p:blipFill>
        <p:spPr bwMode="auto">
          <a:xfrm>
            <a:off x="4357686" y="3714752"/>
            <a:ext cx="3929090" cy="2571768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84296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Дети с удовольствием приходят в гости к гномику, который живёт на лесной полянке в красивом волшебном домике (сделан из отходов кирпича). Рядом с домиком поселился ёжик, выросла большая ромашка – столик, на котором отдыхают пчелки – подружки (из пластиковых бутылок)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C:\Documents and Settings\Пользователь\Рабочий стол\DSC064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5500726" cy="407196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C:\Documents and Settings\Пользователь\Рабочий стол\DSC06429.JPG"/>
          <p:cNvPicPr/>
          <p:nvPr/>
        </p:nvPicPr>
        <p:blipFill>
          <a:blip r:embed="rId3" cstate="print"/>
          <a:srcRect l="10005" t="16836" r="18605" b="15416"/>
          <a:stretch>
            <a:fillRect/>
          </a:stretch>
        </p:blipFill>
        <p:spPr bwMode="auto">
          <a:xfrm>
            <a:off x="6215074" y="1857364"/>
            <a:ext cx="2571768" cy="307183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357166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        Для создания такой красивой предметно-развивающей среды использовались отходы: щебень, старые покрышки от колёс, отходы кирпича, пластиковые бутылки, старая древесина, игрушки, пакеты, и т.д.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C:\Documents and Settings\Пользователь\Рабочий стол\ОМЕП\DSC06417.JPG"/>
          <p:cNvPicPr/>
          <p:nvPr/>
        </p:nvPicPr>
        <p:blipFill>
          <a:blip r:embed="rId2" cstate="print"/>
          <a:srcRect l="12132" t="28962" r="5820" b="16339"/>
          <a:stretch>
            <a:fillRect/>
          </a:stretch>
        </p:blipFill>
        <p:spPr bwMode="auto">
          <a:xfrm>
            <a:off x="1000100" y="1714488"/>
            <a:ext cx="7500990" cy="4786346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Пользователь\Рабочий стол\фото к ОМЕП\DSC06421.JPG"/>
          <p:cNvPicPr/>
          <p:nvPr/>
        </p:nvPicPr>
        <p:blipFill>
          <a:blip r:embed="rId2" cstate="print"/>
          <a:srcRect t="16622" r="4490"/>
          <a:stretch>
            <a:fillRect/>
          </a:stretch>
        </p:blipFill>
        <p:spPr bwMode="auto">
          <a:xfrm>
            <a:off x="2071670" y="3429000"/>
            <a:ext cx="4857784" cy="296227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Documents and Settings\Пользователь\Рабочий стол\ОМЕП\Фото участка\DSC063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2"/>
            <a:ext cx="3429024" cy="2500330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Documents and Settings\Пользователь\Рабочий стол\фото к ОМЕП\DSC05629.JPG"/>
          <p:cNvPicPr/>
          <p:nvPr/>
        </p:nvPicPr>
        <p:blipFill>
          <a:blip r:embed="rId4" cstate="print"/>
          <a:srcRect l="26372" t="23333" r="30474" b="6667"/>
          <a:stretch>
            <a:fillRect/>
          </a:stretch>
        </p:blipFill>
        <p:spPr bwMode="auto">
          <a:xfrm>
            <a:off x="5643570" y="1214422"/>
            <a:ext cx="2214578" cy="278608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596" y="357166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         Наши ручки могут все,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И плетень разбирать, и цветочки сажать!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71604" y="642918"/>
            <a:ext cx="6286544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дает данный проект?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1142984"/>
            <a:ext cx="8072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Дети являются активными участниками проекта. Им предоставляется возможность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спорить, размышлять,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высказывать свои идеи по оформлению территории детского сада, использованию старых вещей.</a:t>
            </a:r>
          </a:p>
        </p:txBody>
      </p:sp>
      <p:pic>
        <p:nvPicPr>
          <p:cNvPr id="6" name="Рисунок 5" descr="C:\Documents and Settings\Пользователь\Рабочий стол\DSC051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285992"/>
            <a:ext cx="4321194" cy="3133739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Пользователь\Рабочий стол\DSC05221.JPG"/>
          <p:cNvPicPr/>
          <p:nvPr/>
        </p:nvPicPr>
        <p:blipFill>
          <a:blip r:embed="rId3" cstate="print"/>
          <a:srcRect l="20447" t="14779" r="10818" b="4432"/>
          <a:stretch>
            <a:fillRect/>
          </a:stretch>
        </p:blipFill>
        <p:spPr bwMode="auto">
          <a:xfrm rot="5400000">
            <a:off x="5464975" y="2464589"/>
            <a:ext cx="3143272" cy="278608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428604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Осуществляется  осознание многообразия культур, их взаимопроникновения и взаимодействия; реализация регионального компонента в условиях многонационального детского коллектива через знакомство дошкольников с особенностями традиционного природопользования малых народов.</a:t>
            </a:r>
          </a:p>
        </p:txBody>
      </p:sp>
      <p:pic>
        <p:nvPicPr>
          <p:cNvPr id="9217" name="Рисунок 3" descr="C:\Documents and Settings\Пользователь\Рабочий стол\ФОТО по экологии\DSC04136.JPG"/>
          <p:cNvPicPr>
            <a:picLocks noChangeAspect="1" noChangeArrowheads="1"/>
          </p:cNvPicPr>
          <p:nvPr/>
        </p:nvPicPr>
        <p:blipFill>
          <a:blip r:embed="rId2" cstate="print"/>
          <a:srcRect l="5926" r="8148" b="2222"/>
          <a:stretch>
            <a:fillRect/>
          </a:stretch>
        </p:blipFill>
        <p:spPr bwMode="auto">
          <a:xfrm>
            <a:off x="6858016" y="1928802"/>
            <a:ext cx="1981393" cy="3000396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Documents and Settings\Пользователь\Рабочий стол\DSC04340.JPG"/>
          <p:cNvPicPr/>
          <p:nvPr/>
        </p:nvPicPr>
        <p:blipFill>
          <a:blip r:embed="rId3" cstate="print"/>
          <a:srcRect l="33939" t="28773" r="46125" b="15161"/>
          <a:stretch>
            <a:fillRect/>
          </a:stretch>
        </p:blipFill>
        <p:spPr bwMode="auto">
          <a:xfrm>
            <a:off x="642910" y="1857364"/>
            <a:ext cx="1643074" cy="3000396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Documents and Settings\Пользователь\Рабочий стол\Должностная инструкция 001.jpg"/>
          <p:cNvPicPr/>
          <p:nvPr/>
        </p:nvPicPr>
        <p:blipFill>
          <a:blip r:embed="rId4"/>
          <a:srcRect l="36235" t="13533" r="1907" b="11783"/>
          <a:stretch>
            <a:fillRect/>
          </a:stretch>
        </p:blipFill>
        <p:spPr bwMode="auto">
          <a:xfrm rot="5400000">
            <a:off x="3434732" y="1422996"/>
            <a:ext cx="2355801" cy="4224669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C:\Documents and Settings\Пользователь\Рабочий стол\DSC03261.JPG"/>
          <p:cNvPicPr>
            <a:picLocks noChangeAspect="1" noChangeArrowheads="1"/>
          </p:cNvPicPr>
          <p:nvPr/>
        </p:nvPicPr>
        <p:blipFill>
          <a:blip r:embed="rId2"/>
          <a:srcRect l="36137" t="27225" r="31940" b="17886"/>
          <a:stretch>
            <a:fillRect/>
          </a:stretch>
        </p:blipFill>
        <p:spPr bwMode="auto">
          <a:xfrm>
            <a:off x="642911" y="1428736"/>
            <a:ext cx="1857388" cy="2255399"/>
          </a:xfrm>
          <a:prstGeom prst="rect">
            <a:avLst/>
          </a:prstGeom>
          <a:ln>
            <a:solidFill>
              <a:srgbClr val="FF33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Содержимое 3" descr="C:\Documents and Settings\Пользователь\Рабочий стол\фото к сходу 2011\Новая папка\DSC03272.JPG"/>
          <p:cNvPicPr>
            <a:picLocks/>
          </p:cNvPicPr>
          <p:nvPr/>
        </p:nvPicPr>
        <p:blipFill>
          <a:blip r:embed="rId3"/>
          <a:srcRect l="13514" t="26320" r="23801" b="-1"/>
          <a:stretch>
            <a:fillRect/>
          </a:stretch>
        </p:blipFill>
        <p:spPr bwMode="auto">
          <a:xfrm>
            <a:off x="2928926" y="3929066"/>
            <a:ext cx="1571636" cy="2286016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" name="Рисунок 7" descr="C:\Documents and Settings\Пользователь\Рабочий стол\DSC03276.JPG"/>
          <p:cNvPicPr>
            <a:picLocks noChangeAspect="1" noChangeArrowheads="1"/>
          </p:cNvPicPr>
          <p:nvPr/>
        </p:nvPicPr>
        <p:blipFill>
          <a:blip r:embed="rId4"/>
          <a:srcRect l="34776" t="36325" r="39761" b="20407"/>
          <a:stretch>
            <a:fillRect/>
          </a:stretch>
        </p:blipFill>
        <p:spPr bwMode="auto">
          <a:xfrm>
            <a:off x="5072066" y="1428736"/>
            <a:ext cx="1740971" cy="2214578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786050" y="1428736"/>
            <a:ext cx="20717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Старые эмалированные тазы  стали оригинальными шляпками мухоморов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4000504"/>
            <a:ext cx="21431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Покрышки от колес разных размеров идеально подходят для туловища клоунов в виде пирамидки,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 сломанные вазоны служат им летними панамами.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00892" y="1500174"/>
            <a:ext cx="19288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Часть неиспользованного бревна, легким движением топора «превращается» в грибок!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500042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Повторное использование вещей сокращает количество отходов, а, значит, загрязнение окружающей среды.</a:t>
            </a:r>
          </a:p>
        </p:txBody>
      </p:sp>
      <p:pic>
        <p:nvPicPr>
          <p:cNvPr id="12" name="Рисунок 11" descr="C:\Documents and Settings\Пользователь\Рабочий стол\IMG_0097.JPG"/>
          <p:cNvPicPr/>
          <p:nvPr/>
        </p:nvPicPr>
        <p:blipFill>
          <a:blip r:embed="rId5" cstate="print"/>
          <a:srcRect l="38038" t="7407" r="39234" b="55556"/>
          <a:stretch>
            <a:fillRect/>
          </a:stretch>
        </p:blipFill>
        <p:spPr bwMode="auto">
          <a:xfrm>
            <a:off x="6858016" y="3929066"/>
            <a:ext cx="1714512" cy="2214578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000628" y="3929066"/>
            <a:ext cx="1857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Зимой фигуры клоунов «превращаются» 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снеговиков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357166"/>
            <a:ext cx="81439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u="sng" dirty="0" smtClean="0">
                <a:latin typeface="Times New Roman" pitchFamily="18" charset="0"/>
                <a:cs typeface="Times New Roman" pitchFamily="18" charset="0"/>
              </a:rPr>
              <a:t>Особенность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проекта по образованию для устойчивого развития – рассмотрение не только экологических проблем, но и некоторых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социальных, экономических аспектов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нашей повседневной жизни, проблемы сохранения разнообразия культур, соблюдения прав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ребенка. </a:t>
            </a:r>
          </a:p>
          <a:p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42910" y="2143116"/>
            <a:ext cx="814393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Принципы</a:t>
            </a: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реализации проекта: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Уважение (соблюдение прав ребёнка).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Осознание многообразия культур, их взаимопроникновения и взаимодействия.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Переоценка системы ценностей.</a:t>
            </a:r>
            <a:r>
              <a:rPr kumimoji="0" lang="ru-RU" sz="22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Повторное многократное использование вещей (игрушек, мебели и пр.).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Экономия материалов и ресурсов.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Утилизация отходов.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Обеспечение доступа к экологически чистым природным ресурсам (вода), экологически чистым продуктам, сохранение чистоты окружающей среды. 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Пользователь\Рабочий стол\DSC05850.JPG"/>
          <p:cNvPicPr/>
          <p:nvPr/>
        </p:nvPicPr>
        <p:blipFill>
          <a:blip r:embed="rId2" cstate="print">
            <a:lum bright="10000"/>
          </a:blip>
          <a:srcRect l="18519" t="30000" r="7407"/>
          <a:stretch>
            <a:fillRect/>
          </a:stretch>
        </p:blipFill>
        <p:spPr bwMode="auto">
          <a:xfrm>
            <a:off x="2214546" y="642918"/>
            <a:ext cx="4714908" cy="307183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Пользователь\Рабочий стол\DSC065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572008"/>
            <a:ext cx="3119431" cy="184844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 descr="C:\Documents and Settings\Пользователь\Рабочий стол\DSC065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572008"/>
            <a:ext cx="3157529" cy="181629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14348" y="4000504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Использование пластиковых бутылок, разовой посуды, упаковочного материала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Пользователь\Рабочий стол\DSC03438.JPG"/>
          <p:cNvPicPr/>
          <p:nvPr/>
        </p:nvPicPr>
        <p:blipFill>
          <a:blip r:embed="rId2" cstate="print"/>
          <a:srcRect l="20950" t="21190" r="11453" b="18960"/>
          <a:stretch>
            <a:fillRect/>
          </a:stretch>
        </p:blipFill>
        <p:spPr bwMode="auto">
          <a:xfrm>
            <a:off x="4357686" y="3214686"/>
            <a:ext cx="4214842" cy="300039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5" descr="C:\Documents and Settings\Пользователь\Рабочий стол\DSC03162.JPG"/>
          <p:cNvPicPr>
            <a:picLocks noChangeAspect="1" noChangeArrowheads="1"/>
          </p:cNvPicPr>
          <p:nvPr/>
        </p:nvPicPr>
        <p:blipFill>
          <a:blip r:embed="rId3" cstate="print"/>
          <a:srcRect t="5926"/>
          <a:stretch>
            <a:fillRect/>
          </a:stretch>
        </p:blipFill>
        <p:spPr bwMode="auto">
          <a:xfrm>
            <a:off x="785786" y="714356"/>
            <a:ext cx="4000528" cy="2822596"/>
          </a:xfrm>
          <a:prstGeom prst="rect">
            <a:avLst/>
          </a:prstGeom>
          <a:ln>
            <a:solidFill>
              <a:srgbClr val="CC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57224" y="3857628"/>
            <a:ext cx="3286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 сухих стволов деревьев, найденных в лесу, получилась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интересная телега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571472" y="571480"/>
            <a:ext cx="828680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Учит детей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понимать и любить окружающий  мир, природу и бережно относится к ним. Прогнозировать возможные последствия своих поступков.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2226" name="Рисунок 3" descr="C:\Documents and Settings\Пользователь\Рабочий стол\ФОТО по экологии\DSC038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928802"/>
            <a:ext cx="5857916" cy="4384158"/>
          </a:xfrm>
          <a:prstGeom prst="rect">
            <a:avLst/>
          </a:prstGeom>
          <a:noFill/>
          <a:ln w="28575">
            <a:solidFill>
              <a:srgbClr val="F7964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000108"/>
            <a:ext cx="83582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Перспективы на 2012/13  </a:t>
            </a:r>
            <a:r>
              <a:rPr lang="ru-RU" sz="2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.:</a:t>
            </a:r>
          </a:p>
          <a:p>
            <a:pPr lvl="0"/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Tx/>
              <a:buChar char="-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Создание метеорологической площадки;</a:t>
            </a:r>
          </a:p>
          <a:p>
            <a:pPr lvl="0">
              <a:buFontTx/>
              <a:buChar char="-"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Tx/>
              <a:buChar char="-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Озеленение территории ДОУ;</a:t>
            </a:r>
          </a:p>
          <a:p>
            <a:pPr lvl="0">
              <a:buFontTx/>
              <a:buChar char="-"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Tx/>
              <a:buChar char="-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Продолжение работы по созданию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эколого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– развивающей </a:t>
            </a:r>
          </a:p>
          <a:p>
            <a:pPr lvl="0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среды (создание пасеки, деревянных скульптур из пней, </a:t>
            </a:r>
          </a:p>
          <a:p>
            <a:pPr lvl="0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коряг  и т.д.)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4348" y="500042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Д/с «Светлячок» 2-ой год подряд является победителем конкурса           «Лучший двор» по сельскому поселению Шапша</a:t>
            </a:r>
          </a:p>
        </p:txBody>
      </p:sp>
      <p:pic>
        <p:nvPicPr>
          <p:cNvPr id="6" name="Рисунок 5" descr="C:\Documents and Settings\Пользователь\Рабочий стол\ОМЕП\Фото участка\DSC06433.JPG"/>
          <p:cNvPicPr/>
          <p:nvPr/>
        </p:nvPicPr>
        <p:blipFill>
          <a:blip r:embed="rId2" cstate="print"/>
          <a:srcRect b="13559"/>
          <a:stretch>
            <a:fillRect/>
          </a:stretch>
        </p:blipFill>
        <p:spPr bwMode="auto">
          <a:xfrm>
            <a:off x="1071538" y="1571612"/>
            <a:ext cx="6786610" cy="4429156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Содержимое 3" descr="C:\Documents and Settings\Пользователь\Рабочий стол\DSC04818.JPG"/>
          <p:cNvPicPr>
            <a:picLocks/>
          </p:cNvPicPr>
          <p:nvPr/>
        </p:nvPicPr>
        <p:blipFill>
          <a:blip r:embed="rId3">
            <a:lum bright="20000" contrast="30000"/>
          </a:blip>
          <a:srcRect/>
          <a:stretch>
            <a:fillRect/>
          </a:stretch>
        </p:blipFill>
        <p:spPr>
          <a:xfrm rot="822278">
            <a:off x="7208021" y="1007485"/>
            <a:ext cx="1500188" cy="19288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48" y="571480"/>
            <a:ext cx="58579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Список 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литературы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71472" y="1071546"/>
            <a:ext cx="828680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 Н.А.Рыжова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Программа «Наш дом-природа», М.: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ООО «КАРАПУЗ – ДИДАКТИКА», ТЦ «Сфера», 2006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Н.А.Рыжова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Учебно-методические комплекты: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«Лаборатория в детском саду и дома»,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Экологическая тропинка в детском саду»,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«Экологический паспорт детского сада»,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«Деревья - наши друзья»,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Экологический проект «Мое дерево»,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«Деревья: от Акации до Ясеня»+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DVD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М.:ООО «КАРАПУЗ – ДИДАКТИКА», ТЦ «Сфера», 2009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Н.А.Рыжова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Пособия по экологическому образованию дошкольников: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«Воздух-невидимка»,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«Волшебница вода»;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Н.А.Рыжова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Методические рекомендации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«Экологическое воспитание дошкольников»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5.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DVD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видео: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Н.А.Рыжова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«Территория детского сада», «Путешествие по мини – музеям детского сада», «От коллекции – к музею» и др.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DVD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видео «Природный парк ХМАО – Югры «Самаровский чугас»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1472" y="857232"/>
            <a:ext cx="8072526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i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22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дети, родители, педагоги, общественность.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i="1" u="sng" dirty="0" smtClean="0"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1. Подготовительный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(декабрь 2010 - март 2011гг.)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беседы с детьми;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работа с родителями (сбор предложений по благоустройству территории);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поиск спонсоров и деловых партнёров среди заинтересованных организаций, физических и юридических лиц</a:t>
            </a:r>
          </a:p>
          <a:p>
            <a:pPr lvl="0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2. Реализация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проекта (2011- 2013 гг.)</a:t>
            </a:r>
          </a:p>
          <a:p>
            <a:pPr lvl="0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3. Подведение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итогов  (2013 г.)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200" dirty="0" smtClean="0"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00042"/>
            <a:ext cx="750099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часть. Интервьюирование (опрос) детей с использованием рисунка (логотипа Конгресса ОМЕП)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357298"/>
            <a:ext cx="2714644" cy="464347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ru-RU" sz="1200" dirty="0" smtClean="0"/>
              <a:t>Я увидел там Землю. Земля круглая, синие моря. Лес, луга. Ведро, тазик с водой, тряпочка. Мальчик поливает Землю. У девочки в руках щётка, она чистит нашу Землю, море – его надо чистить, чтобы вода не загрязнялась. Она может загрязниться мусором. </a:t>
            </a:r>
          </a:p>
          <a:p>
            <a:r>
              <a:rPr lang="ru-RU" sz="1200" dirty="0" smtClean="0"/>
              <a:t>У девочек в руках тряпочки.  Они моют леса. Их надо мыть, чтобы они росли, дышали воздухом. У мальчика тряпочка, он чистит воду.</a:t>
            </a:r>
            <a:r>
              <a:rPr lang="ru-RU" sz="1400" dirty="0" smtClean="0"/>
              <a:t> </a:t>
            </a:r>
            <a:r>
              <a:rPr lang="ru-RU" sz="1400" b="1" dirty="0" smtClean="0"/>
              <a:t>Это суббота. Дети в субботу убираются.</a:t>
            </a:r>
            <a:r>
              <a:rPr lang="ru-RU" sz="1400" dirty="0" smtClean="0"/>
              <a:t> </a:t>
            </a:r>
            <a:r>
              <a:rPr lang="ru-RU" sz="1200" dirty="0" smtClean="0"/>
              <a:t>Земле нужно уборку, поливать лес, всегда чистить воду. В воде есть мусор, который разбросали люди.</a:t>
            </a:r>
          </a:p>
          <a:p>
            <a:pPr algn="r"/>
            <a:r>
              <a:rPr lang="ru-RU" sz="1200" i="1" dirty="0" smtClean="0"/>
              <a:t>Данил Василов, 6,3 г.</a:t>
            </a:r>
          </a:p>
          <a:p>
            <a:pPr lvl="0"/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8992" y="1357298"/>
            <a:ext cx="2714644" cy="4572032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рассматривают планету. Они узнают мир, смотрят всякие земли. У девочки в руках щётка, у мальчика </a:t>
            </a:r>
            <a:r>
              <a:rPr lang="ru-RU" sz="1200" dirty="0" smtClean="0">
                <a:solidFill>
                  <a:schemeClr val="tx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лейка, в ведре </a:t>
            </a:r>
            <a:r>
              <a:rPr lang="ru-RU" sz="1200" dirty="0" smtClean="0">
                <a:solidFill>
                  <a:schemeClr val="tx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вода, тазик. Они моют планету. Не так уж чисто на Земле. Они помыли сверху, и вся грязь стекла вниз, её можно как-нибудь отчистить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 нечаянно замарали планету. Надо почистить.  Детям жалко планету.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мусорить, чтобы наша планета была чистая. Я бы мог не рвать деревья, не лазить по деревьям, чтобы не ломались ветки. Я могу полить цветы, например, у себя на огороде. Можно в детском саду во дворе насыпать зерна, семечки, чтобы птицы кушали, не пугать птиц, когда они кушают. Можно сделать из песка замок, дворец, домик, можно из глины слепить, а потом украсить. Слепить принцессу.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Никита Бизин, 6,8 л.</a:t>
            </a:r>
            <a:endParaRPr lang="ru-RU" sz="1200" i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57950" y="1357298"/>
            <a:ext cx="2500330" cy="242889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 Земля. Ребятишки покрасили Землю. Взяли краску зелёным и синим цветом. Покрасили, потому чтобы Земля походила. Они её поливают. Чтобы красиво было.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Наша Земля похожа на мяч. 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Этот рисунок похож на нашу Землю.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Данил Павлов, 6,9</a:t>
            </a:r>
            <a:endParaRPr lang="ru-RU" sz="1200" i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6" name="Picture 2" descr="C:\Documents and Settings\Пользователь\Рабочий стол\МЕТОДИСТ\маркировка\экология.jpg"/>
          <p:cNvPicPr>
            <a:picLocks noChangeAspect="1" noChangeArrowheads="1"/>
          </p:cNvPicPr>
          <p:nvPr/>
        </p:nvPicPr>
        <p:blipFill>
          <a:blip r:embed="rId2"/>
          <a:srcRect l="8171" t="2441" r="6054" b="6021"/>
          <a:stretch>
            <a:fillRect/>
          </a:stretch>
        </p:blipFill>
        <p:spPr bwMode="auto">
          <a:xfrm>
            <a:off x="6429388" y="4000504"/>
            <a:ext cx="2428891" cy="1831303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15074" y="785794"/>
            <a:ext cx="2500330" cy="3000396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Это наша Земля. Это – дети. Они красят Землю зелёным цветом и синим. У них получилась Земля. Потому что на Земле есть вода, она синего цвета, и растения: роза, ромашка. Есть ручей, мост. Ещё на Земле есть дом. На картинке я вижу ведёрко, тряпку, нужно, чтобы мыть. У девочки щётка. Она чистит Землю. У мальчика – лейка.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solidFill>
                  <a:schemeClr val="tx1"/>
                </a:solidFill>
                <a:cs typeface="Times New Roman" pitchFamily="18" charset="0"/>
              </a:rPr>
              <a:t>Вадим Пятков, 6,3 г.</a:t>
            </a:r>
            <a:endParaRPr lang="ru-RU" i="1" dirty="0" smtClean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6116" y="785794"/>
            <a:ext cx="2643206" cy="2000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разглядывают планету. Видят моря, траву, землю, деревья. Дети поливают, чистят, моют, чтобы было блестящее и красивое. Детям захотелось помыть. Нужно помыть, чтобы не было грязно.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Марина Александрова, 5,6 л.</a:t>
            </a:r>
            <a:endParaRPr lang="ru-RU" i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86512" y="4071942"/>
            <a:ext cx="2428892" cy="1714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Планета Земля. Девочки, мальчики. У мальчика </a:t>
            </a:r>
            <a:r>
              <a:rPr lang="ru-RU" sz="1200" dirty="0" smtClean="0">
                <a:solidFill>
                  <a:schemeClr val="tx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лейка, у девочки тоже лейка. Они разукрашивают.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Лера Кузьмина, 5,8 л. </a:t>
            </a:r>
            <a:endParaRPr lang="ru-RU" sz="1200" i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7554" y="3143248"/>
            <a:ext cx="2500330" cy="26432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Планета Земля. На ней дети играют. Они её моют, потому что она грязная. Когда они её помыли, она стала чистая. Есть грязь. Надо убрать грязь.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Моя мама купит ракету, я вылечу и буду мыть планету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Землю.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Федя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Лавров, 6.3 г.</a:t>
            </a:r>
            <a:endParaRPr lang="ru-RU" sz="1400" i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785794"/>
            <a:ext cx="2428892" cy="3429024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смотрят планету Земля. Ведёрко и тазик с водой. Я вижу на картинке детей. Много.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Они собрались мыть планету, чтобы она была красивая. Чтобы пыли не было. Чтобы она была чистая.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Оганян Карина, 6,3 г.</a:t>
            </a:r>
            <a:endParaRPr lang="ru-RU" sz="1400" i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Пользователь\Рабочий стол\ОМЕП\Александр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0"/>
            <a:ext cx="1660760" cy="221457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Documents and Settings\Пользователь\Рабочий стол\ОМЕП\Козлова Але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05330" y="380828"/>
            <a:ext cx="1571636" cy="223869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28596" y="3286124"/>
            <a:ext cx="23574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Александрова Марина, 5,7 л. 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8992" y="2428868"/>
            <a:ext cx="4000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Козлова Алена,  5 л. 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4" descr="C:\Documents and Settings\Пользователь\Рабочий стол\ОМЕП\Куклин Дим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69462" y="3459638"/>
            <a:ext cx="1571636" cy="2224740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57224" y="5572140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Куклин Дима,  4.10 л.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5" descr="C:\Documents and Settings\Пользователь\Рабочий стол\ОМЕП\Алиева пол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4286256"/>
            <a:ext cx="1291949" cy="1835126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000892" y="6215082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Алиева Полина, 3, 3 л.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6" descr="C:\Documents and Settings\Пользователь\Рабочий стол\ОМЕП\Пачганов Миш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000504"/>
            <a:ext cx="1504555" cy="214314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429124" y="6286520"/>
            <a:ext cx="21431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Пачганов Миша,  3,11 л.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7" descr="C:\Documents and Settings\Пользователь\Рабочий стол\ОМЕП\Козлова.jpg"/>
          <p:cNvPicPr>
            <a:picLocks noChangeAspect="1" noChangeArrowheads="1"/>
          </p:cNvPicPr>
          <p:nvPr/>
        </p:nvPicPr>
        <p:blipFill>
          <a:blip r:embed="rId7" cstate="print"/>
          <a:srcRect r="5131" b="3210"/>
          <a:stretch>
            <a:fillRect/>
          </a:stretch>
        </p:blipFill>
        <p:spPr bwMode="auto">
          <a:xfrm rot="5400000">
            <a:off x="5836236" y="378814"/>
            <a:ext cx="1543494" cy="221457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8" descr="C:\Documents and Settings\Пользователь\Рабочий стол\ОМЕП\Гизбрехт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2428867"/>
            <a:ext cx="1984809" cy="1348195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643702" y="3857628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Гизбрехт Коля, 6,11 л.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2" descr="C:\Documents and Settings\Пользователь\Рабочий стол\ОМЕП\Исламовы\Ислам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6" y="2928934"/>
            <a:ext cx="1266990" cy="2098654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071802" y="5143512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Исламов Алексей, 3 г.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Пользователь\Рабочий стол\ОМЕП\Исламовы\Ислам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928670"/>
            <a:ext cx="1285884" cy="1698053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Documents and Settings\Пользователь\Рабочий стол\ОМЕП\Исламовы\Исламов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972" y="928670"/>
            <a:ext cx="1203378" cy="1714512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928662" y="2786058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Исламов Алексей, 3 г.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5" descr="C:\Documents and Settings\Пользователь\Рабочий стол\ОМЕП\Кузьм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857232"/>
            <a:ext cx="2783928" cy="200026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29058" y="3071810"/>
            <a:ext cx="22145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Кузьмина Валерия, 5,10 л.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 descr="C:\Documents and Settings\Пользователь\Рабочий стол\ОМЕП\Лавр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286124"/>
            <a:ext cx="1383577" cy="1920875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28596" y="5429264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Лавров Федор, 6,4 л.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7" descr="C:\Documents and Settings\Пользователь\Рабочий стол\ОМЕП\Татриев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V="1">
            <a:off x="2428860" y="3571876"/>
            <a:ext cx="1920851" cy="138356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500298" y="5143512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Татриева Элина, 6,7 л.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8" descr="C:\Documents and Settings\Пользователь\Рабочий стол\ОМЕП\Наханько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786190"/>
            <a:ext cx="1430723" cy="18367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643438" y="5786454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Наханьков Саша, 5,7 л.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Picture 9" descr="C:\Documents and Settings\Пользователь\Рабочий стол\ОМЕП\Евстратов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3429000"/>
            <a:ext cx="1412439" cy="1981176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786578" y="5572140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Евстратова Катя, 5,4 л. 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0" descr="C:\Documents and Settings\Пользователь\Рабочий стол\ОМЕП\хатин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68" y="877357"/>
            <a:ext cx="1456905" cy="198013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7072330" y="3000372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Хатина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Кристина, 4,9 л.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Пользователь\Рабочий стол\Должностная инструк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857232"/>
            <a:ext cx="2823399" cy="205124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85918" y="3071810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Оганян Карина, 6.3 л.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C:\Documents and Settings\Пользователь\Рабочий стол\Должностная инструкция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500438"/>
            <a:ext cx="3071834" cy="2170053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868" y="5786454"/>
            <a:ext cx="2357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Бизин Никита, 6.8 л.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4" descr="C:\Documents and Settings\Пользователь\Рабочий стол\Должностная инструкция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00438"/>
            <a:ext cx="3074020" cy="214313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:\Documents and Settings\Пользователь\Рабочий стол\ОМЕП\Пастух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195237" y="448309"/>
            <a:ext cx="2012898" cy="283074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214942" y="3071810"/>
            <a:ext cx="18573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Пастухов Артем, 5,8 л. 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1533</TotalTime>
  <Words>2033</Words>
  <Application>Microsoft Office PowerPoint</Application>
  <PresentationFormat>Экран (4:3)</PresentationFormat>
  <Paragraphs>186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гармонии с природой и с собою на свете чтобы жили малыши, воспитывайте в детях, берегите, храните экологию души! Н. Луконина</dc:title>
  <dc:creator>Пользователь</dc:creator>
  <cp:lastModifiedBy>Пользователь</cp:lastModifiedBy>
  <cp:revision>179</cp:revision>
  <dcterms:created xsi:type="dcterms:W3CDTF">2011-03-24T13:10:11Z</dcterms:created>
  <dcterms:modified xsi:type="dcterms:W3CDTF">2012-03-28T10:58:08Z</dcterms:modified>
</cp:coreProperties>
</file>