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8" r:id="rId2"/>
    <p:sldMasterId id="2147483732" r:id="rId3"/>
  </p:sldMasterIdLst>
  <p:notesMasterIdLst>
    <p:notesMasterId r:id="rId39"/>
  </p:notesMasterIdLst>
  <p:sldIdLst>
    <p:sldId id="256" r:id="rId4"/>
    <p:sldId id="259" r:id="rId5"/>
    <p:sldId id="260" r:id="rId6"/>
    <p:sldId id="262" r:id="rId7"/>
    <p:sldId id="278" r:id="rId8"/>
    <p:sldId id="282" r:id="rId9"/>
    <p:sldId id="272" r:id="rId10"/>
    <p:sldId id="271" r:id="rId11"/>
    <p:sldId id="275" r:id="rId12"/>
    <p:sldId id="296" r:id="rId13"/>
    <p:sldId id="277" r:id="rId14"/>
    <p:sldId id="279" r:id="rId15"/>
    <p:sldId id="281" r:id="rId16"/>
    <p:sldId id="289" r:id="rId17"/>
    <p:sldId id="303" r:id="rId18"/>
    <p:sldId id="317" r:id="rId19"/>
    <p:sldId id="337" r:id="rId20"/>
    <p:sldId id="304" r:id="rId21"/>
    <p:sldId id="358" r:id="rId22"/>
    <p:sldId id="361" r:id="rId23"/>
    <p:sldId id="368" r:id="rId24"/>
    <p:sldId id="307" r:id="rId25"/>
    <p:sldId id="308" r:id="rId26"/>
    <p:sldId id="309" r:id="rId27"/>
    <p:sldId id="311" r:id="rId28"/>
    <p:sldId id="313" r:id="rId29"/>
    <p:sldId id="371" r:id="rId30"/>
    <p:sldId id="359" r:id="rId31"/>
    <p:sldId id="367" r:id="rId32"/>
    <p:sldId id="316" r:id="rId33"/>
    <p:sldId id="370" r:id="rId34"/>
    <p:sldId id="360" r:id="rId35"/>
    <p:sldId id="369" r:id="rId36"/>
    <p:sldId id="328" r:id="rId37"/>
    <p:sldId id="373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3399"/>
    <a:srgbClr val="FFCCFF"/>
    <a:srgbClr val="9966FF"/>
    <a:srgbClr val="FFFF00"/>
    <a:srgbClr val="0099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6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ADE2426-1516-48E1-8396-77F16800BCB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5F4832FC-FE2B-4FDB-89DC-5559E6DD41EB}" type="slidenum">
              <a:rPr lang="ru-RU" altLang="ru-RU"/>
              <a:t>16</a:t>
            </a:fld>
            <a:endParaRPr lang="ru-RU" altLang="ru-RU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508603-7D4B-42C6-AED7-BA6E2FCD264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41AF-F640-47FB-9AC4-F9767DF85E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5FE590-2817-453C-9125-4F50C74A3BC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D7C8C-2F54-4AF6-BC15-08D6C319770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A8D003-D6C8-422C-B97F-794F193A945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51F9A-8BB8-480E-B7C4-C8C6F97025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F8B4D-6D39-4AD5-BBA9-8741AEDAD6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DABE-3B37-43E2-AB15-78F77D4E4C9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9BAB33-AABD-47BE-84F0-E2AEAC7EAA7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F1824-E21D-42C8-B676-0371E0FAAB1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17AEF-F88F-462D-83E5-BE1F0FC971E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CC91-8571-47AF-84ED-A0048193062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5BE23-72A8-4F1B-93DF-DCF106AA371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F6C1-462B-4F6B-BFE7-596BFAC72A2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D9EB7-070E-44FF-81B7-B5BC0E8E3B9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854C-B757-4180-9F7F-D79B78C76E6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3AA4-1BB4-4203-B961-943947279E8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13F9-E5B4-4B47-8688-63B6E2FF35A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3D414-FFEB-4E00-9D00-BFA155B64C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498042-1DC9-4DC6-AB92-88142916636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096B-60A0-423D-B64F-D2C03ACE0E2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A4A93A-EADB-4A21-983A-254055C2858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6EC86-CA76-4E3F-AB5B-74702EC816F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275F-8345-425D-9913-06106A3E272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42E94-B2C0-49F9-ACEA-FCEDE0CD9E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7F1C-756B-4CFF-9D1F-3039467A1FE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13FCF-4344-4ABD-868A-5226650A6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31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F53F88-EA7B-4318-A0B8-96A5595D5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621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00C69-BBB3-4F90-B281-7C5AE6059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08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5D0FC-8AB7-4732-8FD3-4EBC7FF8B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78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B55A7-73AF-4775-B620-B0CDF274D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44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69340-A74B-4EC0-909F-5972A8F89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18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C07BD-50F6-48C0-8DCF-5A867760A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3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F93E-9BF9-4762-A099-BA2AD3B511B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C28B2-ACB4-463E-8833-1E42A108F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48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5084F-B409-407C-855D-3BE14757F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10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4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25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1023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68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41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5B5DD-7FC5-4DB0-93FF-E15BBEBE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59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5C029-0510-4C40-A4EB-A318815B4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06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D9716-34D5-4E98-9F0B-66998F51B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057B-8916-4C6C-B9DC-FE7B0374E3A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3207E-624A-494A-9781-8CDA277F304B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60803"/>
      </p:ext>
    </p:extLst>
  </p:cSld>
  <p:clrMapOvr>
    <a:masterClrMapping/>
  </p:clrMapOvr>
  <p:transition advClick="0" advTm="9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24617-5CF5-4D74-8E39-E3770C4EA54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652E8-1F91-4273-98B3-D0C922B5138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E1447-E623-4443-A9AD-01956AD55D4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C0FDE-292B-4C54-B95D-32576896063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advClick="0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/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648C4F2-0119-421B-8F12-E4F94E76FA6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advClick="0" advTm="900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6"/>
          <p:cNvGrpSpPr/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B204568-F0CB-4D1F-9EB3-AAF8921773A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648C4F2-0119-421B-8F12-E4F94E76F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3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jpeg"/><Relationship Id="rId5" Type="http://schemas.openxmlformats.org/officeDocument/2006/relationships/image" Target="../media/image76.wmf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1.wdp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g"/><Relationship Id="rId5" Type="http://schemas.openxmlformats.org/officeDocument/2006/relationships/image" Target="../media/image111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WordArt 4"/>
          <p:cNvSpPr>
            <a:spLocks noChangeArrowheads="1" noChangeShapeType="1" noTextEdit="1"/>
          </p:cNvSpPr>
          <p:nvPr/>
        </p:nvSpPr>
        <p:spPr bwMode="auto">
          <a:xfrm>
            <a:off x="734700" y="359259"/>
            <a:ext cx="6120581" cy="36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История </a:t>
            </a:r>
            <a:r>
              <a:rPr lang="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развития</a:t>
            </a:r>
            <a:r>
              <a:rPr lang="ru-RU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деятельности</a:t>
            </a:r>
            <a:endParaRPr lang="ru-RU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99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1966" y="488950"/>
            <a:ext cx="1000221" cy="9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Oval 13"/>
          <p:cNvSpPr>
            <a:spLocks noChangeArrowheads="1"/>
          </p:cNvSpPr>
          <p:nvPr/>
        </p:nvSpPr>
        <p:spPr bwMode="auto">
          <a:xfrm>
            <a:off x="7611966" y="476251"/>
            <a:ext cx="992284" cy="1008534"/>
          </a:xfrm>
          <a:prstGeom prst="ellipse">
            <a:avLst/>
          </a:prstGeom>
          <a:noFill/>
          <a:ln w="57150">
            <a:solidFill>
              <a:srgbClr val="0099CC"/>
            </a:solidFill>
            <a:round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 rot="21303201">
            <a:off x="7394887" y="273474"/>
            <a:ext cx="1359702" cy="136745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23771"/>
              </a:avLst>
            </a:prstTxWarp>
          </a:bodyPr>
          <a:lstStyle/>
          <a:p>
            <a:pPr algn="ctr" eaLnBrk="1" hangingPunct="1">
              <a:defRPr/>
            </a:pPr>
            <a:r>
              <a:rPr lang="ru-RU" sz="1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№28</a:t>
            </a:r>
            <a:r>
              <a:rPr lang="ru-RU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3600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21894"/>
            <a:ext cx="7086943" cy="40052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001" r="4326" b="2001"/>
          <a:stretch/>
        </p:blipFill>
        <p:spPr>
          <a:xfrm>
            <a:off x="5940152" y="4581128"/>
            <a:ext cx="3041488" cy="209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12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CC0000"/>
                </a:solidFill>
                <a:latin typeface="Lucida Handwriting" panose="03010101010101010101" pitchFamily="66" charset="0"/>
              </a:rPr>
              <a:t>«Мама, папа и я спортивная семья» </a:t>
            </a:r>
            <a:br>
              <a:rPr lang="ru-RU" sz="2800" b="1" dirty="0" smtClean="0">
                <a:solidFill>
                  <a:srgbClr val="CC0000"/>
                </a:solidFill>
                <a:latin typeface="Lucida Handwriting" panose="03010101010101010101" pitchFamily="66" charset="0"/>
              </a:rPr>
            </a:br>
            <a:r>
              <a:rPr lang="ru-RU" sz="2800" b="1" dirty="0" smtClean="0">
                <a:solidFill>
                  <a:srgbClr val="CC0000"/>
                </a:solidFill>
                <a:latin typeface="Lucida Handwriting" panose="03010101010101010101" pitchFamily="66" charset="0"/>
              </a:rPr>
              <a:t>1983 год</a:t>
            </a:r>
          </a:p>
        </p:txBody>
      </p:sp>
      <p:pic>
        <p:nvPicPr>
          <p:cNvPr id="62467" name="Picture 4" descr="маркировка картинки 048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t="39757" r="15964" b="19078"/>
          <a:stretch>
            <a:fillRect/>
          </a:stretch>
        </p:blipFill>
        <p:spPr bwMode="auto">
          <a:xfrm>
            <a:off x="900113" y="981075"/>
            <a:ext cx="7272337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J00864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9163"/>
            <a:ext cx="1763713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J00864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1288" y="3860800"/>
            <a:ext cx="138271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9"/>
          <p:cNvSpPr>
            <a:spLocks noChangeArrowheads="1"/>
          </p:cNvSpPr>
          <p:nvPr/>
        </p:nvSpPr>
        <p:spPr bwMode="auto">
          <a:xfrm>
            <a:off x="1117553" y="1772816"/>
            <a:ext cx="3240088" cy="1512888"/>
          </a:xfrm>
          <a:prstGeom prst="star32">
            <a:avLst>
              <a:gd name="adj" fmla="val 37500"/>
            </a:avLst>
          </a:prstGeom>
          <a:solidFill>
            <a:srgbClr val="0099CC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233" y="1695450"/>
            <a:ext cx="6521136" cy="4109814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/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15901" y="620688"/>
            <a:ext cx="3024187" cy="1503363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FF9933"/>
            </a:solidFill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/>
              <a:t>Карнавальные костюмы придумали родители выпускников 1988 года; звездочет, медведь, береза, лиса, зайка и т.д.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66563" name="WordArt 3"/>
          <p:cNvSpPr>
            <a:spLocks noChangeArrowheads="1" noChangeShapeType="1" noTextEdit="1"/>
          </p:cNvSpPr>
          <p:nvPr/>
        </p:nvSpPr>
        <p:spPr bwMode="auto">
          <a:xfrm>
            <a:off x="4860032" y="548680"/>
            <a:ext cx="3248025" cy="863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441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1995 год</a:t>
            </a:r>
          </a:p>
        </p:txBody>
      </p:sp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5220072" y="1628800"/>
            <a:ext cx="259612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Ясли-сад </a:t>
            </a:r>
            <a:endParaRPr lang="ru-RU" sz="1400" kern="10" dirty="0" smtClean="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/>
            </a:endParaRPr>
          </a:p>
          <a:p>
            <a:pPr algn="ctr"/>
            <a:r>
              <a:rPr lang="ru-RU" sz="1400" kern="10" dirty="0" smtClean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реорганизован</a:t>
            </a:r>
          </a:p>
          <a:p>
            <a:pPr algn="ctr"/>
            <a:r>
              <a:rPr lang="ru-RU" sz="1400" kern="10" dirty="0" smtClean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 </a:t>
            </a:r>
            <a:r>
              <a:rPr lang="ru-RU" sz="14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на 60 мест</a:t>
            </a:r>
          </a:p>
        </p:txBody>
      </p:sp>
      <p:pic>
        <p:nvPicPr>
          <p:cNvPr id="5" name="Picture 4" descr="ИЗОБРА~2"/>
          <p:cNvPicPr>
            <a:picLocks noChangeAspect="1" noChangeArrowheads="1"/>
          </p:cNvPicPr>
          <p:nvPr/>
        </p:nvPicPr>
        <p:blipFill>
          <a:blip r:embed="rId2" cstate="print"/>
          <a:srcRect l="4091" t="4466" r="4135"/>
          <a:stretch>
            <a:fillRect/>
          </a:stretch>
        </p:blipFill>
        <p:spPr bwMode="auto">
          <a:xfrm>
            <a:off x="867176" y="374675"/>
            <a:ext cx="185578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520" y="3085014"/>
            <a:ext cx="3087100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rgbClr val="CC0000"/>
                </a:solidFill>
                <a:latin typeface="Monotype Corsiva" panose="03010101010201010101" pitchFamily="66" charset="0"/>
              </a:rPr>
              <a:t>Федорова Мария </a:t>
            </a:r>
            <a:r>
              <a:rPr lang="ru-RU" altLang="ru-RU" sz="2000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Михайловна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Заведующий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«Отличник образования» Республики Саха (Якутия), «Почетный работник общего образования» РФ, обладатель </a:t>
            </a:r>
            <a:r>
              <a:rPr lang="ru-RU" altLang="ru-RU" sz="2000" b="1" dirty="0" err="1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стеллы</a:t>
            </a:r>
            <a:r>
              <a:rPr lang="ru-RU" altLang="ru-RU" sz="20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 «Лучший руководитель» МАРО</a:t>
            </a:r>
            <a:endParaRPr lang="ru-RU" altLang="ru-RU" sz="2000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1" descr="C:\Users\111\Desktop\Фото дс\фото детс сада\DSC_0325.jpg"/>
          <p:cNvPicPr>
            <a:picLocks noChangeAspect="1" noChangeArrowheads="1"/>
          </p:cNvPicPr>
          <p:nvPr/>
        </p:nvPicPr>
        <p:blipFill>
          <a:blip r:embed="rId3" cstate="print"/>
          <a:srcRect t="7962" b="20381"/>
          <a:stretch>
            <a:fillRect/>
          </a:stretch>
        </p:blipFill>
        <p:spPr bwMode="auto">
          <a:xfrm>
            <a:off x="3707904" y="3056917"/>
            <a:ext cx="5231395" cy="2994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P1000138_0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b="29691"/>
          <a:stretch>
            <a:fillRect/>
          </a:stretch>
        </p:blipFill>
        <p:spPr bwMode="auto">
          <a:xfrm>
            <a:off x="179388" y="188913"/>
            <a:ext cx="8785225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Изображение 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565400"/>
            <a:ext cx="7272337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12"/>
          <p:cNvSpPr txBox="1">
            <a:spLocks noChangeArrowheads="1"/>
          </p:cNvSpPr>
          <p:nvPr/>
        </p:nvSpPr>
        <p:spPr bwMode="auto">
          <a:xfrm>
            <a:off x="539750" y="549275"/>
            <a:ext cx="5040313" cy="1554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CC0000"/>
                </a:solidFill>
                <a:latin typeface="Monotype Corsiva" panose="03010101010201010101" pitchFamily="66" charset="0"/>
              </a:rPr>
              <a:t>С 2000 года ясли-сад </a:t>
            </a:r>
          </a:p>
          <a:p>
            <a:pPr algn="ctr" eaLnBrk="1" hangingPunct="1"/>
            <a:r>
              <a:rPr lang="ru-RU" altLang="ru-RU" sz="3200" b="1">
                <a:solidFill>
                  <a:srgbClr val="CC0000"/>
                </a:solidFill>
                <a:latin typeface="Monotype Corsiva" panose="03010101010201010101" pitchFamily="66" charset="0"/>
              </a:rPr>
              <a:t>переименован </a:t>
            </a:r>
          </a:p>
          <a:p>
            <a:pPr algn="ctr" eaLnBrk="1" hangingPunct="1"/>
            <a:r>
              <a:rPr lang="ru-RU" altLang="ru-RU" sz="3200" b="1">
                <a:solidFill>
                  <a:srgbClr val="CC0000"/>
                </a:solidFill>
                <a:latin typeface="Monotype Corsiva" panose="03010101010201010101" pitchFamily="66" charset="0"/>
              </a:rPr>
              <a:t>на детский сад </a:t>
            </a:r>
          </a:p>
        </p:txBody>
      </p:sp>
      <p:pic>
        <p:nvPicPr>
          <p:cNvPr id="68613" name="Picture 9" descr="Изображение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60350"/>
            <a:ext cx="26828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188913"/>
            <a:ext cx="8229600" cy="1511300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>
                <a:solidFill>
                  <a:srgbClr val="9966FF"/>
                </a:solidFill>
              </a:rPr>
              <a:t>С </a:t>
            </a:r>
            <a:r>
              <a:rPr lang="ru-RU" altLang="ru-RU" sz="4000" smtClean="0">
                <a:solidFill>
                  <a:srgbClr val="CC0000"/>
                </a:solidFill>
              </a:rPr>
              <a:t>2002</a:t>
            </a:r>
            <a:r>
              <a:rPr lang="ru-RU" altLang="ru-RU" sz="2800" smtClean="0">
                <a:solidFill>
                  <a:srgbClr val="9966FF"/>
                </a:solidFill>
              </a:rPr>
              <a:t> года детский сад переименован на Муниципальное дошкольное образовательное учреждение </a:t>
            </a:r>
            <a:r>
              <a:rPr lang="ru-RU" altLang="ru-RU" sz="2800" b="1" smtClean="0">
                <a:solidFill>
                  <a:srgbClr val="CC0099"/>
                </a:solidFill>
              </a:rPr>
              <a:t>«Кэнчээри» </a:t>
            </a:r>
            <a:r>
              <a:rPr lang="ru-RU" altLang="ru-RU" sz="2800" smtClean="0">
                <a:solidFill>
                  <a:srgbClr val="9966FF"/>
                </a:solidFill>
              </a:rPr>
              <a:t>№ 28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1341438"/>
            <a:ext cx="151288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335213"/>
            <a:ext cx="6985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lum bright="58000" contrast="-64000"/>
          </a:blip>
          <a:srcRect/>
          <a:stretch>
            <a:fillRect/>
          </a:stretch>
        </p:blipFill>
        <p:spPr bwMode="auto">
          <a:xfrm>
            <a:off x="0" y="-3159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107950" y="115888"/>
            <a:ext cx="1439863" cy="1441450"/>
          </a:xfrm>
          <a:prstGeom prst="ellipse">
            <a:avLst/>
          </a:prstGeom>
          <a:noFill/>
          <a:ln w="38100">
            <a:solidFill>
              <a:srgbClr val="0099FF"/>
            </a:solidFill>
            <a:round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916238" y="115888"/>
            <a:ext cx="1223962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50825" y="2060575"/>
            <a:ext cx="172878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7812088" y="333375"/>
            <a:ext cx="12239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6300788" y="2852738"/>
            <a:ext cx="1439862" cy="1008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443663" y="3860800"/>
            <a:ext cx="12239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3708400" y="4437063"/>
            <a:ext cx="1366838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3635375" y="5589588"/>
            <a:ext cx="1441450" cy="719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1331913" y="3933825"/>
            <a:ext cx="12239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0669" name="WordArt 14"/>
          <p:cNvSpPr>
            <a:spLocks noChangeArrowheads="1" noChangeShapeType="1" noTextEdit="1"/>
          </p:cNvSpPr>
          <p:nvPr/>
        </p:nvSpPr>
        <p:spPr bwMode="auto">
          <a:xfrm>
            <a:off x="1547813" y="1196975"/>
            <a:ext cx="6624637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С 2008 года переименовано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МДОУ Тандинский детский сад 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общеразвивающего вида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с приоритетным осуществлением 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деятельности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физического развития детей </a:t>
            </a:r>
          </a:p>
          <a:p>
            <a:pPr algn="ctr"/>
            <a:r>
              <a:rPr lang="ru-RU" sz="1600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"Кэнчээри" № 28</a:t>
            </a:r>
          </a:p>
        </p:txBody>
      </p:sp>
      <p:sp>
        <p:nvSpPr>
          <p:cNvPr id="70670" name="Rectangle 15"/>
          <p:cNvSpPr>
            <a:spLocks noChangeArrowheads="1"/>
          </p:cNvSpPr>
          <p:nvPr/>
        </p:nvSpPr>
        <p:spPr bwMode="auto">
          <a:xfrm>
            <a:off x="3203575" y="0"/>
            <a:ext cx="1223963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3068638"/>
            <a:ext cx="4643438" cy="378936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4211638" y="0"/>
            <a:ext cx="4932362" cy="3429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path path="rect">
              <a:fillToRect l="100000" b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687888" y="3055938"/>
            <a:ext cx="4502150" cy="3789362"/>
          </a:xfrm>
          <a:prstGeom prst="rect">
            <a:avLst/>
          </a:prstGeom>
          <a:gradFill rotWithShape="1">
            <a:gsLst>
              <a:gs pos="0">
                <a:srgbClr val="200AC2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ПЕДАГОГИЧЕСКИЙ КОЛЛЕКТИВ</a:t>
            </a:r>
            <a:r>
              <a:rPr lang="ru-RU" dirty="0" smtClean="0"/>
              <a:t> </a:t>
            </a:r>
          </a:p>
        </p:txBody>
      </p:sp>
      <p:sp>
        <p:nvSpPr>
          <p:cNvPr id="71686" name="Rectangle 11"/>
          <p:cNvSpPr>
            <a:spLocks noChangeArrowheads="1"/>
          </p:cNvSpPr>
          <p:nvPr/>
        </p:nvSpPr>
        <p:spPr bwMode="auto">
          <a:xfrm>
            <a:off x="4572000" y="3284538"/>
            <a:ext cx="1150938" cy="638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Егорова Н.М. воспитатель  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образование ср. спец. </a:t>
            </a:r>
          </a:p>
        </p:txBody>
      </p:sp>
      <p:sp>
        <p:nvSpPr>
          <p:cNvPr id="71687" name="Rectangle 12"/>
          <p:cNvSpPr>
            <a:spLocks noChangeArrowheads="1"/>
          </p:cNvSpPr>
          <p:nvPr/>
        </p:nvSpPr>
        <p:spPr bwMode="auto">
          <a:xfrm>
            <a:off x="5867400" y="3284538"/>
            <a:ext cx="1296988" cy="646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Готовцева С.А.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воспитатель 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образование высшее</a:t>
            </a:r>
          </a:p>
        </p:txBody>
      </p:sp>
      <p:sp>
        <p:nvSpPr>
          <p:cNvPr id="71688" name="Rectangle 13"/>
          <p:cNvSpPr>
            <a:spLocks noChangeArrowheads="1"/>
          </p:cNvSpPr>
          <p:nvPr/>
        </p:nvSpPr>
        <p:spPr bwMode="auto">
          <a:xfrm>
            <a:off x="6011863" y="3573463"/>
            <a:ext cx="936625" cy="1841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endParaRPr lang="ru-RU" altLang="ru-RU" sz="600"/>
          </a:p>
        </p:txBody>
      </p:sp>
      <p:sp>
        <p:nvSpPr>
          <p:cNvPr id="71689" name="Rectangle 14"/>
          <p:cNvSpPr>
            <a:spLocks noChangeArrowheads="1"/>
          </p:cNvSpPr>
          <p:nvPr/>
        </p:nvSpPr>
        <p:spPr bwMode="auto">
          <a:xfrm>
            <a:off x="7235825" y="3284538"/>
            <a:ext cx="1223963" cy="638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Готовцева А.А. 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воспитатель  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образование высшее</a:t>
            </a:r>
            <a:r>
              <a:rPr lang="ru-RU" altLang="ru-RU" sz="800" i="1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71690" name="Rectangle 15"/>
          <p:cNvSpPr>
            <a:spLocks noChangeArrowheads="1"/>
          </p:cNvSpPr>
          <p:nvPr/>
        </p:nvSpPr>
        <p:spPr bwMode="auto">
          <a:xfrm>
            <a:off x="3854450" y="5575300"/>
            <a:ext cx="1295400" cy="923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Саввина Н.И. музыкальный руководитель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Образование среднее специальное</a:t>
            </a:r>
          </a:p>
        </p:txBody>
      </p:sp>
      <p:sp>
        <p:nvSpPr>
          <p:cNvPr id="71691" name="Rectangle 16"/>
          <p:cNvSpPr>
            <a:spLocks noChangeArrowheads="1"/>
          </p:cNvSpPr>
          <p:nvPr/>
        </p:nvSpPr>
        <p:spPr bwMode="auto">
          <a:xfrm>
            <a:off x="3276600" y="3284538"/>
            <a:ext cx="1081088" cy="784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Аммосова С.Д. –старший воспитатель ,</a:t>
            </a:r>
          </a:p>
          <a:p>
            <a:pPr algn="ctr" eaLnBrk="1" hangingPunct="1"/>
            <a:r>
              <a:rPr lang="ru-RU" altLang="ru-RU" sz="900" i="1">
                <a:solidFill>
                  <a:srgbClr val="CC0000"/>
                </a:solidFill>
              </a:rPr>
              <a:t>образование высшее </a:t>
            </a:r>
          </a:p>
        </p:txBody>
      </p:sp>
      <p:sp>
        <p:nvSpPr>
          <p:cNvPr id="71692" name="Text Box 17"/>
          <p:cNvSpPr txBox="1">
            <a:spLocks noChangeArrowheads="1"/>
          </p:cNvSpPr>
          <p:nvPr/>
        </p:nvSpPr>
        <p:spPr bwMode="auto">
          <a:xfrm>
            <a:off x="6540500" y="5505450"/>
            <a:ext cx="1296988" cy="923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Слепцова М.Е. инструктор по физической культуре           образование высшее</a:t>
            </a:r>
          </a:p>
        </p:txBody>
      </p:sp>
      <p:sp>
        <p:nvSpPr>
          <p:cNvPr id="71693" name="Rectangle 18"/>
          <p:cNvSpPr>
            <a:spLocks noChangeArrowheads="1"/>
          </p:cNvSpPr>
          <p:nvPr/>
        </p:nvSpPr>
        <p:spPr bwMode="auto">
          <a:xfrm>
            <a:off x="971550" y="2133600"/>
            <a:ext cx="8636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1694" name="Text Box 19"/>
          <p:cNvSpPr txBox="1">
            <a:spLocks noChangeArrowheads="1"/>
          </p:cNvSpPr>
          <p:nvPr/>
        </p:nvSpPr>
        <p:spPr bwMode="auto">
          <a:xfrm>
            <a:off x="2578100" y="5621338"/>
            <a:ext cx="1223963" cy="5699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Сидорова Т В.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воспитатель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образование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высшее  </a:t>
            </a:r>
            <a:r>
              <a:rPr lang="ru-RU" altLang="ru-RU" sz="700" i="1">
                <a:solidFill>
                  <a:srgbClr val="CC0000"/>
                </a:solidFill>
              </a:rPr>
              <a:t>  </a:t>
            </a:r>
          </a:p>
        </p:txBody>
      </p:sp>
      <p:sp>
        <p:nvSpPr>
          <p:cNvPr id="71695" name="Text Box 20"/>
          <p:cNvSpPr txBox="1">
            <a:spLocks noChangeArrowheads="1"/>
          </p:cNvSpPr>
          <p:nvPr/>
        </p:nvSpPr>
        <p:spPr bwMode="auto">
          <a:xfrm>
            <a:off x="5138738" y="5607050"/>
            <a:ext cx="1368425" cy="687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Бурнашева О.И.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воспитатель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Образование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 высшее</a:t>
            </a:r>
          </a:p>
        </p:txBody>
      </p:sp>
      <p:pic>
        <p:nvPicPr>
          <p:cNvPr id="71696" name="Picture 21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 l="5515" r="5515"/>
          <a:stretch>
            <a:fillRect/>
          </a:stretch>
        </p:blipFill>
        <p:spPr bwMode="auto">
          <a:xfrm>
            <a:off x="527050" y="1557338"/>
            <a:ext cx="1452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97" name="Text Box 22"/>
          <p:cNvSpPr txBox="1">
            <a:spLocks noChangeArrowheads="1"/>
          </p:cNvSpPr>
          <p:nvPr/>
        </p:nvSpPr>
        <p:spPr bwMode="auto">
          <a:xfrm>
            <a:off x="611188" y="3789363"/>
            <a:ext cx="1655762" cy="25860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1200" b="1" i="1">
                <a:solidFill>
                  <a:srgbClr val="CC0000"/>
                </a:solidFill>
              </a:rPr>
              <a:t>Федорова Мария Михайловна</a:t>
            </a:r>
            <a:r>
              <a:rPr lang="ru-RU" altLang="ru-RU" sz="1200" i="1">
                <a:solidFill>
                  <a:srgbClr val="CC0000"/>
                </a:solidFill>
              </a:rPr>
              <a:t> – заведующая, образование высшее ЯГУ ПИ, категория высшая, Отличник образования РС(Я),</a:t>
            </a:r>
          </a:p>
          <a:p>
            <a:pPr eaLnBrk="1" hangingPunct="1"/>
            <a:r>
              <a:rPr lang="ru-RU" altLang="ru-RU" sz="1200" i="1">
                <a:solidFill>
                  <a:srgbClr val="CC0000"/>
                </a:solidFill>
              </a:rPr>
              <a:t>«Лауреат 2006 г»</a:t>
            </a:r>
          </a:p>
          <a:p>
            <a:pPr eaLnBrk="1" hangingPunct="1"/>
            <a:r>
              <a:rPr lang="ru-RU" altLang="ru-RU" sz="1200" i="1">
                <a:solidFill>
                  <a:srgbClr val="CC0000"/>
                </a:solidFill>
              </a:rPr>
              <a:t>«Почетный работник общего образования РФ»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200"/>
          </a:p>
        </p:txBody>
      </p:sp>
      <p:pic>
        <p:nvPicPr>
          <p:cNvPr id="7169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25" y="1927225"/>
            <a:ext cx="935038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9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513" y="1971675"/>
            <a:ext cx="80962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0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6950" y="1952625"/>
            <a:ext cx="8620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1" name="Рисунок 7"/>
          <p:cNvPicPr>
            <a:picLocks noChangeAspect="1"/>
          </p:cNvPicPr>
          <p:nvPr/>
        </p:nvPicPr>
        <p:blipFill>
          <a:blip r:embed="rId7" cstate="print"/>
          <a:srcRect l="14091" t="4834" r="7178" b="12975"/>
          <a:stretch>
            <a:fillRect/>
          </a:stretch>
        </p:blipFill>
        <p:spPr bwMode="auto">
          <a:xfrm>
            <a:off x="7370763" y="1944688"/>
            <a:ext cx="8651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2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1613" y="4337050"/>
            <a:ext cx="85248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3" name="Рисунок 10"/>
          <p:cNvPicPr>
            <a:picLocks noChangeAspect="1"/>
          </p:cNvPicPr>
          <p:nvPr/>
        </p:nvPicPr>
        <p:blipFill>
          <a:blip r:embed="rId9" cstate="print"/>
          <a:srcRect r="14519" b="10040"/>
          <a:stretch>
            <a:fillRect/>
          </a:stretch>
        </p:blipFill>
        <p:spPr bwMode="auto">
          <a:xfrm>
            <a:off x="5332413" y="4257675"/>
            <a:ext cx="863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4" name="Рисунок 1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16375" y="4271963"/>
            <a:ext cx="91916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5" name="Рисунок 1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0213" y="4308475"/>
            <a:ext cx="76835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027988" y="4302125"/>
            <a:ext cx="863600" cy="121443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07" name="Рисунок 1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62913" y="4261410"/>
            <a:ext cx="79375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8" name="Text Box 17"/>
          <p:cNvSpPr txBox="1">
            <a:spLocks noChangeArrowheads="1"/>
          </p:cNvSpPr>
          <p:nvPr/>
        </p:nvSpPr>
        <p:spPr bwMode="auto">
          <a:xfrm>
            <a:off x="7777163" y="5516563"/>
            <a:ext cx="1296987" cy="784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900" i="1">
                <a:solidFill>
                  <a:srgbClr val="CC0000"/>
                </a:solidFill>
              </a:rPr>
              <a:t>Кириллина В.В.. педагог-психолог образование неоконченное высшее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/>
          <p:cNvSpPr txBox="1">
            <a:spLocks noChangeArrowheads="1"/>
          </p:cNvSpPr>
          <p:nvPr/>
        </p:nvSpPr>
        <p:spPr bwMode="auto">
          <a:xfrm flipH="1">
            <a:off x="1403648" y="6093296"/>
            <a:ext cx="61468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</a:rPr>
              <a:t>Трудовой коллектив детского сада «</a:t>
            </a:r>
            <a:r>
              <a:rPr lang="ru-RU" altLang="ru-RU" b="1" dirty="0" err="1">
                <a:solidFill>
                  <a:srgbClr val="FF0000"/>
                </a:solidFill>
              </a:rPr>
              <a:t>Кэнчээри</a:t>
            </a:r>
            <a:r>
              <a:rPr lang="ru-RU" altLang="ru-RU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72707" name="Рисунок 1"/>
          <p:cNvPicPr>
            <a:picLocks noChangeAspect="1"/>
          </p:cNvPicPr>
          <p:nvPr/>
        </p:nvPicPr>
        <p:blipFill>
          <a:blip r:embed="rId2" cstate="print"/>
          <a:srcRect l="1888" t="15565" r="3773"/>
          <a:stretch>
            <a:fillRect/>
          </a:stretch>
        </p:blipFill>
        <p:spPr bwMode="auto">
          <a:xfrm>
            <a:off x="827534" y="1779010"/>
            <a:ext cx="72009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3568" y="188640"/>
            <a:ext cx="7488832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</a:rPr>
              <a:t>С 2014 года 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МДОУ </a:t>
            </a:r>
            <a:r>
              <a:rPr lang="ru-RU" altLang="ru-RU" sz="2400" b="1" dirty="0">
                <a:solidFill>
                  <a:srgbClr val="0000FF"/>
                </a:solidFill>
              </a:rPr>
              <a:t>переименовано на </a:t>
            </a:r>
          </a:p>
          <a:p>
            <a:pPr algn="ctr"/>
            <a:r>
              <a:rPr lang="ru-RU" altLang="ru-RU" sz="2400" b="1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</a:t>
            </a:r>
            <a:r>
              <a:rPr lang="ru-RU" altLang="ru-RU" sz="2400" b="1" dirty="0">
                <a:solidFill>
                  <a:srgbClr val="FF0000"/>
                </a:solidFill>
              </a:rPr>
              <a:t>«Детский сад №28 «</a:t>
            </a:r>
            <a:r>
              <a:rPr lang="ru-RU" altLang="ru-RU" sz="2400" b="1" dirty="0" err="1">
                <a:solidFill>
                  <a:srgbClr val="FF0000"/>
                </a:solidFill>
              </a:rPr>
              <a:t>Кэнчээри</a:t>
            </a:r>
            <a:r>
              <a:rPr lang="ru-RU" altLang="ru-RU" sz="2400" b="1" dirty="0">
                <a:solidFill>
                  <a:srgbClr val="FF0000"/>
                </a:solidFill>
              </a:rPr>
              <a:t>» </a:t>
            </a:r>
            <a:r>
              <a:rPr lang="ru-RU" altLang="ru-RU" sz="2400" b="1" dirty="0" err="1">
                <a:solidFill>
                  <a:srgbClr val="FF0000"/>
                </a:solidFill>
              </a:rPr>
              <a:t>с.Танда</a:t>
            </a:r>
            <a:r>
              <a:rPr lang="ru-RU" altLang="ru-RU" sz="2400" b="1" dirty="0">
                <a:solidFill>
                  <a:srgbClr val="FF0000"/>
                </a:solidFill>
              </a:rPr>
              <a:t>»</a:t>
            </a: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contrast="30000"/>
          </a:blip>
          <a:srcRect l="1559" t="2219" b="19527"/>
          <a:stretch>
            <a:fillRect/>
          </a:stretch>
        </p:blipFill>
        <p:spPr>
          <a:xfrm>
            <a:off x="250825" y="188913"/>
            <a:ext cx="4608513" cy="2519362"/>
          </a:xfrm>
          <a:noFill/>
          <a:ln>
            <a:solidFill>
              <a:srgbClr val="FFCC00"/>
            </a:solidFill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987142" y="2623220"/>
            <a:ext cx="1969029" cy="1336873"/>
          </a:xfrm>
          <a:prstGeom prst="rect">
            <a:avLst/>
          </a:prstGeom>
          <a:solidFill>
            <a:srgbClr val="9999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</p:spPr>
      </p:pic>
      <p:pic>
        <p:nvPicPr>
          <p:cNvPr id="73732" name="Picture 8" descr="sgd1144419630"/>
          <p:cNvPicPr>
            <a:picLocks noChangeAspect="1" noChangeArrowheads="1"/>
          </p:cNvPicPr>
          <p:nvPr/>
        </p:nvPicPr>
        <p:blipFill>
          <a:blip r:embed="rId4" cstate="print"/>
          <a:srcRect b="28076"/>
          <a:stretch>
            <a:fillRect/>
          </a:stretch>
        </p:blipFill>
        <p:spPr bwMode="auto">
          <a:xfrm>
            <a:off x="8144291" y="2154190"/>
            <a:ext cx="872709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Рисунок 1"/>
          <p:cNvPicPr>
            <a:picLocks noChangeAspect="1"/>
          </p:cNvPicPr>
          <p:nvPr/>
        </p:nvPicPr>
        <p:blipFill>
          <a:blip r:embed="rId5" cstate="print"/>
          <a:srcRect b="17444"/>
          <a:stretch>
            <a:fillRect/>
          </a:stretch>
        </p:blipFill>
        <p:spPr bwMode="auto">
          <a:xfrm>
            <a:off x="222250" y="2957513"/>
            <a:ext cx="3413125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3189288"/>
            <a:ext cx="2644775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Рисунок 10"/>
          <p:cNvPicPr>
            <a:picLocks noChangeAspect="1"/>
          </p:cNvPicPr>
          <p:nvPr/>
        </p:nvPicPr>
        <p:blipFill>
          <a:blip r:embed="rId7" cstate="print"/>
          <a:srcRect b="15411"/>
          <a:stretch>
            <a:fillRect/>
          </a:stretch>
        </p:blipFill>
        <p:spPr bwMode="auto">
          <a:xfrm>
            <a:off x="3825875" y="4053229"/>
            <a:ext cx="235585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3800" y="188913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Территория детского сада построена на инициативе родительского комитета. Каждый год наши выпускники со своими родителями обогащают, преобразовывают  игровую площадку. Их фантазии безграничны…!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8136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Различные мероприятия на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лего-площадке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детского сада.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74756" name="Picture 4" descr="E:\фото дет сад\IMG_387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 l="29397" b="28257"/>
          <a:stretch>
            <a:fillRect/>
          </a:stretch>
        </p:blipFill>
        <p:spPr bwMode="auto">
          <a:xfrm>
            <a:off x="1043608" y="4193457"/>
            <a:ext cx="3312368" cy="252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7" name="Picture 5" descr="E:\фото дет сад\IMG_3818.JPG"/>
          <p:cNvPicPr>
            <a:picLocks noChangeAspect="1" noChangeArrowheads="1"/>
          </p:cNvPicPr>
          <p:nvPr/>
        </p:nvPicPr>
        <p:blipFill>
          <a:blip r:embed="rId4" cstate="print"/>
          <a:srcRect t="15314" r="26779" b="25344"/>
          <a:stretch>
            <a:fillRect/>
          </a:stretch>
        </p:blipFill>
        <p:spPr bwMode="auto">
          <a:xfrm>
            <a:off x="4678923" y="4149080"/>
            <a:ext cx="4285566" cy="260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69" name="Picture 1" descr="C:\Users\111\Desktop\ств фото\осень\20160923_121558.jpg"/>
          <p:cNvPicPr>
            <a:picLocks noChangeAspect="1" noChangeArrowheads="1"/>
          </p:cNvPicPr>
          <p:nvPr/>
        </p:nvPicPr>
        <p:blipFill>
          <a:blip r:embed="rId5" cstate="print"/>
          <a:srcRect t="17929"/>
          <a:stretch>
            <a:fillRect/>
          </a:stretch>
        </p:blipFill>
        <p:spPr bwMode="auto">
          <a:xfrm>
            <a:off x="3840088" y="936104"/>
            <a:ext cx="491338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0" name="Picture 2" descr="C:\Users\111\Documents\Новая папка (2)\IMG_4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21" y="1980175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43011" name="WordArt 5"/>
          <p:cNvSpPr>
            <a:spLocks noChangeArrowheads="1" noChangeShapeType="1" noTextEdit="1"/>
          </p:cNvSpPr>
          <p:nvPr/>
        </p:nvSpPr>
        <p:spPr bwMode="auto">
          <a:xfrm>
            <a:off x="2771800" y="620688"/>
            <a:ext cx="3240831" cy="14393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1961 год</a:t>
            </a:r>
          </a:p>
        </p:txBody>
      </p:sp>
      <p:sp>
        <p:nvSpPr>
          <p:cNvPr id="43012" name="WordArt 6"/>
          <p:cNvSpPr>
            <a:spLocks noChangeArrowheads="1" noChangeShapeType="1" noTextEdit="1"/>
          </p:cNvSpPr>
          <p:nvPr/>
        </p:nvSpPr>
        <p:spPr bwMode="auto">
          <a:xfrm>
            <a:off x="791369" y="2248942"/>
            <a:ext cx="75612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Впервые в </a:t>
            </a:r>
            <a:r>
              <a:rPr lang="ru-RU" sz="3600" kern="10" dirty="0" err="1">
                <a:ln w="9525">
                  <a:noFill/>
                  <a:rou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Танде</a:t>
            </a:r>
            <a:r>
              <a:rPr lang="ru-RU" sz="3600" kern="10" dirty="0">
                <a:ln w="9525">
                  <a:noFill/>
                  <a:rou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 открылась ясельная группа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979" y="2880781"/>
            <a:ext cx="4402137" cy="292448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Первой заведующей назначена </a:t>
            </a:r>
            <a:r>
              <a:rPr lang="ru-RU" sz="2800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Колодезникова</a:t>
            </a:r>
            <a:r>
              <a:rPr lang="ru-RU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Анна Яковлевна, </a:t>
            </a:r>
            <a:br>
              <a:rPr lang="ru-RU" sz="2800" dirty="0" smtClean="0">
                <a:solidFill>
                  <a:srgbClr val="CC0000"/>
                </a:solidFill>
                <a:latin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</a:rPr>
              <a:t>Отличник народного просвещения РСФСР, ветеран педагогического труда, почетный гражданин</a:t>
            </a:r>
            <a:br>
              <a:rPr lang="ru-RU" sz="2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000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</a:rPr>
              <a:t>УстьАлданского</a:t>
            </a:r>
            <a:r>
              <a:rPr lang="ru-RU" sz="2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</a:rPr>
              <a:t> улуса.</a:t>
            </a:r>
            <a:r>
              <a:rPr lang="ru-RU" sz="4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6193" y="3068960"/>
            <a:ext cx="2205607" cy="2907234"/>
          </a:xfrm>
          <a:noFill/>
          <a:ln w="76200" cmpd="tri">
            <a:solidFill>
              <a:schemeClr val="folHlink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C:\Users\111\Desktop\ств фото\Фото музей\P100014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979761"/>
            <a:ext cx="7020272" cy="4878239"/>
          </a:xfrm>
          <a:prstGeom prst="rect">
            <a:avLst/>
          </a:prstGeom>
          <a:noFill/>
        </p:spPr>
      </p:pic>
      <p:pic>
        <p:nvPicPr>
          <p:cNvPr id="32778" name="Picture 10" descr="P1000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905" y="876396"/>
            <a:ext cx="4248472" cy="260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4199387" y="4053225"/>
            <a:ext cx="2231975" cy="1323439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Интересные занятия, </a:t>
            </a:r>
            <a:endParaRPr lang="ru-RU" sz="2000" b="1" dirty="0" smtClean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экскурсии в музее</a:t>
            </a:r>
            <a:endParaRPr lang="ru-RU" sz="2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91" y="904164"/>
            <a:ext cx="3824731" cy="286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4816" y="3753257"/>
            <a:ext cx="2303561" cy="299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431800"/>
          </a:xfrm>
        </p:spPr>
        <p:txBody>
          <a:bodyPr>
            <a:norm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Развивающая среда под открытым  небом.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3720" y="832255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Местный историко-архитектурный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музей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им.И.П.Готовцева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2946" name="Picture 2" descr="C:\Users\111\Desktop\Фото дс\дети в музее\IMG_20170203_124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004497"/>
            <a:ext cx="3672656" cy="275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3188"/>
            <a:ext cx="3342084" cy="44561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73" y="2708920"/>
            <a:ext cx="5412093" cy="405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1268760"/>
            <a:ext cx="348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dirty="0" smtClean="0"/>
              <a:t>Прогулки на территории музея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3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 rot="-1566229">
            <a:off x="611188" y="1052513"/>
            <a:ext cx="2519362" cy="97155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990000"/>
                  </a:solidFill>
                  <a:round/>
                </a:ln>
                <a:solidFill>
                  <a:srgbClr val="0099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Свой Огород</a:t>
            </a:r>
            <a:endParaRPr lang="ru-RU" sz="3600" kern="10" dirty="0">
              <a:ln w="12700">
                <a:solidFill>
                  <a:srgbClr val="990000"/>
                </a:solidFill>
                <a:round/>
              </a:ln>
              <a:solidFill>
                <a:srgbClr val="0099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33375"/>
            <a:ext cx="44640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429000"/>
            <a:ext cx="5184775" cy="3209925"/>
          </a:xfrm>
          <a:noFill/>
        </p:spPr>
      </p:pic>
      <p:sp>
        <p:nvSpPr>
          <p:cNvPr id="2" name="TextBox 1"/>
          <p:cNvSpPr txBox="1"/>
          <p:nvPr/>
        </p:nvSpPr>
        <p:spPr>
          <a:xfrm rot="2008975">
            <a:off x="4128281" y="4032922"/>
            <a:ext cx="4229619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ah-RU" sz="2000" b="1" dirty="0" smtClean="0">
                <a:solidFill>
                  <a:schemeClr val="accent6">
                    <a:lumMod val="50000"/>
                  </a:schemeClr>
                </a:solidFill>
              </a:rPr>
              <a:t>Дети-хозяева, с удовольствием</a:t>
            </a:r>
          </a:p>
          <a:p>
            <a:r>
              <a:rPr lang="sah-RU" sz="2000" b="1" dirty="0" smtClean="0">
                <a:solidFill>
                  <a:schemeClr val="accent6">
                    <a:lumMod val="50000"/>
                  </a:schemeClr>
                </a:solidFill>
              </a:rPr>
              <a:t>сами ухаживают за огородом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Приемная и методический кабинет</a:t>
            </a:r>
          </a:p>
        </p:txBody>
      </p:sp>
      <p:pic>
        <p:nvPicPr>
          <p:cNvPr id="78851" name="Picture 3" descr="P1010973"/>
          <p:cNvPicPr>
            <a:picLocks noChangeAspect="1" noChangeArrowheads="1"/>
          </p:cNvPicPr>
          <p:nvPr/>
        </p:nvPicPr>
        <p:blipFill>
          <a:blip r:embed="rId2" cstate="print">
            <a:lum bright="12000" contrast="30000"/>
          </a:blip>
          <a:srcRect t="25781" b="5403"/>
          <a:stretch>
            <a:fillRect/>
          </a:stretch>
        </p:blipFill>
        <p:spPr bwMode="auto">
          <a:xfrm>
            <a:off x="4572000" y="908050"/>
            <a:ext cx="4176713" cy="2155825"/>
          </a:xfrm>
          <a:prstGeom prst="rect">
            <a:avLst/>
          </a:prstGeom>
          <a:noFill/>
          <a:ln w="57150" cmpd="thinThick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8852" name="Picture 4" descr="P10109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825" y="3429000"/>
            <a:ext cx="4105275" cy="3079750"/>
          </a:xfrm>
          <a:prstGeom prst="rect">
            <a:avLst/>
          </a:prstGeom>
          <a:noFill/>
          <a:ln w="57150" cmpd="thinThick">
            <a:solidFill>
              <a:srgbClr val="FF66FF"/>
            </a:solidFill>
            <a:miter lim="800000"/>
            <a:headEnd/>
            <a:tailEnd/>
          </a:ln>
        </p:spPr>
      </p:pic>
      <p:pic>
        <p:nvPicPr>
          <p:cNvPr id="80897" name="Picture 1" descr="C:\Users\111\Desktop\ств фото\20180221_16372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2751" r="3334" b="15351"/>
          <a:stretch>
            <a:fillRect/>
          </a:stretch>
        </p:blipFill>
        <p:spPr bwMode="auto">
          <a:xfrm>
            <a:off x="467544" y="908720"/>
            <a:ext cx="3729013" cy="56166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476250"/>
            <a:ext cx="9144000" cy="41052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>
              <a:solidFill>
                <a:srgbClr val="3333FF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5163"/>
          </a:xfr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aSakha" pitchFamily="34" charset="0"/>
              </a:rPr>
              <a:t>Медицинский кабинет</a:t>
            </a:r>
          </a:p>
        </p:txBody>
      </p:sp>
      <p:graphicFrame>
        <p:nvGraphicFramePr>
          <p:cNvPr id="79876" name="Object 4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3883025"/>
          <a:ext cx="36004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0" name="Точечный рисунок" r:id="rId3" imgW="24688800" imgH="18516600" progId="PBrush">
                  <p:embed/>
                </p:oleObj>
              </mc:Choice>
              <mc:Fallback>
                <p:oleObj name="Точечный рисунок" r:id="rId3" imgW="24688800" imgH="18516600" progId="PBrush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883025"/>
                        <a:ext cx="3600450" cy="2700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200AC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5"/>
          <p:cNvGraphicFramePr>
            <a:graphicFrameLocks noGrp="1" noChangeAspect="1"/>
          </p:cNvGraphicFramePr>
          <p:nvPr>
            <p:ph sz="quarter" idx="14"/>
          </p:nvPr>
        </p:nvGraphicFramePr>
        <p:xfrm>
          <a:off x="4572000" y="2087563"/>
          <a:ext cx="42545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1" name="Точечный рисунок" r:id="rId5" imgW="24688800" imgH="18516600" progId="PBrush">
                  <p:embed/>
                </p:oleObj>
              </mc:Choice>
              <mc:Fallback>
                <p:oleObj name="Точечный рисунок" r:id="rId5" imgW="24688800" imgH="18516600" progId="PBrush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87563"/>
                        <a:ext cx="4254500" cy="3190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200AC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250825" y="620713"/>
            <a:ext cx="3889375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Перечень  оборудования  </a:t>
            </a:r>
          </a:p>
          <a:p>
            <a:pPr algn="ctr" eaLnBrk="1" hangingPunct="1"/>
            <a:r>
              <a:rPr lang="ru-RU" altLang="ru-RU" sz="1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медицинского кабинета.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1. Аппарат УВЧ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2. Лампа «Соллюкс» - настольная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3. Ингалятор Муссон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4. Лампа кварцевая  портативная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5. Кварц  маятниковый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6. Аппарат  «</a:t>
            </a:r>
            <a:r>
              <a:rPr lang="ru-RU" altLang="ru-RU" sz="1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Биаптрон</a:t>
            </a:r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»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7. Аппарат «ОВИОН –С», «Витек»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8. Аппарат УТП -01 «ПРА»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9. Аппарат Фролова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10. </a:t>
            </a:r>
            <a:r>
              <a:rPr lang="ru-RU" altLang="ru-RU" sz="1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Массажер</a:t>
            </a:r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«Фараон»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11. Банки  магнитные, вакуумные</a:t>
            </a:r>
          </a:p>
          <a:p>
            <a:pPr eaLnBrk="1" hangingPunct="1"/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12. Банки </a:t>
            </a:r>
            <a:r>
              <a:rPr lang="ru-RU" altLang="ru-RU" sz="14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пластикатные</a:t>
            </a:r>
            <a:r>
              <a:rPr lang="ru-RU" altLang="ru-RU" sz="14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пневматические</a:t>
            </a:r>
          </a:p>
          <a:p>
            <a:pPr eaLnBrk="1" hangingPunct="1"/>
            <a:r>
              <a:rPr lang="ru-RU" altLang="ru-RU" sz="1400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    13. Ширма для изоляции</a:t>
            </a:r>
          </a:p>
          <a:p>
            <a:pPr eaLnBrk="1" hangingPunct="1"/>
            <a:endParaRPr lang="ru-RU" altLang="ru-RU" sz="14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9879" name="Picture 7" descr="медици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650" y="260350"/>
            <a:ext cx="1223963" cy="1220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9880" name="Picture 8" descr="J009917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876925"/>
            <a:ext cx="4321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2708275"/>
            <a:ext cx="6084888" cy="4149725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rgbClr val="FFFFFF"/>
              </a:gs>
            </a:gsLst>
            <a:path path="rect">
              <a:fillToRect t="100000" r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42219" y="13494"/>
            <a:ext cx="7380288" cy="1125538"/>
          </a:xfrm>
          <a:solidFill>
            <a:srgbClr val="66FFFF"/>
          </a:solidFill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38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aSakha" pitchFamily="34" charset="0"/>
              </a:rPr>
              <a:t>           Музей детского сада</a:t>
            </a:r>
          </a:p>
        </p:txBody>
      </p:sp>
      <p:pic>
        <p:nvPicPr>
          <p:cNvPr id="82948" name="Picture 4" descr="P314030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23850" y="1484313"/>
            <a:ext cx="4319588" cy="3429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2949" name="Picture 5" descr="P3140305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4356100" y="3398838"/>
            <a:ext cx="4176713" cy="31988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t="5135"/>
          <a:stretch>
            <a:fillRect/>
          </a:stretch>
        </p:blipFill>
        <p:spPr bwMode="auto">
          <a:xfrm>
            <a:off x="0" y="0"/>
            <a:ext cx="1476375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50825" y="4076700"/>
            <a:ext cx="8137525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      </a:t>
            </a:r>
            <a:endParaRPr lang="ru-RU" altLang="ru-RU" sz="1600" b="1">
              <a:solidFill>
                <a:srgbClr val="99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952" name="Picture 8" descr="j00885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499100" y="3213100"/>
            <a:ext cx="6858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 descr="P1020039"/>
          <p:cNvPicPr>
            <a:picLocks noChangeAspect="1" noChangeArrowheads="1"/>
          </p:cNvPicPr>
          <p:nvPr/>
        </p:nvPicPr>
        <p:blipFill>
          <a:blip r:embed="rId6" cstate="print">
            <a:lum contrast="42000"/>
          </a:blip>
          <a:srcRect l="12997" t="26884" r="21620" b="11348"/>
          <a:stretch>
            <a:fillRect/>
          </a:stretch>
        </p:blipFill>
        <p:spPr bwMode="auto">
          <a:xfrm>
            <a:off x="5651500" y="1557338"/>
            <a:ext cx="17145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98380" dir="3011666" algn="ctr" rotWithShape="0">
              <a:srgbClr val="FFCC00"/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0825" y="4998244"/>
            <a:ext cx="3995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Здесь собраны материалы истории детского сада, фотогалерея, рисунки, сочинения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выпускников разных лет.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А также старинные игрушки, альбомы пожеланий и т.д.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rgbClr val="FFFFFF"/>
              </a:gs>
            </a:gsLst>
            <a:path path="rect">
              <a:fillToRect r="100000" b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2736999" cy="431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ru-RU" sz="20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группа </a:t>
            </a:r>
            <a:r>
              <a:rPr lang="ru-RU" sz="20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«</a:t>
            </a:r>
            <a:r>
              <a:rPr lang="ru-RU" sz="2000" kern="10" dirty="0" err="1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Кустук</a:t>
            </a:r>
            <a:r>
              <a:rPr lang="ru-RU" sz="20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»</a:t>
            </a:r>
            <a:endParaRPr lang="ru-RU" sz="2000" kern="10" dirty="0">
              <a:ln w="9525">
                <a:solidFill>
                  <a:srgbClr val="FF00FF"/>
                </a:solidFill>
                <a:round/>
              </a:ln>
              <a:solidFill>
                <a:srgbClr val="0066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84999" name="Picture 7" descr="sgd11417124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8807">
            <a:off x="4500563" y="333375"/>
            <a:ext cx="121126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79388" y="4724400"/>
            <a:ext cx="2736850" cy="30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 sz="14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47" y="1556792"/>
            <a:ext cx="3209797" cy="2514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2" y="4318615"/>
            <a:ext cx="4107432" cy="231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rgbClr val="FFFFFF"/>
              </a:gs>
            </a:gsLst>
            <a:path path="rect">
              <a:fillToRect r="100000" b="10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3024188" cy="431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ru-RU" sz="2000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в  группе </a:t>
            </a:r>
            <a:r>
              <a:rPr lang="ru-RU" sz="20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«</a:t>
            </a:r>
            <a:r>
              <a:rPr lang="ru-RU" sz="2000" kern="10" dirty="0" err="1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Кустук</a:t>
            </a:r>
            <a:r>
              <a:rPr lang="ru-RU" sz="2000" kern="10" dirty="0" smtClean="0">
                <a:ln w="9525">
                  <a:solidFill>
                    <a:srgbClr val="FF00FF"/>
                  </a:solidFill>
                  <a:round/>
                </a:ln>
                <a:solidFill>
                  <a:srgbClr val="0066FF"/>
                </a:solidFill>
                <a:latin typeface="Arial" panose="020B0604020202020204"/>
                <a:cs typeface="Arial" panose="020B0604020202020204"/>
              </a:rPr>
              <a:t>»</a:t>
            </a:r>
            <a:endParaRPr lang="ru-RU" sz="2000" kern="10" dirty="0">
              <a:ln w="9525">
                <a:solidFill>
                  <a:srgbClr val="FF00FF"/>
                </a:solidFill>
                <a:round/>
              </a:ln>
              <a:solidFill>
                <a:srgbClr val="0066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84999" name="Picture 7" descr="sgd11417124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8807">
            <a:off x="4833839" y="213231"/>
            <a:ext cx="121126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179388" y="4724400"/>
            <a:ext cx="2736850" cy="30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 sz="14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004" name="WordArt 12"/>
          <p:cNvSpPr>
            <a:spLocks noChangeArrowheads="1" noChangeShapeType="1" noTextEdit="1"/>
          </p:cNvSpPr>
          <p:nvPr/>
        </p:nvSpPr>
        <p:spPr bwMode="auto">
          <a:xfrm>
            <a:off x="232391" y="660831"/>
            <a:ext cx="4249167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Национальная особенность</a:t>
            </a:r>
            <a:endParaRPr lang="ru-RU" sz="3600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3644" y="2856574"/>
            <a:ext cx="4965170" cy="279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r="10100"/>
          <a:stretch/>
        </p:blipFill>
        <p:spPr>
          <a:xfrm rot="5400000">
            <a:off x="3488013" y="2080466"/>
            <a:ext cx="2046169" cy="199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5934" y="3016022"/>
            <a:ext cx="4398244" cy="247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5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home\Desktop\фотки ДОУ\20170921_175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0135"/>
          <a:stretch>
            <a:fillRect/>
          </a:stretch>
        </p:blipFill>
        <p:spPr bwMode="auto">
          <a:xfrm>
            <a:off x="22225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0212"/>
            <a:ext cx="5184775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117964" y="65489"/>
            <a:ext cx="4856296" cy="1347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1073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группа «Сир </a:t>
            </a:r>
            <a:r>
              <a:rPr lang="ru-RU" sz="3600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симэхтэрэ</a:t>
            </a:r>
            <a:r>
              <a:rPr lang="ru-RU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в стиле «Коллаж»</a:t>
            </a:r>
            <a:endParaRPr lang="ru-RU" sz="3600" kern="10" dirty="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glow rad="101600">
                  <a:srgbClr val="F4FCE5">
                    <a:satMod val="175000"/>
                    <a:alpha val="40000"/>
                  </a:srgbClr>
                </a:glow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42692" name="Picture 4" descr="C:\Users\home\Desktop\фотки ДОУ\20170928_1104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9"/>
          <a:stretch>
            <a:fillRect/>
          </a:stretch>
        </p:blipFill>
        <p:spPr bwMode="auto">
          <a:xfrm>
            <a:off x="6350344" y="0"/>
            <a:ext cx="2793656" cy="162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home\Desktop\фотки ДОУ\20171102_154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3290347" cy="246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38" name="Picture 2" descr="C:\Users\111\Desktop\ств фото\20180221_164105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364088" y="1844824"/>
            <a:ext cx="3552395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3601" r="1701" b="8000"/>
          <a:stretch/>
        </p:blipFill>
        <p:spPr>
          <a:xfrm rot="5400000">
            <a:off x="-334453" y="1996205"/>
            <a:ext cx="2664296" cy="169546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2240160" y="188640"/>
            <a:ext cx="6696744" cy="42324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05" y="4725144"/>
            <a:ext cx="2688299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17994"/>
            <a:ext cx="2697832" cy="2023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36" y="4725143"/>
            <a:ext cx="2692226" cy="2019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4801"/>
          <a:stretch/>
        </p:blipFill>
        <p:spPr>
          <a:xfrm rot="5400000">
            <a:off x="260460" y="2755969"/>
            <a:ext cx="1656183" cy="1674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506" y="2419835"/>
            <a:ext cx="217982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ah-RU" b="1" dirty="0" smtClean="0">
                <a:solidFill>
                  <a:schemeClr val="accent6">
                    <a:lumMod val="50000"/>
                  </a:schemeClr>
                </a:solidFill>
              </a:rPr>
              <a:t>Стенд Почемучек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WordArt 11"/>
          <p:cNvSpPr>
            <a:spLocks noChangeArrowheads="1" noChangeShapeType="1" noTextEdit="1"/>
          </p:cNvSpPr>
          <p:nvPr/>
        </p:nvSpPr>
        <p:spPr bwMode="auto">
          <a:xfrm>
            <a:off x="117964" y="65489"/>
            <a:ext cx="4856296" cy="1347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1073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группа «Сир </a:t>
            </a:r>
            <a:r>
              <a:rPr lang="ru-RU" sz="3600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симэхтэрэ</a:t>
            </a:r>
            <a:r>
              <a:rPr lang="ru-RU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glow rad="101600">
                    <a:srgbClr val="F4FCE5">
                      <a:satMod val="175000"/>
                      <a:alpha val="40000"/>
                    </a:srgb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в стиле «Коллаж»</a:t>
            </a:r>
            <a:endParaRPr lang="ru-RU" sz="3600" kern="10" dirty="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glow rad="101600">
                  <a:srgbClr val="F4FCE5">
                    <a:satMod val="175000"/>
                    <a:alpha val="40000"/>
                  </a:srgbClr>
                </a:glow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741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4859338" y="908050"/>
            <a:ext cx="4033837" cy="15843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hlink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atin typeface="Arial" panose="020B0604020202020204" pitchFamily="34" charset="0"/>
            </a:endParaRP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244850"/>
            <a:ext cx="4751388" cy="3397250"/>
          </a:xfrm>
          <a:prstGeom prst="rect">
            <a:avLst/>
          </a:prstGeom>
          <a:noFill/>
          <a:ln w="38100" algn="in">
            <a:solidFill>
              <a:srgbClr val="FF6600"/>
            </a:solidFill>
            <a:miter lim="800000"/>
            <a:headEnd/>
            <a:tailEnd/>
          </a:ln>
          <a:effectLst>
            <a:outerShdw dist="180501" dir="2357364" algn="ctr" rotWithShape="0">
              <a:srgbClr val="FF6600">
                <a:alpha val="50000"/>
              </a:srgbClr>
            </a:outerShdw>
          </a:effec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4465638" cy="2990850"/>
          </a:xfrm>
          <a:prstGeom prst="rect">
            <a:avLst/>
          </a:prstGeom>
          <a:noFill/>
          <a:ln w="38100" algn="in">
            <a:solidFill>
              <a:schemeClr val="folHlink"/>
            </a:solidFill>
            <a:miter lim="800000"/>
            <a:headEnd/>
            <a:tailEnd/>
          </a:ln>
          <a:effectLst>
            <a:outerShdw dist="188799" dir="8263579" algn="ctr" rotWithShape="0">
              <a:schemeClr val="folHlink">
                <a:alpha val="50000"/>
              </a:schemeClr>
            </a:outerShdw>
          </a:effec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5148263" y="1268413"/>
            <a:ext cx="3743325" cy="863600"/>
          </a:xfrm>
          <a:prstGeom prst="rect">
            <a:avLst/>
          </a:prstGeom>
          <a:noFill/>
          <a:ln w="9525" algn="in">
            <a:noFill/>
            <a:miter lim="800000"/>
          </a:ln>
          <a:effectLst/>
        </p:spPr>
        <p:txBody>
          <a:bodyPr lIns="36576" tIns="36576" rIns="36576" bIns="36576"/>
          <a:lstStyle/>
          <a:p>
            <a:pPr eaLnBrk="1" hangingPunct="1"/>
            <a:r>
              <a:rPr lang="ru-RU" altLang="ru-RU" sz="2400" b="1">
                <a:solidFill>
                  <a:srgbClr val="CC00FF"/>
                </a:solidFill>
                <a:latin typeface="Times New Roman" panose="02020603050405020304" pitchFamily="18" charset="0"/>
              </a:rPr>
              <a:t>Первые воспитанники Тандинского ясли, </a:t>
            </a:r>
            <a:r>
              <a:rPr lang="en-US" altLang="ru-RU" sz="2400" b="1">
                <a:solidFill>
                  <a:srgbClr val="CC00FF"/>
                </a:solidFill>
                <a:latin typeface="Times New Roman" panose="02020603050405020304" pitchFamily="18" charset="0"/>
              </a:rPr>
              <a:t>1962 </a:t>
            </a:r>
            <a:r>
              <a:rPr lang="ru-RU" altLang="ru-RU" sz="2400" b="1">
                <a:solidFill>
                  <a:srgbClr val="CC00FF"/>
                </a:solidFill>
                <a:latin typeface="Times New Roman" panose="02020603050405020304" pitchFamily="18" charset="0"/>
              </a:rPr>
              <a:t>г.</a:t>
            </a:r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163"/>
            <a:ext cx="3744913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3" name="Picture 8" descr="J0099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913"/>
            <a:ext cx="4572000" cy="3603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4" name="Picture 9" descr="J0099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8913"/>
            <a:ext cx="4572000" cy="360362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FFFF"/>
              </a:gs>
            </a:gsLst>
            <a:lin ang="5400000" scaled="1"/>
          </a:gradFill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1010938"/>
          <p:cNvPicPr>
            <a:picLocks noChangeAspect="1" noChangeArrowheads="1"/>
          </p:cNvPicPr>
          <p:nvPr/>
        </p:nvPicPr>
        <p:blipFill>
          <a:blip r:embed="rId2" cstate="print">
            <a:lum bright="52000" contrast="-52000"/>
          </a:blip>
          <a:srcRect t="11006"/>
          <a:stretch>
            <a:fillRect/>
          </a:stretch>
        </p:blipFill>
        <p:spPr bwMode="auto">
          <a:xfrm>
            <a:off x="251520" y="0"/>
            <a:ext cx="87137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Рисунок 3"/>
          <p:cNvPicPr>
            <a:picLocks noChangeAspect="1"/>
          </p:cNvPicPr>
          <p:nvPr/>
        </p:nvPicPr>
        <p:blipFill>
          <a:blip r:embed="rId3" cstate="print"/>
          <a:srcRect t="4681"/>
          <a:stretch>
            <a:fillRect/>
          </a:stretch>
        </p:blipFill>
        <p:spPr bwMode="auto">
          <a:xfrm>
            <a:off x="251521" y="980728"/>
            <a:ext cx="3168352" cy="226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WordArt 3"/>
          <p:cNvSpPr>
            <a:spLocks noChangeArrowheads="1" noChangeShapeType="1" noTextEdit="1"/>
          </p:cNvSpPr>
          <p:nvPr/>
        </p:nvSpPr>
        <p:spPr bwMode="auto">
          <a:xfrm>
            <a:off x="2411760" y="260648"/>
            <a:ext cx="432008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66FF"/>
                  </a:solidFill>
                  <a:round/>
                </a:ln>
                <a:solidFill>
                  <a:srgbClr val="CC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Музыкальный </a:t>
            </a:r>
            <a:r>
              <a:rPr lang="ru-RU" sz="3600" kern="10" dirty="0">
                <a:ln w="9525">
                  <a:solidFill>
                    <a:srgbClr val="FF66FF"/>
                  </a:solidFill>
                  <a:round/>
                </a:ln>
                <a:solidFill>
                  <a:srgbClr val="CC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зал</a:t>
            </a:r>
          </a:p>
        </p:txBody>
      </p:sp>
      <p:pic>
        <p:nvPicPr>
          <p:cNvPr id="91141" name="Рисунок 1"/>
          <p:cNvPicPr>
            <a:picLocks noChangeAspect="1"/>
          </p:cNvPicPr>
          <p:nvPr/>
        </p:nvPicPr>
        <p:blipFill>
          <a:blip r:embed="rId4" cstate="print"/>
          <a:srcRect l="954" b="16142"/>
          <a:stretch>
            <a:fillRect/>
          </a:stretch>
        </p:blipFill>
        <p:spPr bwMode="auto">
          <a:xfrm>
            <a:off x="5436096" y="980728"/>
            <a:ext cx="3401641" cy="216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6" name="Picture 2" descr="E:\фотки ДОУ\20171221_111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89040"/>
            <a:ext cx="3312368" cy="2484276"/>
          </a:xfrm>
          <a:prstGeom prst="rect">
            <a:avLst/>
          </a:prstGeom>
          <a:noFill/>
        </p:spPr>
      </p:pic>
      <p:pic>
        <p:nvPicPr>
          <p:cNvPr id="251910" name="Picture 6" descr="E:\фотки ДОУ\20171221_110056.jpg"/>
          <p:cNvPicPr>
            <a:picLocks noChangeAspect="1" noChangeArrowheads="1"/>
          </p:cNvPicPr>
          <p:nvPr/>
        </p:nvPicPr>
        <p:blipFill>
          <a:blip r:embed="rId6" cstate="print"/>
          <a:srcRect l="17473" b="7645"/>
          <a:stretch>
            <a:fillRect/>
          </a:stretch>
        </p:blipFill>
        <p:spPr bwMode="auto">
          <a:xfrm rot="5400000">
            <a:off x="9771" y="3814764"/>
            <a:ext cx="3008912" cy="252541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20332727">
            <a:off x="3575051" y="2849081"/>
            <a:ext cx="24741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solidFill>
                    <a:schemeClr val="accent5">
                      <a:lumMod val="2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развлечения</a:t>
            </a:r>
            <a:endParaRPr lang="ru-RU" sz="2800" b="1" cap="none" spc="0" dirty="0">
              <a:ln>
                <a:solidFill>
                  <a:schemeClr val="accent5">
                    <a:lumMod val="2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16">
            <a:off x="2649680" y="1158490"/>
            <a:ext cx="2308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Праздники</a:t>
            </a:r>
          </a:p>
        </p:txBody>
      </p:sp>
      <p:sp>
        <p:nvSpPr>
          <p:cNvPr id="14" name="Прямоугольник 13"/>
          <p:cNvSpPr/>
          <p:nvPr/>
        </p:nvSpPr>
        <p:spPr>
          <a:xfrm rot="1131561">
            <a:off x="2772309" y="4354818"/>
            <a:ext cx="2302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00FF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новогодние </a:t>
            </a:r>
          </a:p>
          <a:p>
            <a:pPr algn="ctr"/>
            <a:r>
              <a:rPr lang="ru-RU" sz="2400" b="1" dirty="0" err="1" smtClean="0">
                <a:ln>
                  <a:solidFill>
                    <a:srgbClr val="0000FF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фотосессии</a:t>
            </a:r>
            <a:endParaRPr lang="ru-RU" sz="2400" b="1" dirty="0">
              <a:ln>
                <a:solidFill>
                  <a:srgbClr val="0000FF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1010938"/>
          <p:cNvPicPr>
            <a:picLocks noChangeAspect="1" noChangeArrowheads="1"/>
          </p:cNvPicPr>
          <p:nvPr/>
        </p:nvPicPr>
        <p:blipFill>
          <a:blip r:embed="rId2" cstate="print">
            <a:lum bright="52000" contrast="-52000"/>
          </a:blip>
          <a:srcRect t="11006"/>
          <a:stretch>
            <a:fillRect/>
          </a:stretch>
        </p:blipFill>
        <p:spPr bwMode="auto">
          <a:xfrm>
            <a:off x="-11469" y="0"/>
            <a:ext cx="91771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6" b="7870"/>
          <a:stretch/>
        </p:blipFill>
        <p:spPr bwMode="auto">
          <a:xfrm>
            <a:off x="2988985" y="574163"/>
            <a:ext cx="4680519" cy="432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140" name="WordArt 3"/>
          <p:cNvSpPr>
            <a:spLocks noChangeArrowheads="1" noChangeShapeType="1" noTextEdit="1"/>
          </p:cNvSpPr>
          <p:nvPr/>
        </p:nvSpPr>
        <p:spPr bwMode="auto">
          <a:xfrm>
            <a:off x="2417042" y="137443"/>
            <a:ext cx="4320083" cy="619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66FF"/>
                  </a:solidFill>
                  <a:round/>
                </a:ln>
                <a:solidFill>
                  <a:srgbClr val="CC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Музыкальный </a:t>
            </a:r>
            <a:r>
              <a:rPr lang="ru-RU" sz="3600" kern="10" dirty="0">
                <a:ln w="9525">
                  <a:solidFill>
                    <a:srgbClr val="FF66FF"/>
                  </a:solidFill>
                  <a:round/>
                </a:ln>
                <a:solidFill>
                  <a:srgbClr val="CC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зал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9771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5" b="12588"/>
          <a:stretch>
            <a:fillRect/>
          </a:stretch>
        </p:blipFill>
        <p:spPr bwMode="auto">
          <a:xfrm>
            <a:off x="616008" y="3963288"/>
            <a:ext cx="5221178" cy="267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1151" r="16926" b="5900"/>
          <a:stretch/>
        </p:blipFill>
        <p:spPr>
          <a:xfrm>
            <a:off x="5993414" y="2963988"/>
            <a:ext cx="2962842" cy="249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E:\IMG_790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51520" y="908720"/>
            <a:ext cx="8640960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P10109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446" y="821726"/>
            <a:ext cx="3098056" cy="232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251519" y="885916"/>
            <a:ext cx="4254371" cy="319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733524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Спорт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ивный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зал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90" y="3324468"/>
            <a:ext cx="4483858" cy="33628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2934"/>
          <a:stretch/>
        </p:blipFill>
        <p:spPr>
          <a:xfrm>
            <a:off x="1128265" y="3654989"/>
            <a:ext cx="2446174" cy="299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11\Desktop\ств фото\20161201_101751.jpg"/>
          <p:cNvPicPr>
            <a:picLocks noChangeAspect="1" noChangeArrowheads="1"/>
          </p:cNvPicPr>
          <p:nvPr/>
        </p:nvPicPr>
        <p:blipFill>
          <a:blip r:embed="rId2" cstate="print"/>
          <a:srcRect l="9435" t="16773" r="11940" b="16133"/>
          <a:stretch>
            <a:fillRect/>
          </a:stretch>
        </p:blipFill>
        <p:spPr bwMode="auto">
          <a:xfrm>
            <a:off x="179512" y="1454278"/>
            <a:ext cx="3960440" cy="253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3943" r="18668" b="8047"/>
          <a:stretch>
            <a:fillRect/>
          </a:stretch>
        </p:blipFill>
        <p:spPr bwMode="auto">
          <a:xfrm>
            <a:off x="4788024" y="3908929"/>
            <a:ext cx="4189264" cy="2785547"/>
          </a:xfrm>
          <a:prstGeom prst="rect">
            <a:avLst/>
          </a:prstGeom>
          <a:noFill/>
          <a:ln w="9525">
            <a:noFill/>
            <a:miter lim="800000"/>
          </a:ln>
          <a:effectLst>
            <a:softEdge rad="112500"/>
          </a:effectLst>
        </p:spPr>
      </p:pic>
      <p:pic>
        <p:nvPicPr>
          <p:cNvPr id="7" name="Picture 3" descr="C:\Users\111\Desktop\Фото дс\фото Дьеьегей\P1230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85991" y="586818"/>
            <a:ext cx="3761482" cy="282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110597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</a:rPr>
              <a:t>Особенность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: нетрадиционное оборудование из конского волоса в проекте «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Дь</a:t>
            </a:r>
            <a:r>
              <a:rPr lang="sah-RU" sz="2000" b="1" dirty="0" smtClean="0">
                <a:solidFill>
                  <a:schemeClr val="accent5">
                    <a:lumMod val="50000"/>
                  </a:schemeClr>
                </a:solidFill>
              </a:rPr>
              <a:t>өһөгөй оҕото” (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Дитя лошади)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4285164" cy="247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08" y="1390424"/>
            <a:ext cx="1780916" cy="256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8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0"/>
            <a:ext cx="3333750" cy="249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2376488" cy="178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0"/>
            <a:ext cx="3091705" cy="231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5" name="Рисунок 5"/>
          <p:cNvPicPr>
            <a:picLocks noChangeAspect="1"/>
          </p:cNvPicPr>
          <p:nvPr/>
        </p:nvPicPr>
        <p:blipFill>
          <a:blip r:embed="rId5" cstate="print"/>
          <a:srcRect l="25200" t="7349" r="33852" b="-1050"/>
          <a:stretch>
            <a:fillRect/>
          </a:stretch>
        </p:blipFill>
        <p:spPr bwMode="auto">
          <a:xfrm>
            <a:off x="103188" y="2932113"/>
            <a:ext cx="2255837" cy="387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6" name="Рисунок 4"/>
          <p:cNvPicPr>
            <a:picLocks noChangeAspect="1"/>
          </p:cNvPicPr>
          <p:nvPr/>
        </p:nvPicPr>
        <p:blipFill>
          <a:blip r:embed="rId6" cstate="print"/>
          <a:srcRect t="28999" b="9052"/>
          <a:stretch>
            <a:fillRect/>
          </a:stretch>
        </p:blipFill>
        <p:spPr bwMode="auto">
          <a:xfrm>
            <a:off x="2605088" y="3789363"/>
            <a:ext cx="6408737" cy="297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9752" y="2636912"/>
            <a:ext cx="6192688" cy="1099366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ru-RU" sz="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Снежные </a:t>
            </a:r>
            <a:r>
              <a:rPr lang="ru-RU" sz="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забавы</a:t>
            </a:r>
            <a:endParaRPr lang="ru-RU" sz="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sz="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pitchFamily="66" charset="0"/>
              </a:rPr>
              <a:t>В детворе</a:t>
            </a:r>
            <a:endParaRPr lang="ru-RU" sz="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92168" name="Picture 8" descr="E:\фотки ДОУ\20171231_131418.jpg"/>
          <p:cNvPicPr>
            <a:picLocks noChangeAspect="1" noChangeArrowheads="1"/>
          </p:cNvPicPr>
          <p:nvPr/>
        </p:nvPicPr>
        <p:blipFill>
          <a:blip r:embed="rId7" cstate="print"/>
          <a:srcRect l="18870" r="37100" b="-21607"/>
          <a:stretch>
            <a:fillRect/>
          </a:stretch>
        </p:blipFill>
        <p:spPr bwMode="auto">
          <a:xfrm>
            <a:off x="179512" y="548680"/>
            <a:ext cx="660488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325" y="276741"/>
            <a:ext cx="7886700" cy="439579"/>
          </a:xfrm>
        </p:spPr>
        <p:txBody>
          <a:bodyPr/>
          <a:lstStyle/>
          <a:p>
            <a:pPr algn="ctr"/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Кадровое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обеспечение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МБДОУ “</a:t>
            </a:r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Детский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сад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№28 “</a:t>
            </a:r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Кэнчээри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 </a:t>
            </a:r>
            <a:r>
              <a:rPr lang="en-US" altLang="ru-RU" sz="1800" dirty="0" err="1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с.Танда</a:t>
            </a:r>
            <a:r>
              <a:rPr lang="en-US" altLang="ru-RU" sz="1800" dirty="0">
                <a:ln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3"/>
          <a:stretch/>
        </p:blipFill>
        <p:spPr>
          <a:xfrm>
            <a:off x="1835696" y="2636912"/>
            <a:ext cx="7122135" cy="3710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6"/>
            <a:ext cx="2548661" cy="1440381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87265" y="699286"/>
            <a:ext cx="5757386" cy="3761899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Данное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время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образовательная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деятельность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реализуется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двух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разновозрастных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группах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“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ир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симэхтэрэ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”, “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устук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”,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по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проблемной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теме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детского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сада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: “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Ф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ормирование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креативных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качеств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процессе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развития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способностей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детей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раннего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дошкольного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возраста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  <a:p>
            <a:pPr indent="256223">
              <a:lnSpc>
                <a:spcPct val="100000"/>
              </a:lnSpc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Заведующий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идорова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Т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уяра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асильевна</a:t>
            </a:r>
            <a:endParaRPr lang="en-US" altLang="ru-RU" sz="1400" b="1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256223">
              <a:lnSpc>
                <a:spcPct val="100000"/>
              </a:lnSpc>
            </a:pPr>
            <a:r>
              <a:rPr lang="sah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Старший воспитатель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sah-RU" altLang="ru-RU" sz="1400" b="1" cap="none" dirty="0" err="1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ммосова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ah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sah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indent="256223">
              <a:lnSpc>
                <a:spcPct val="100000"/>
              </a:lnSpc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Воспитатели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- 3 </a:t>
            </a:r>
            <a:endParaRPr lang="ru-RU" altLang="ru-RU" sz="1400" b="1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256223">
              <a:lnSpc>
                <a:spcPct val="100000"/>
              </a:lnSpc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Музыкальный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руководитель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- 1</a:t>
            </a:r>
          </a:p>
          <a:p>
            <a:pPr indent="256223">
              <a:lnSpc>
                <a:spcPct val="100000"/>
              </a:lnSpc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Педагог-психолог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- 1</a:t>
            </a:r>
          </a:p>
          <a:p>
            <a:pPr indent="256223">
              <a:lnSpc>
                <a:spcPct val="100000"/>
              </a:lnSpc>
            </a:pP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Педагог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доп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\</a:t>
            </a:r>
            <a:r>
              <a:rPr lang="en-US" altLang="ru-RU" sz="1400" b="1" cap="none" dirty="0" err="1" smtClean="0">
                <a:solidFill>
                  <a:schemeClr val="accent1">
                    <a:lumMod val="50000"/>
                  </a:schemeClr>
                </a:solidFill>
              </a:rPr>
              <a:t>образования</a:t>
            </a:r>
            <a:r>
              <a:rPr lang="en-US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 – 1</a:t>
            </a:r>
            <a:endParaRPr lang="ru-RU" altLang="ru-RU" sz="1400" b="1" cap="none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256223">
              <a:lnSpc>
                <a:spcPct val="100000"/>
              </a:lnSpc>
            </a:pPr>
            <a:r>
              <a:rPr lang="ru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Инструктор по гигиеническому воспитанию -1</a:t>
            </a:r>
          </a:p>
          <a:p>
            <a:pPr indent="256223">
              <a:lnSpc>
                <a:spcPct val="100000"/>
              </a:lnSpc>
            </a:pPr>
            <a:r>
              <a:rPr lang="ru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Младшие воспитатели -3</a:t>
            </a:r>
          </a:p>
          <a:p>
            <a:pPr indent="256223">
              <a:lnSpc>
                <a:spcPct val="100000"/>
              </a:lnSpc>
            </a:pPr>
            <a:r>
              <a:rPr lang="ru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Повар -1</a:t>
            </a:r>
          </a:p>
          <a:p>
            <a:pPr indent="256223">
              <a:lnSpc>
                <a:spcPct val="100000"/>
              </a:lnSpc>
            </a:pPr>
            <a:r>
              <a:rPr lang="ru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Прачка -1</a:t>
            </a:r>
          </a:p>
          <a:p>
            <a:pPr indent="256223">
              <a:lnSpc>
                <a:spcPct val="100000"/>
              </a:lnSpc>
            </a:pPr>
            <a:r>
              <a:rPr lang="ru-RU" altLang="ru-RU" sz="1400" b="1" cap="none" dirty="0" smtClean="0">
                <a:solidFill>
                  <a:schemeClr val="accent1">
                    <a:lumMod val="50000"/>
                  </a:schemeClr>
                </a:solidFill>
              </a:rPr>
              <a:t>Сторож -3</a:t>
            </a:r>
          </a:p>
          <a:p>
            <a:pPr indent="256223">
              <a:lnSpc>
                <a:spcPct val="100000"/>
              </a:lnSpc>
            </a:pPr>
            <a:endParaRPr lang="en-US" altLang="ru-RU" sz="13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265" y="6229362"/>
            <a:ext cx="3874780" cy="5539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спасибо</a:t>
            </a:r>
            <a:r>
              <a:rPr lang="en-US" altLang="ru-RU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lang="en-US" altLang="ru-RU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за</a:t>
            </a:r>
            <a:r>
              <a:rPr lang="en-US" altLang="ru-RU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lang="en-US" altLang="ru-RU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внимание</a:t>
            </a:r>
            <a:r>
              <a:rPr lang="en-US" altLang="ru-RU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Calibr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724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28575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3491880" y="532258"/>
            <a:ext cx="3248025" cy="11957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14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1966 год</a:t>
            </a:r>
          </a:p>
        </p:txBody>
      </p:sp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3203848" y="2007887"/>
            <a:ext cx="410381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solidFill>
                  <a:srgbClr val="CC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Дополнительно открылась </a:t>
            </a:r>
            <a:endParaRPr lang="ru-RU" sz="3600" kern="10" dirty="0" smtClean="0">
              <a:ln w="9525">
                <a:noFill/>
                <a:round/>
              </a:ln>
              <a:solidFill>
                <a:srgbClr val="CC00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/>
            </a:endParaRPr>
          </a:p>
          <a:p>
            <a:pPr algn="ctr"/>
            <a:r>
              <a:rPr lang="ru-RU" sz="3600" kern="10" dirty="0" smtClean="0">
                <a:ln w="9525">
                  <a:noFill/>
                  <a:round/>
                </a:ln>
                <a:solidFill>
                  <a:srgbClr val="CC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садовская </a:t>
            </a:r>
            <a:r>
              <a:rPr lang="ru-RU" sz="3600" kern="10" dirty="0">
                <a:ln w="9525">
                  <a:noFill/>
                  <a:round/>
                </a:ln>
                <a:solidFill>
                  <a:srgbClr val="CC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группа на 25 мест</a:t>
            </a:r>
          </a:p>
        </p:txBody>
      </p:sp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1844675" cy="25495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327025" y="2898775"/>
            <a:ext cx="2089150" cy="1372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</a:rPr>
              <a:t>Дегтярева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</a:rPr>
              <a:t>Марина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Ивановна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FF0000"/>
                </a:solidFill>
              </a:rPr>
              <a:t>з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аведующий ветеран педагогического труда</a:t>
            </a:r>
            <a:endParaRPr lang="ru-RU" altLang="ru-RU" sz="1600" b="1" dirty="0">
              <a:solidFill>
                <a:srgbClr val="FF0000"/>
              </a:solidFill>
            </a:endParaRPr>
          </a:p>
        </p:txBody>
      </p:sp>
      <p:pic>
        <p:nvPicPr>
          <p:cNvPr id="7" name="Picture 4" descr="маркировка картинки 053"/>
          <p:cNvPicPr>
            <a:picLocks noChangeAspect="1" noChangeArrowheads="1"/>
          </p:cNvPicPr>
          <p:nvPr/>
        </p:nvPicPr>
        <p:blipFill>
          <a:blip r:embed="rId3" cstate="print"/>
          <a:srcRect t="2676" r="38747" b="58394"/>
          <a:stretch>
            <a:fillRect/>
          </a:stretch>
        </p:blipFill>
        <p:spPr bwMode="auto">
          <a:xfrm>
            <a:off x="2802391" y="2792557"/>
            <a:ext cx="4630738" cy="369551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6529388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141663"/>
            <a:ext cx="30289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1331913" y="188913"/>
            <a:ext cx="5111750" cy="5191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006600"/>
                </a:solidFill>
              </a:rPr>
              <a:t>Подсобное хозяйство</a:t>
            </a:r>
            <a:r>
              <a:rPr lang="ru-RU" altLang="ru-RU" b="1"/>
              <a:t> 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539750" y="5229225"/>
            <a:ext cx="5060950" cy="1187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CC6600"/>
                </a:solidFill>
              </a:rPr>
              <a:t>Варвара Егоровна </a:t>
            </a:r>
          </a:p>
          <a:p>
            <a:pPr algn="ctr" eaLnBrk="1" hangingPunct="1"/>
            <a:r>
              <a:rPr lang="ru-RU" altLang="ru-RU" sz="2400" b="1">
                <a:solidFill>
                  <a:srgbClr val="CC6600"/>
                </a:solidFill>
              </a:rPr>
              <a:t>с воспитанниками ухаживают </a:t>
            </a:r>
          </a:p>
          <a:p>
            <a:pPr algn="ctr" eaLnBrk="1" hangingPunct="1"/>
            <a:r>
              <a:rPr lang="ru-RU" altLang="ru-RU" sz="2400" b="1">
                <a:solidFill>
                  <a:srgbClr val="CC6600"/>
                </a:solidFill>
              </a:rPr>
              <a:t>за огородом.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574" y="228600"/>
            <a:ext cx="5578602" cy="4064496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 cstate="print"/>
          <a:srcRect r="11845" b="15762"/>
          <a:stretch>
            <a:fillRect/>
          </a:stretch>
        </p:blipFill>
        <p:spPr bwMode="auto">
          <a:xfrm>
            <a:off x="395536" y="3092053"/>
            <a:ext cx="4608512" cy="3455987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251520" y="404664"/>
            <a:ext cx="3744912" cy="2266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ru-RU" altLang="ru-RU" sz="2400" b="1" dirty="0">
                <a:solidFill>
                  <a:srgbClr val="CC0099"/>
                </a:solidFill>
              </a:rPr>
              <a:t>Прогулки, игры, экскурсии весной, летом и осенью на площадке детского сада.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56323" name="WordArt 3"/>
          <p:cNvSpPr>
            <a:spLocks noChangeArrowheads="1" noChangeShapeType="1" noTextEdit="1"/>
          </p:cNvSpPr>
          <p:nvPr/>
        </p:nvSpPr>
        <p:spPr bwMode="auto">
          <a:xfrm>
            <a:off x="3793629" y="404664"/>
            <a:ext cx="2488109" cy="88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1981 год</a:t>
            </a:r>
          </a:p>
        </p:txBody>
      </p:sp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2602591" y="1556792"/>
            <a:ext cx="6541409" cy="887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41"/>
              </a:avLst>
            </a:prstTxWarp>
          </a:bodyPr>
          <a:lstStyle/>
          <a:p>
            <a:pPr algn="ctr"/>
            <a:r>
              <a:rPr lang="ru-RU" sz="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Открылся новый типовой </a:t>
            </a:r>
            <a:r>
              <a:rPr lang="ru-RU" sz="600" kern="10" dirty="0" smtClean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детский комбинат</a:t>
            </a:r>
            <a:endParaRPr lang="ru-RU" sz="600" kern="10" dirty="0">
              <a:ln w="9525">
                <a:noFill/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/>
            </a:endParaRPr>
          </a:p>
          <a:p>
            <a:pPr algn="ctr"/>
            <a:r>
              <a:rPr lang="ru-RU" sz="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на 90 мест . Ясли-сад был передан</a:t>
            </a:r>
          </a:p>
          <a:p>
            <a:pPr algn="ctr"/>
            <a:r>
              <a:rPr lang="ru-RU" sz="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 на </a:t>
            </a:r>
            <a:r>
              <a:rPr lang="ru-RU" sz="600" kern="10" dirty="0" smtClean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распоряжение  </a:t>
            </a:r>
            <a:r>
              <a:rPr lang="ru-RU" sz="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совхоза имени " Героя Егорова"</a:t>
            </a:r>
          </a:p>
        </p:txBody>
      </p:sp>
      <p:pic>
        <p:nvPicPr>
          <p:cNvPr id="56325" name="Picture 8" descr="маркировка картинки 053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t="5069" r="48122" b="72408"/>
          <a:stretch>
            <a:fillRect/>
          </a:stretch>
        </p:blipFill>
        <p:spPr bwMode="auto">
          <a:xfrm>
            <a:off x="2810376" y="2840234"/>
            <a:ext cx="6142794" cy="3764386"/>
          </a:xfrm>
          <a:prstGeom prst="rect">
            <a:avLst/>
          </a:prstGeom>
          <a:noFill/>
          <a:ln w="76200" cmpd="tri">
            <a:solidFill>
              <a:srgbClr val="0099CC"/>
            </a:solidFill>
            <a:miter lim="800000"/>
            <a:headEnd/>
            <a:tailEnd/>
          </a:ln>
        </p:spPr>
      </p:pic>
      <p:pic>
        <p:nvPicPr>
          <p:cNvPr id="6" name="Picture 5" descr="Мой документ 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39" y="548680"/>
            <a:ext cx="1850714" cy="2592114"/>
          </a:xfrm>
          <a:prstGeom prst="rect">
            <a:avLst/>
          </a:prstGeom>
          <a:noFill/>
          <a:ln w="38100">
            <a:solidFill>
              <a:srgbClr val="0099CC"/>
            </a:solidFill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513" y="3427434"/>
            <a:ext cx="2423078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Попова Елизавета Егоровна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заведующий</a:t>
            </a:r>
            <a:endParaRPr lang="ru-RU" altLang="ru-RU" sz="2400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8B049"/>
              </a:gs>
              <a:gs pos="17999">
                <a:srgbClr val="B43E85"/>
              </a:gs>
              <a:gs pos="31000">
                <a:srgbClr val="C50849"/>
              </a:gs>
              <a:gs pos="33000">
                <a:srgbClr val="F952A0"/>
              </a:gs>
              <a:gs pos="37000">
                <a:srgbClr val="FEE7F2"/>
              </a:gs>
              <a:gs pos="78999">
                <a:srgbClr val="F8B049"/>
              </a:gs>
              <a:gs pos="87000">
                <a:srgbClr val="F8B049"/>
              </a:gs>
              <a:gs pos="100000">
                <a:srgbClr val="FC9FC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755650" y="549275"/>
            <a:ext cx="76327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indent="355600" algn="ctr" eaLnBrk="1" hangingPunct="1"/>
            <a:r>
              <a:rPr lang="ru-RU" altLang="ru-RU" sz="2400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Первый утренник Нового года в новом здании </a:t>
            </a:r>
            <a:endParaRPr lang="ru-RU" altLang="ru-RU" sz="2400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735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682" y="1268760"/>
            <a:ext cx="7290215" cy="516198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ChangeArrowheads="1"/>
          </p:cNvSpPr>
          <p:nvPr/>
        </p:nvSpPr>
        <p:spPr bwMode="auto">
          <a:xfrm>
            <a:off x="-6350" y="9525"/>
            <a:ext cx="9144000" cy="68580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4765760" y="623238"/>
            <a:ext cx="3248025" cy="939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161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rPr>
              <a:t>1983 год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3203575" y="4221163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4740608" y="1737437"/>
            <a:ext cx="3701480" cy="184665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CC0000"/>
                </a:solidFill>
              </a:rPr>
              <a:t>Ясли-сад реорганизован на 75 мест.</a:t>
            </a:r>
            <a:r>
              <a:rPr lang="ru-RU" altLang="ru-RU" sz="3200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46" name="Picture 4" descr="Мой документ 095"/>
          <p:cNvPicPr>
            <a:picLocks noChangeAspect="1" noChangeArrowheads="1"/>
          </p:cNvPicPr>
          <p:nvPr/>
        </p:nvPicPr>
        <p:blipFill>
          <a:blip r:embed="rId2" cstate="print"/>
          <a:srcRect r="2849"/>
          <a:stretch>
            <a:fillRect/>
          </a:stretch>
        </p:blipFill>
        <p:spPr bwMode="auto">
          <a:xfrm>
            <a:off x="1420813" y="260350"/>
            <a:ext cx="1730375" cy="25892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0" y="3013075"/>
            <a:ext cx="4752975" cy="181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rgbClr val="003399"/>
                </a:solidFill>
              </a:rPr>
              <a:t>Заведующей работала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rgbClr val="C00000"/>
                </a:solidFill>
              </a:rPr>
              <a:t>Егорова Надежда Михайловна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rgbClr val="003399"/>
                </a:solidFill>
              </a:rPr>
              <a:t>1982-1989 </a:t>
            </a:r>
            <a:r>
              <a:rPr lang="ru-RU" altLang="ru-RU" sz="1600" dirty="0" err="1">
                <a:solidFill>
                  <a:srgbClr val="003399"/>
                </a:solidFill>
              </a:rPr>
              <a:t>г.г</a:t>
            </a:r>
            <a:r>
              <a:rPr lang="ru-RU" altLang="ru-RU" sz="1600" dirty="0">
                <a:solidFill>
                  <a:srgbClr val="003399"/>
                </a:solidFill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rgbClr val="003399"/>
                </a:solidFill>
              </a:rPr>
              <a:t>Отличник образования РС (Я),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rgbClr val="003399"/>
                </a:solidFill>
              </a:rPr>
              <a:t>Почетный работник общего образования РФ.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298" y="3933056"/>
            <a:ext cx="4201130" cy="267406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742</Words>
  <Application>Microsoft Office PowerPoint</Application>
  <PresentationFormat>Экран (4:3)</PresentationFormat>
  <Paragraphs>147</Paragraphs>
  <Slides>35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50" baseType="lpstr">
      <vt:lpstr>AntiquaSakha</vt:lpstr>
      <vt:lpstr>Arial</vt:lpstr>
      <vt:lpstr>Calibri</vt:lpstr>
      <vt:lpstr>Comic Sans MS</vt:lpstr>
      <vt:lpstr>Impact</vt:lpstr>
      <vt:lpstr>Lucida Handwriting</vt:lpstr>
      <vt:lpstr>Monotype Corsiva</vt:lpstr>
      <vt:lpstr>Times New Roman</vt:lpstr>
      <vt:lpstr>Trebuchet MS</vt:lpstr>
      <vt:lpstr>Tw Cen MT</vt:lpstr>
      <vt:lpstr>Wingdings 3</vt:lpstr>
      <vt:lpstr>Грань</vt:lpstr>
      <vt:lpstr>1_Грань</vt:lpstr>
      <vt:lpstr>Капля</vt:lpstr>
      <vt:lpstr>Точечный рисунок</vt:lpstr>
      <vt:lpstr>Презентация PowerPoint</vt:lpstr>
      <vt:lpstr>Первой заведующей назначена Колодезникова Анна Яковлевна,  Отличник народного просвещения РСФСР, ветеран педагогического труда, почетный гражданин УстьАлданского улуса.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«Мама, папа и я спортивная семья»  1983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ПЕДАГОГИЧЕСКИЙ КОЛЛЕКТИВ </vt:lpstr>
      <vt:lpstr>Презентация PowerPoint</vt:lpstr>
      <vt:lpstr>Презентация PowerPoint</vt:lpstr>
      <vt:lpstr>Презентация PowerPoint</vt:lpstr>
      <vt:lpstr>Развивающая среда под открытым  небом.</vt:lpstr>
      <vt:lpstr>Презентация PowerPoint</vt:lpstr>
      <vt:lpstr>Презентация PowerPoint</vt:lpstr>
      <vt:lpstr>Приемная и методический кабинет</vt:lpstr>
      <vt:lpstr>Медицинский кабинет</vt:lpstr>
      <vt:lpstr>           Музей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Спортивный зал</vt:lpstr>
      <vt:lpstr>Презентация PowerPoint</vt:lpstr>
      <vt:lpstr>Презентация PowerPoint</vt:lpstr>
      <vt:lpstr>Кадровое обеспечение МБДОУ “Детский сад №28 “Кэнчээри” с.Танда”</vt:lpstr>
    </vt:vector>
  </TitlesOfParts>
  <Company>детсад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User</cp:lastModifiedBy>
  <cp:revision>142</cp:revision>
  <dcterms:created xsi:type="dcterms:W3CDTF">2008-10-14T06:22:00Z</dcterms:created>
  <dcterms:modified xsi:type="dcterms:W3CDTF">2023-03-02T08:30:03Z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1049-11.2.0.9718</vt:lpwstr>
  </property>
</Properties>
</file>