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9" r:id="rId3"/>
    <p:sldMasterId id="2147483702" r:id="rId4"/>
    <p:sldMasterId id="2147483714" r:id="rId5"/>
    <p:sldMasterId id="2147483743" r:id="rId6"/>
    <p:sldMasterId id="2147483755" r:id="rId7"/>
    <p:sldMasterId id="2147483767" r:id="rId8"/>
  </p:sldMasterIdLst>
  <p:notesMasterIdLst>
    <p:notesMasterId r:id="rId35"/>
  </p:notesMasterIdLst>
  <p:sldIdLst>
    <p:sldId id="256" r:id="rId9"/>
    <p:sldId id="291" r:id="rId10"/>
    <p:sldId id="259" r:id="rId11"/>
    <p:sldId id="292" r:id="rId12"/>
    <p:sldId id="263" r:id="rId13"/>
    <p:sldId id="271" r:id="rId14"/>
    <p:sldId id="279" r:id="rId15"/>
    <p:sldId id="270" r:id="rId16"/>
    <p:sldId id="280" r:id="rId17"/>
    <p:sldId id="272" r:id="rId18"/>
    <p:sldId id="314" r:id="rId19"/>
    <p:sldId id="341" r:id="rId20"/>
    <p:sldId id="278" r:id="rId21"/>
    <p:sldId id="328" r:id="rId22"/>
    <p:sldId id="273" r:id="rId23"/>
    <p:sldId id="343" r:id="rId24"/>
    <p:sldId id="274" r:id="rId25"/>
    <p:sldId id="275" r:id="rId26"/>
    <p:sldId id="276" r:id="rId27"/>
    <p:sldId id="277" r:id="rId28"/>
    <p:sldId id="264" r:id="rId29"/>
    <p:sldId id="295" r:id="rId30"/>
    <p:sldId id="294" r:id="rId31"/>
    <p:sldId id="266" r:id="rId32"/>
    <p:sldId id="288" r:id="rId33"/>
    <p:sldId id="267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ableStyles" Target="tableStyles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8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Конец  </a:t>
            </a:r>
            <a:r>
              <a:rPr lang="ru-RU" dirty="0" err="1" smtClean="0"/>
              <a:t>уч.г</a:t>
            </a:r>
            <a:endParaRPr lang="ru-RU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очень высокий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Двигательные</c:v>
                </c:pt>
                <c:pt idx="1">
                  <c:v>Коммуникативные</c:v>
                </c:pt>
                <c:pt idx="2">
                  <c:v>Интеллектуальные</c:v>
                </c:pt>
                <c:pt idx="3">
                  <c:v>Художественные</c:v>
                </c:pt>
                <c:pt idx="4">
                  <c:v>Музыкальные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</c:v>
                </c:pt>
                <c:pt idx="1">
                  <c:v>8</c:v>
                </c:pt>
                <c:pt idx="2">
                  <c:v>5</c:v>
                </c:pt>
                <c:pt idx="3">
                  <c:v>10</c:v>
                </c:pt>
                <c:pt idx="4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9D-410B-9F0F-A669A0E1EA6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высокий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Двигательные</c:v>
                </c:pt>
                <c:pt idx="1">
                  <c:v>Коммуникативные</c:v>
                </c:pt>
                <c:pt idx="2">
                  <c:v>Интеллектуальные</c:v>
                </c:pt>
                <c:pt idx="3">
                  <c:v>Художественные</c:v>
                </c:pt>
                <c:pt idx="4">
                  <c:v>Музыкальные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38</c:v>
                </c:pt>
                <c:pt idx="1">
                  <c:v>45</c:v>
                </c:pt>
                <c:pt idx="2">
                  <c:v>40</c:v>
                </c:pt>
                <c:pt idx="3">
                  <c:v>48</c:v>
                </c:pt>
                <c:pt idx="4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19D-410B-9F0F-A669A0E1EA6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нормальный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Двигательные</c:v>
                </c:pt>
                <c:pt idx="1">
                  <c:v>Коммуникативные</c:v>
                </c:pt>
                <c:pt idx="2">
                  <c:v>Интеллектуальные</c:v>
                </c:pt>
                <c:pt idx="3">
                  <c:v>Художественные</c:v>
                </c:pt>
                <c:pt idx="4">
                  <c:v>Музыкальные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17</c:v>
                </c:pt>
                <c:pt idx="1">
                  <c:v>7</c:v>
                </c:pt>
                <c:pt idx="2">
                  <c:v>15</c:v>
                </c:pt>
                <c:pt idx="3">
                  <c:v>2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19D-410B-9F0F-A669A0E1EA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62098688"/>
        <c:axId val="362100224"/>
      </c:barChart>
      <c:catAx>
        <c:axId val="362098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62100224"/>
        <c:crosses val="autoZero"/>
        <c:auto val="1"/>
        <c:lblAlgn val="ctr"/>
        <c:lblOffset val="100"/>
        <c:noMultiLvlLbl val="0"/>
      </c:catAx>
      <c:valAx>
        <c:axId val="362100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62098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195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D99806-DEF0-40D3-BD29-ADC0254962CA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2BFAC9-F4BF-4785-967F-28E5C5EA831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A9C4-945B-405A-ABA0-F672ACA2A5F2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652A-E6D7-4385-8011-B5C3DA2E10B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A9C4-945B-405A-ABA0-F672ACA2A5F2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652A-E6D7-4385-8011-B5C3DA2E10B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A9C4-945B-405A-ABA0-F672ACA2A5F2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652A-E6D7-4385-8011-B5C3DA2E10B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59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A9C4-945B-405A-ABA0-F672ACA2A5F2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652A-E6D7-4385-8011-B5C3DA2E10B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A9C4-945B-405A-ABA0-F672ACA2A5F2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652A-E6D7-4385-8011-B5C3DA2E10B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71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A9C4-945B-405A-ABA0-F672ACA2A5F2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652A-E6D7-4385-8011-B5C3DA2E10B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6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69" y="2160590"/>
            <a:ext cx="4184035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A9C4-945B-405A-ABA0-F672ACA2A5F2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652A-E6D7-4385-8011-B5C3DA2E10B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62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62" y="2737271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5" y="2160983"/>
            <a:ext cx="418561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401" y="2737271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A9C4-945B-405A-ABA0-F672ACA2A5F2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652A-E6D7-4385-8011-B5C3DA2E10B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A9C4-945B-405A-ABA0-F672ACA2A5F2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652A-E6D7-4385-8011-B5C3DA2E10B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A9C4-945B-405A-ABA0-F672ACA2A5F2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652A-E6D7-4385-8011-B5C3DA2E10B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4" y="514950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5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A9C4-945B-405A-ABA0-F672ACA2A5F2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652A-E6D7-4385-8011-B5C3DA2E10B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A9C4-945B-405A-ABA0-F672ACA2A5F2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652A-E6D7-4385-8011-B5C3DA2E10B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6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5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6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A9C4-945B-405A-ABA0-F672ACA2A5F2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652A-E6D7-4385-8011-B5C3DA2E10B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A9C4-945B-405A-ABA0-F672ACA2A5F2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652A-E6D7-4385-8011-B5C3DA2E10B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50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A9C4-945B-405A-ABA0-F672ACA2A5F2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652A-E6D7-4385-8011-B5C3DA2E10BF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1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A9C4-945B-405A-ABA0-F672ACA2A5F2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652A-E6D7-4385-8011-B5C3DA2E10B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50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A9C4-945B-405A-ABA0-F672ACA2A5F2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652A-E6D7-4385-8011-B5C3DA2E10BF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1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A9C4-945B-405A-ABA0-F672ACA2A5F2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652A-E6D7-4385-8011-B5C3DA2E10B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A9C4-945B-405A-ABA0-F672ACA2A5F2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652A-E6D7-4385-8011-B5C3DA2E10B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90" y="609625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51" y="609600"/>
            <a:ext cx="7060151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A9C4-945B-405A-ABA0-F672ACA2A5F2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652A-E6D7-4385-8011-B5C3DA2E10B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/>
          <p:nvPr/>
        </p:nvGrpSpPr>
        <p:grpSpPr bwMode="auto">
          <a:xfrm>
            <a:off x="3" y="0"/>
            <a:ext cx="11741151" cy="6858000"/>
            <a:chOff x="0" y="0"/>
            <a:chExt cx="5547" cy="4320"/>
          </a:xfrm>
        </p:grpSpPr>
        <p:grpSp>
          <p:nvGrpSpPr>
            <p:cNvPr id="5" name="Group 3"/>
            <p:cNvGrpSpPr/>
            <p:nvPr userDrawn="1"/>
          </p:nvGrpSpPr>
          <p:grpSpPr bwMode="auto">
            <a:xfrm rot="-215207">
              <a:off x="3690" y="234"/>
              <a:ext cx="1857" cy="3625"/>
              <a:chOff x="3010" y="778"/>
              <a:chExt cx="1857" cy="3625"/>
            </a:xfrm>
          </p:grpSpPr>
          <p:sp>
            <p:nvSpPr>
              <p:cNvPr id="39" name="Freeform 4"/>
              <p:cNvSpPr/>
              <p:nvPr userDrawn="1"/>
            </p:nvSpPr>
            <p:spPr bwMode="ltGray">
              <a:xfrm rot="12185230" flipV="1">
                <a:off x="3534" y="778"/>
                <a:ext cx="1333" cy="1485"/>
              </a:xfrm>
              <a:custGeom>
                <a:avLst/>
                <a:gdLst>
                  <a:gd name="T0" fmla="*/ 50692 w 596"/>
                  <a:gd name="T1" fmla="*/ 1124303 h 666"/>
                  <a:gd name="T2" fmla="*/ 18148 w 596"/>
                  <a:gd name="T3" fmla="*/ 1035480 h 666"/>
                  <a:gd name="T4" fmla="*/ 0 w 596"/>
                  <a:gd name="T5" fmla="*/ 877410 h 666"/>
                  <a:gd name="T6" fmla="*/ 12630 w 596"/>
                  <a:gd name="T7" fmla="*/ 674645 h 666"/>
                  <a:gd name="T8" fmla="*/ 78352 w 596"/>
                  <a:gd name="T9" fmla="*/ 458988 h 666"/>
                  <a:gd name="T10" fmla="*/ 215304 w 596"/>
                  <a:gd name="T11" fmla="*/ 254845 h 666"/>
                  <a:gd name="T12" fmla="*/ 445083 w 596"/>
                  <a:gd name="T13" fmla="*/ 94030 h 666"/>
                  <a:gd name="T14" fmla="*/ 773158 w 596"/>
                  <a:gd name="T15" fmla="*/ 5510 h 666"/>
                  <a:gd name="T16" fmla="*/ 1190378 w 596"/>
                  <a:gd name="T17" fmla="*/ 27394 h 666"/>
                  <a:gd name="T18" fmla="*/ 1516556 w 596"/>
                  <a:gd name="T19" fmla="*/ 207191 h 666"/>
                  <a:gd name="T20" fmla="*/ 1735101 w 596"/>
                  <a:gd name="T21" fmla="*/ 501743 h 666"/>
                  <a:gd name="T22" fmla="*/ 1851653 w 596"/>
                  <a:gd name="T23" fmla="*/ 862076 h 666"/>
                  <a:gd name="T24" fmla="*/ 1863919 w 596"/>
                  <a:gd name="T25" fmla="*/ 1242655 h 666"/>
                  <a:gd name="T26" fmla="*/ 1773138 w 596"/>
                  <a:gd name="T27" fmla="*/ 1595209 h 666"/>
                  <a:gd name="T28" fmla="*/ 1587898 w 596"/>
                  <a:gd name="T29" fmla="*/ 1867646 h 666"/>
                  <a:gd name="T30" fmla="*/ 1306790 w 596"/>
                  <a:gd name="T31" fmla="*/ 2013631 h 666"/>
                  <a:gd name="T32" fmla="*/ 1218440 w 596"/>
                  <a:gd name="T33" fmla="*/ 2000750 h 666"/>
                  <a:gd name="T34" fmla="*/ 1380789 w 596"/>
                  <a:gd name="T35" fmla="*/ 1874543 h 666"/>
                  <a:gd name="T36" fmla="*/ 1509546 w 596"/>
                  <a:gd name="T37" fmla="*/ 1652575 h 666"/>
                  <a:gd name="T38" fmla="*/ 1593550 w 596"/>
                  <a:gd name="T39" fmla="*/ 1378332 h 666"/>
                  <a:gd name="T40" fmla="*/ 1628476 w 596"/>
                  <a:gd name="T41" fmla="*/ 1079075 h 666"/>
                  <a:gd name="T42" fmla="*/ 1610342 w 596"/>
                  <a:gd name="T43" fmla="*/ 783460 h 666"/>
                  <a:gd name="T44" fmla="*/ 1519586 w 596"/>
                  <a:gd name="T45" fmla="*/ 528535 h 666"/>
                  <a:gd name="T46" fmla="*/ 1355583 w 596"/>
                  <a:gd name="T47" fmla="*/ 340257 h 666"/>
                  <a:gd name="T48" fmla="*/ 1068822 w 596"/>
                  <a:gd name="T49" fmla="*/ 227131 h 666"/>
                  <a:gd name="T50" fmla="*/ 770201 w 596"/>
                  <a:gd name="T51" fmla="*/ 185186 h 666"/>
                  <a:gd name="T52" fmla="*/ 544779 w 596"/>
                  <a:gd name="T53" fmla="*/ 215051 h 666"/>
                  <a:gd name="T54" fmla="*/ 379397 w 596"/>
                  <a:gd name="T55" fmla="*/ 306603 h 666"/>
                  <a:gd name="T56" fmla="*/ 262860 w 596"/>
                  <a:gd name="T57" fmla="*/ 452091 h 666"/>
                  <a:gd name="T58" fmla="*/ 177732 w 596"/>
                  <a:gd name="T59" fmla="*/ 624991 h 666"/>
                  <a:gd name="T60" fmla="*/ 124512 w 596"/>
                  <a:gd name="T61" fmla="*/ 825332 h 666"/>
                  <a:gd name="T62" fmla="*/ 88251 w 596"/>
                  <a:gd name="T63" fmla="*/ 1030091 h 6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0" name="Freeform 5"/>
              <p:cNvSpPr/>
              <p:nvPr userDrawn="1"/>
            </p:nvSpPr>
            <p:spPr bwMode="ltGray">
              <a:xfrm rot="12185230" flipV="1">
                <a:off x="4029" y="1802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79323 h 237"/>
                  <a:gd name="T4" fmla="*/ 9631 w 257"/>
                  <a:gd name="T5" fmla="*/ 159260 h 237"/>
                  <a:gd name="T6" fmla="*/ 17054 w 257"/>
                  <a:gd name="T7" fmla="*/ 238710 h 237"/>
                  <a:gd name="T8" fmla="*/ 31509 w 257"/>
                  <a:gd name="T9" fmla="*/ 313173 h 237"/>
                  <a:gd name="T10" fmla="*/ 52952 w 257"/>
                  <a:gd name="T11" fmla="*/ 379743 h 237"/>
                  <a:gd name="T12" fmla="*/ 78780 w 257"/>
                  <a:gd name="T13" fmla="*/ 449479 h 237"/>
                  <a:gd name="T14" fmla="*/ 110870 w 257"/>
                  <a:gd name="T15" fmla="*/ 513833 h 237"/>
                  <a:gd name="T16" fmla="*/ 149158 w 257"/>
                  <a:gd name="T17" fmla="*/ 567682 h 237"/>
                  <a:gd name="T18" fmla="*/ 196426 w 257"/>
                  <a:gd name="T19" fmla="*/ 618969 h 237"/>
                  <a:gd name="T20" fmla="*/ 251740 w 257"/>
                  <a:gd name="T21" fmla="*/ 662934 h 237"/>
                  <a:gd name="T22" fmla="*/ 311075 w 257"/>
                  <a:gd name="T23" fmla="*/ 698621 h 237"/>
                  <a:gd name="T24" fmla="*/ 384063 w 257"/>
                  <a:gd name="T25" fmla="*/ 726961 h 237"/>
                  <a:gd name="T26" fmla="*/ 463103 w 257"/>
                  <a:gd name="T27" fmla="*/ 745410 h 237"/>
                  <a:gd name="T28" fmla="*/ 551633 w 257"/>
                  <a:gd name="T29" fmla="*/ 755600 h 237"/>
                  <a:gd name="T30" fmla="*/ 644861 w 257"/>
                  <a:gd name="T31" fmla="*/ 752539 h 237"/>
                  <a:gd name="T32" fmla="*/ 753351 w 257"/>
                  <a:gd name="T33" fmla="*/ 739719 h 237"/>
                  <a:gd name="T34" fmla="*/ 656659 w 257"/>
                  <a:gd name="T35" fmla="*/ 723796 h 237"/>
                  <a:gd name="T36" fmla="*/ 571120 w 257"/>
                  <a:gd name="T37" fmla="*/ 701666 h 237"/>
                  <a:gd name="T38" fmla="*/ 498725 w 257"/>
                  <a:gd name="T39" fmla="*/ 675634 h 237"/>
                  <a:gd name="T40" fmla="*/ 433984 w 257"/>
                  <a:gd name="T41" fmla="*/ 650193 h 237"/>
                  <a:gd name="T42" fmla="*/ 374694 w 257"/>
                  <a:gd name="T43" fmla="*/ 614788 h 237"/>
                  <a:gd name="T44" fmla="*/ 328518 w 257"/>
                  <a:gd name="T45" fmla="*/ 580517 h 237"/>
                  <a:gd name="T46" fmla="*/ 284838 w 257"/>
                  <a:gd name="T47" fmla="*/ 539003 h 237"/>
                  <a:gd name="T48" fmla="*/ 246330 w 257"/>
                  <a:gd name="T49" fmla="*/ 493454 h 237"/>
                  <a:gd name="T50" fmla="*/ 210870 w 257"/>
                  <a:gd name="T51" fmla="*/ 449479 h 237"/>
                  <a:gd name="T52" fmla="*/ 179372 w 257"/>
                  <a:gd name="T53" fmla="*/ 398192 h 237"/>
                  <a:gd name="T54" fmla="*/ 153106 w 257"/>
                  <a:gd name="T55" fmla="*/ 341527 h 237"/>
                  <a:gd name="T56" fmla="*/ 126424 w 257"/>
                  <a:gd name="T57" fmla="*/ 280039 h 237"/>
                  <a:gd name="T58" fmla="*/ 96210 w 257"/>
                  <a:gd name="T59" fmla="*/ 220242 h 237"/>
                  <a:gd name="T60" fmla="*/ 67134 w 257"/>
                  <a:gd name="T61" fmla="*/ 149381 h 237"/>
                  <a:gd name="T62" fmla="*/ 35458 w 257"/>
                  <a:gd name="T63" fmla="*/ 76784 h 237"/>
                  <a:gd name="T64" fmla="*/ 0 w 257"/>
                  <a:gd name="T65" fmla="*/ 0 h 2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1" name="Freeform 6"/>
              <p:cNvSpPr/>
              <p:nvPr userDrawn="1"/>
            </p:nvSpPr>
            <p:spPr bwMode="ltGray">
              <a:xfrm rot="12185230" flipV="1">
                <a:off x="3639" y="2167"/>
                <a:ext cx="277" cy="249"/>
              </a:xfrm>
              <a:custGeom>
                <a:avLst/>
                <a:gdLst>
                  <a:gd name="T0" fmla="*/ 238186 w 124"/>
                  <a:gd name="T1" fmla="*/ 0 h 110"/>
                  <a:gd name="T2" fmla="*/ 383839 w 124"/>
                  <a:gd name="T3" fmla="*/ 380737 h 110"/>
                  <a:gd name="T4" fmla="*/ 371435 w 124"/>
                  <a:gd name="T5" fmla="*/ 377638 h 110"/>
                  <a:gd name="T6" fmla="*/ 331142 w 124"/>
                  <a:gd name="T7" fmla="*/ 371576 h 110"/>
                  <a:gd name="T8" fmla="*/ 275867 w 124"/>
                  <a:gd name="T9" fmla="*/ 357193 h 110"/>
                  <a:gd name="T10" fmla="*/ 211000 w 124"/>
                  <a:gd name="T11" fmla="*/ 349650 h 110"/>
                  <a:gd name="T12" fmla="*/ 140169 w 124"/>
                  <a:gd name="T13" fmla="*/ 343249 h 110"/>
                  <a:gd name="T14" fmla="*/ 77442 w 124"/>
                  <a:gd name="T15" fmla="*/ 346868 h 110"/>
                  <a:gd name="T16" fmla="*/ 28089 w 124"/>
                  <a:gd name="T17" fmla="*/ 360579 h 110"/>
                  <a:gd name="T18" fmla="*/ 0 w 124"/>
                  <a:gd name="T19" fmla="*/ 388927 h 110"/>
                  <a:gd name="T20" fmla="*/ 12574 w 124"/>
                  <a:gd name="T21" fmla="*/ 346868 h 110"/>
                  <a:gd name="T22" fmla="*/ 24747 w 124"/>
                  <a:gd name="T23" fmla="*/ 313751 h 110"/>
                  <a:gd name="T24" fmla="*/ 49728 w 124"/>
                  <a:gd name="T25" fmla="*/ 290205 h 110"/>
                  <a:gd name="T26" fmla="*/ 77442 w 124"/>
                  <a:gd name="T27" fmla="*/ 268284 h 110"/>
                  <a:gd name="T28" fmla="*/ 111086 w 124"/>
                  <a:gd name="T29" fmla="*/ 254261 h 110"/>
                  <a:gd name="T30" fmla="*/ 145753 w 124"/>
                  <a:gd name="T31" fmla="*/ 250935 h 110"/>
                  <a:gd name="T32" fmla="*/ 182905 w 124"/>
                  <a:gd name="T33" fmla="*/ 250935 h 110"/>
                  <a:gd name="T34" fmla="*/ 223170 w 124"/>
                  <a:gd name="T35" fmla="*/ 261925 h 110"/>
                  <a:gd name="T36" fmla="*/ 225690 w 124"/>
                  <a:gd name="T37" fmla="*/ 250935 h 110"/>
                  <a:gd name="T38" fmla="*/ 215725 w 124"/>
                  <a:gd name="T39" fmla="*/ 197912 h 110"/>
                  <a:gd name="T40" fmla="*/ 207656 w 124"/>
                  <a:gd name="T41" fmla="*/ 134270 h 110"/>
                  <a:gd name="T42" fmla="*/ 200934 w 124"/>
                  <a:gd name="T43" fmla="*/ 106257 h 110"/>
                  <a:gd name="T44" fmla="*/ 195479 w 124"/>
                  <a:gd name="T45" fmla="*/ 106257 h 110"/>
                  <a:gd name="T46" fmla="*/ 188534 w 124"/>
                  <a:gd name="T47" fmla="*/ 102640 h 110"/>
                  <a:gd name="T48" fmla="*/ 182905 w 124"/>
                  <a:gd name="T49" fmla="*/ 92295 h 110"/>
                  <a:gd name="T50" fmla="*/ 175964 w 124"/>
                  <a:gd name="T51" fmla="*/ 81242 h 110"/>
                  <a:gd name="T52" fmla="*/ 175964 w 124"/>
                  <a:gd name="T53" fmla="*/ 66988 h 110"/>
                  <a:gd name="T54" fmla="*/ 182905 w 124"/>
                  <a:gd name="T55" fmla="*/ 49621 h 110"/>
                  <a:gd name="T56" fmla="*/ 203421 w 124"/>
                  <a:gd name="T57" fmla="*/ 28409 h 110"/>
                  <a:gd name="T58" fmla="*/ 238186 w 124"/>
                  <a:gd name="T59" fmla="*/ 0 h 11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2" name="Freeform 7"/>
              <p:cNvSpPr/>
              <p:nvPr userDrawn="1"/>
            </p:nvSpPr>
            <p:spPr bwMode="ltGray">
              <a:xfrm rot="12185230" flipV="1">
                <a:off x="3979" y="977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16237 w 109"/>
                  <a:gd name="T3" fmla="*/ 2400 h 156"/>
                  <a:gd name="T4" fmla="*/ 58530 w 109"/>
                  <a:gd name="T5" fmla="*/ 14274 h 156"/>
                  <a:gd name="T6" fmla="*/ 121758 w 109"/>
                  <a:gd name="T7" fmla="*/ 35837 h 156"/>
                  <a:gd name="T8" fmla="*/ 190084 w 109"/>
                  <a:gd name="T9" fmla="*/ 70626 h 156"/>
                  <a:gd name="T10" fmla="*/ 255985 w 109"/>
                  <a:gd name="T11" fmla="*/ 130681 h 156"/>
                  <a:gd name="T12" fmla="*/ 316455 w 109"/>
                  <a:gd name="T13" fmla="*/ 210404 h 156"/>
                  <a:gd name="T14" fmla="*/ 353052 w 109"/>
                  <a:gd name="T15" fmla="*/ 320130 h 156"/>
                  <a:gd name="T16" fmla="*/ 358858 w 109"/>
                  <a:gd name="T17" fmla="*/ 462578 h 156"/>
                  <a:gd name="T18" fmla="*/ 345196 w 109"/>
                  <a:gd name="T19" fmla="*/ 462578 h 156"/>
                  <a:gd name="T20" fmla="*/ 326376 w 109"/>
                  <a:gd name="T21" fmla="*/ 462578 h 156"/>
                  <a:gd name="T22" fmla="*/ 306142 w 109"/>
                  <a:gd name="T23" fmla="*/ 462578 h 156"/>
                  <a:gd name="T24" fmla="*/ 287201 w 109"/>
                  <a:gd name="T25" fmla="*/ 457248 h 156"/>
                  <a:gd name="T26" fmla="*/ 266432 w 109"/>
                  <a:gd name="T27" fmla="*/ 453113 h 156"/>
                  <a:gd name="T28" fmla="*/ 242970 w 109"/>
                  <a:gd name="T29" fmla="*/ 445375 h 156"/>
                  <a:gd name="T30" fmla="*/ 216760 w 109"/>
                  <a:gd name="T31" fmla="*/ 430244 h 156"/>
                  <a:gd name="T32" fmla="*/ 190084 w 109"/>
                  <a:gd name="T33" fmla="*/ 411709 h 156"/>
                  <a:gd name="T34" fmla="*/ 173948 w 109"/>
                  <a:gd name="T35" fmla="*/ 373452 h 156"/>
                  <a:gd name="T36" fmla="*/ 173948 w 109"/>
                  <a:gd name="T37" fmla="*/ 328947 h 156"/>
                  <a:gd name="T38" fmla="*/ 184384 w 109"/>
                  <a:gd name="T39" fmla="*/ 285396 h 156"/>
                  <a:gd name="T40" fmla="*/ 194732 w 109"/>
                  <a:gd name="T41" fmla="*/ 237415 h 156"/>
                  <a:gd name="T42" fmla="*/ 184384 w 109"/>
                  <a:gd name="T43" fmla="*/ 183992 h 156"/>
                  <a:gd name="T44" fmla="*/ 158234 w 109"/>
                  <a:gd name="T45" fmla="*/ 128305 h 156"/>
                  <a:gd name="T46" fmla="*/ 102226 w 109"/>
                  <a:gd name="T47" fmla="*/ 67563 h 156"/>
                  <a:gd name="T48" fmla="*/ 0 w 109"/>
                  <a:gd name="T49" fmla="*/ 0 h 1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3" name="Freeform 8"/>
              <p:cNvSpPr/>
              <p:nvPr userDrawn="1"/>
            </p:nvSpPr>
            <p:spPr bwMode="ltGray">
              <a:xfrm rot="12185230" flipV="1">
                <a:off x="3845" y="2207"/>
                <a:ext cx="103" cy="209"/>
              </a:xfrm>
              <a:custGeom>
                <a:avLst/>
                <a:gdLst>
                  <a:gd name="T0" fmla="*/ 97937 w 46"/>
                  <a:gd name="T1" fmla="*/ 0 h 94"/>
                  <a:gd name="T2" fmla="*/ 63779 w 46"/>
                  <a:gd name="T3" fmla="*/ 111784 h 94"/>
                  <a:gd name="T4" fmla="*/ 48016 w 46"/>
                  <a:gd name="T5" fmla="*/ 183480 h 94"/>
                  <a:gd name="T6" fmla="*/ 35295 w 46"/>
                  <a:gd name="T7" fmla="*/ 233437 h 94"/>
                  <a:gd name="T8" fmla="*/ 0 w 46"/>
                  <a:gd name="T9" fmla="*/ 277768 h 94"/>
                  <a:gd name="T10" fmla="*/ 37832 w 46"/>
                  <a:gd name="T11" fmla="*/ 260223 h 94"/>
                  <a:gd name="T12" fmla="*/ 73349 w 46"/>
                  <a:gd name="T13" fmla="*/ 236415 h 94"/>
                  <a:gd name="T14" fmla="*/ 101833 w 46"/>
                  <a:gd name="T15" fmla="*/ 203110 h 94"/>
                  <a:gd name="T16" fmla="*/ 127543 w 46"/>
                  <a:gd name="T17" fmla="*/ 168376 h 94"/>
                  <a:gd name="T18" fmla="*/ 142810 w 46"/>
                  <a:gd name="T19" fmla="*/ 130263 h 94"/>
                  <a:gd name="T20" fmla="*/ 145944 w 46"/>
                  <a:gd name="T21" fmla="*/ 88889 h 94"/>
                  <a:gd name="T22" fmla="*/ 132592 w 46"/>
                  <a:gd name="T23" fmla="*/ 43474 h 94"/>
                  <a:gd name="T24" fmla="*/ 97937 w 46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4" name="Freeform 9"/>
              <p:cNvSpPr/>
              <p:nvPr userDrawn="1"/>
            </p:nvSpPr>
            <p:spPr bwMode="ltGray">
              <a:xfrm rot="12185230" flipV="1">
                <a:off x="3895" y="1325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2391 w 54"/>
                  <a:gd name="T3" fmla="*/ 3236 h 40"/>
                  <a:gd name="T4" fmla="*/ 17120 w 54"/>
                  <a:gd name="T5" fmla="*/ 10514 h 40"/>
                  <a:gd name="T6" fmla="*/ 38044 w 54"/>
                  <a:gd name="T7" fmla="*/ 26883 h 40"/>
                  <a:gd name="T8" fmla="*/ 61773 w 54"/>
                  <a:gd name="T9" fmla="*/ 39958 h 40"/>
                  <a:gd name="T10" fmla="*/ 84542 w 54"/>
                  <a:gd name="T11" fmla="*/ 50463 h 40"/>
                  <a:gd name="T12" fmla="*/ 111253 w 54"/>
                  <a:gd name="T13" fmla="*/ 56691 h 40"/>
                  <a:gd name="T14" fmla="*/ 134880 w 54"/>
                  <a:gd name="T15" fmla="*/ 60487 h 40"/>
                  <a:gd name="T16" fmla="*/ 158727 w 54"/>
                  <a:gd name="T17" fmla="*/ 53228 h 40"/>
                  <a:gd name="T18" fmla="*/ 155689 w 54"/>
                  <a:gd name="T19" fmla="*/ 82935 h 40"/>
                  <a:gd name="T20" fmla="*/ 146909 w 54"/>
                  <a:gd name="T21" fmla="*/ 109796 h 40"/>
                  <a:gd name="T22" fmla="*/ 129571 w 54"/>
                  <a:gd name="T23" fmla="*/ 127555 h 40"/>
                  <a:gd name="T24" fmla="*/ 108182 w 54"/>
                  <a:gd name="T25" fmla="*/ 133371 h 40"/>
                  <a:gd name="T26" fmla="*/ 82162 w 54"/>
                  <a:gd name="T27" fmla="*/ 130273 h 40"/>
                  <a:gd name="T28" fmla="*/ 55387 w 54"/>
                  <a:gd name="T29" fmla="*/ 106515 h 40"/>
                  <a:gd name="T30" fmla="*/ 29171 w 54"/>
                  <a:gd name="T31" fmla="*/ 66330 h 40"/>
                  <a:gd name="T32" fmla="*/ 0 w 5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5" name="Freeform 10"/>
              <p:cNvSpPr/>
              <p:nvPr userDrawn="1"/>
            </p:nvSpPr>
            <p:spPr bwMode="ltGray">
              <a:xfrm rot="12185230" flipV="1">
                <a:off x="3010" y="2344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16721 w 149"/>
                  <a:gd name="T3" fmla="*/ 283531 h 704"/>
                  <a:gd name="T4" fmla="*/ 45181 w 149"/>
                  <a:gd name="T5" fmla="*/ 642882 h 704"/>
                  <a:gd name="T6" fmla="*/ 79184 w 149"/>
                  <a:gd name="T7" fmla="*/ 1098509 h 704"/>
                  <a:gd name="T8" fmla="*/ 116862 w 149"/>
                  <a:gd name="T9" fmla="*/ 1691264 h 704"/>
                  <a:gd name="T10" fmla="*/ 163926 w 149"/>
                  <a:gd name="T11" fmla="*/ 2425315 h 704"/>
                  <a:gd name="T12" fmla="*/ 207838 w 149"/>
                  <a:gd name="T13" fmla="*/ 3212827 h 704"/>
                  <a:gd name="T14" fmla="*/ 250184 w 149"/>
                  <a:gd name="T15" fmla="*/ 4117219 h 704"/>
                  <a:gd name="T16" fmla="*/ 283122 w 149"/>
                  <a:gd name="T17" fmla="*/ 5166250 h 704"/>
                  <a:gd name="T18" fmla="*/ 317821 w 149"/>
                  <a:gd name="T19" fmla="*/ 6280944 h 704"/>
                  <a:gd name="T20" fmla="*/ 340841 w 149"/>
                  <a:gd name="T21" fmla="*/ 7565819 h 704"/>
                  <a:gd name="T22" fmla="*/ 352664 w 149"/>
                  <a:gd name="T23" fmla="*/ 8973526 h 704"/>
                  <a:gd name="T24" fmla="*/ 357833 w 149"/>
                  <a:gd name="T25" fmla="*/ 10445055 h 704"/>
                  <a:gd name="T26" fmla="*/ 340841 w 149"/>
                  <a:gd name="T27" fmla="*/ 12089205 h 704"/>
                  <a:gd name="T28" fmla="*/ 309228 w 149"/>
                  <a:gd name="T29" fmla="*/ 13829929 h 704"/>
                  <a:gd name="T30" fmla="*/ 261632 w 149"/>
                  <a:gd name="T31" fmla="*/ 15660485 h 704"/>
                  <a:gd name="T32" fmla="*/ 189772 w 149"/>
                  <a:gd name="T33" fmla="*/ 17677860 h 704"/>
                  <a:gd name="T34" fmla="*/ 109983 w 149"/>
                  <a:gd name="T35" fmla="*/ 19964292 h 704"/>
                  <a:gd name="T36" fmla="*/ 60053 w 149"/>
                  <a:gd name="T37" fmla="*/ 22080309 h 704"/>
                  <a:gd name="T38" fmla="*/ 28464 w 149"/>
                  <a:gd name="T39" fmla="*/ 24033736 h 704"/>
                  <a:gd name="T40" fmla="*/ 16721 w 149"/>
                  <a:gd name="T41" fmla="*/ 25913325 h 704"/>
                  <a:gd name="T42" fmla="*/ 16721 w 149"/>
                  <a:gd name="T43" fmla="*/ 27700230 h 704"/>
                  <a:gd name="T44" fmla="*/ 23235 w 149"/>
                  <a:gd name="T45" fmla="*/ 29360673 h 704"/>
                  <a:gd name="T46" fmla="*/ 34798 w 149"/>
                  <a:gd name="T47" fmla="*/ 30817869 h 704"/>
                  <a:gd name="T48" fmla="*/ 40012 w 149"/>
                  <a:gd name="T49" fmla="*/ 32241837 h 704"/>
                  <a:gd name="T50" fmla="*/ 116862 w 149"/>
                  <a:gd name="T51" fmla="*/ 31507558 h 704"/>
                  <a:gd name="T52" fmla="*/ 109983 w 149"/>
                  <a:gd name="T53" fmla="*/ 31143320 h 704"/>
                  <a:gd name="T54" fmla="*/ 102426 w 149"/>
                  <a:gd name="T55" fmla="*/ 30094271 h 704"/>
                  <a:gd name="T56" fmla="*/ 93842 w 149"/>
                  <a:gd name="T57" fmla="*/ 28481969 h 704"/>
                  <a:gd name="T58" fmla="*/ 100065 w 149"/>
                  <a:gd name="T59" fmla="*/ 26336403 h 704"/>
                  <a:gd name="T60" fmla="*/ 116862 w 149"/>
                  <a:gd name="T61" fmla="*/ 23771567 h 704"/>
                  <a:gd name="T62" fmla="*/ 163926 w 149"/>
                  <a:gd name="T63" fmla="*/ 20842997 h 704"/>
                  <a:gd name="T64" fmla="*/ 243587 w 149"/>
                  <a:gd name="T65" fmla="*/ 17677860 h 704"/>
                  <a:gd name="T66" fmla="*/ 366471 w 149"/>
                  <a:gd name="T67" fmla="*/ 14328136 h 704"/>
                  <a:gd name="T68" fmla="*/ 406482 w 149"/>
                  <a:gd name="T69" fmla="*/ 12778903 h 704"/>
                  <a:gd name="T70" fmla="*/ 423235 w 149"/>
                  <a:gd name="T71" fmla="*/ 10756625 h 704"/>
                  <a:gd name="T72" fmla="*/ 409328 w 149"/>
                  <a:gd name="T73" fmla="*/ 8422702 h 704"/>
                  <a:gd name="T74" fmla="*/ 371642 w 149"/>
                  <a:gd name="T75" fmla="*/ 6136270 h 704"/>
                  <a:gd name="T76" fmla="*/ 309228 w 149"/>
                  <a:gd name="T77" fmla="*/ 3897418 h 704"/>
                  <a:gd name="T78" fmla="*/ 229204 w 149"/>
                  <a:gd name="T79" fmla="*/ 2019145 h 704"/>
                  <a:gd name="T80" fmla="*/ 124370 w 149"/>
                  <a:gd name="T81" fmla="*/ 642882 h 704"/>
                  <a:gd name="T82" fmla="*/ 0 w 149"/>
                  <a:gd name="T83" fmla="*/ 0 h 7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6" name="Freeform 11"/>
            <p:cNvSpPr/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983204 w 128"/>
                <a:gd name="T1" fmla="*/ 0 h 217"/>
                <a:gd name="T2" fmla="*/ 1099944 w 128"/>
                <a:gd name="T3" fmla="*/ 518055 h 217"/>
                <a:gd name="T4" fmla="*/ 1203503 w 128"/>
                <a:gd name="T5" fmla="*/ 1549390 h 217"/>
                <a:gd name="T6" fmla="*/ 1285537 w 128"/>
                <a:gd name="T7" fmla="*/ 2874819 h 217"/>
                <a:gd name="T8" fmla="*/ 1340314 w 128"/>
                <a:gd name="T9" fmla="*/ 4462991 h 217"/>
                <a:gd name="T10" fmla="*/ 1328438 w 128"/>
                <a:gd name="T11" fmla="*/ 6357221 h 217"/>
                <a:gd name="T12" fmla="*/ 1215060 w 128"/>
                <a:gd name="T13" fmla="*/ 8308875 h 217"/>
                <a:gd name="T14" fmla="*/ 983204 w 128"/>
                <a:gd name="T15" fmla="*/ 10357194 h 217"/>
                <a:gd name="T16" fmla="*/ 626095 w 128"/>
                <a:gd name="T17" fmla="*/ 12424629 h 217"/>
                <a:gd name="T18" fmla="*/ 514890 w 128"/>
                <a:gd name="T19" fmla="*/ 12193469 h 217"/>
                <a:gd name="T20" fmla="*/ 398148 w 128"/>
                <a:gd name="T21" fmla="*/ 12022417 h 217"/>
                <a:gd name="T22" fmla="*/ 274227 w 128"/>
                <a:gd name="T23" fmla="*/ 11733340 h 217"/>
                <a:gd name="T24" fmla="*/ 166083 w 128"/>
                <a:gd name="T25" fmla="*/ 11502197 h 217"/>
                <a:gd name="T26" fmla="*/ 82062 w 128"/>
                <a:gd name="T27" fmla="*/ 11222245 h 217"/>
                <a:gd name="T28" fmla="*/ 21371 w 128"/>
                <a:gd name="T29" fmla="*/ 10875239 h 217"/>
                <a:gd name="T30" fmla="*/ 0 w 128"/>
                <a:gd name="T31" fmla="*/ 10473057 h 217"/>
                <a:gd name="T32" fmla="*/ 12887 w 128"/>
                <a:gd name="T33" fmla="*/ 10183970 h 217"/>
                <a:gd name="T34" fmla="*/ 136084 w 128"/>
                <a:gd name="T35" fmla="*/ 9781677 h 217"/>
                <a:gd name="T36" fmla="*/ 302366 w 128"/>
                <a:gd name="T37" fmla="*/ 9231313 h 217"/>
                <a:gd name="T38" fmla="*/ 481510 w 128"/>
                <a:gd name="T39" fmla="*/ 8597961 h 217"/>
                <a:gd name="T40" fmla="*/ 659468 w 128"/>
                <a:gd name="T41" fmla="*/ 7675448 h 217"/>
                <a:gd name="T42" fmla="*/ 825444 w 128"/>
                <a:gd name="T43" fmla="*/ 6414414 h 217"/>
                <a:gd name="T44" fmla="*/ 953816 w 128"/>
                <a:gd name="T45" fmla="*/ 4749914 h 217"/>
                <a:gd name="T46" fmla="*/ 1015732 w 128"/>
                <a:gd name="T47" fmla="*/ 2643649 h 217"/>
                <a:gd name="T48" fmla="*/ 983204 w 128"/>
                <a:gd name="T49" fmla="*/ 0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" name="Freeform 12"/>
            <p:cNvSpPr/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" name="Freeform 13"/>
            <p:cNvSpPr/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" name="Freeform 14"/>
            <p:cNvSpPr/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4825559 w 117"/>
                <a:gd name="T1" fmla="*/ 0 h 132"/>
                <a:gd name="T2" fmla="*/ 0 w 117"/>
                <a:gd name="T3" fmla="*/ 7200739 h 132"/>
                <a:gd name="T4" fmla="*/ 190149 w 117"/>
                <a:gd name="T5" fmla="*/ 7461050 h 132"/>
                <a:gd name="T6" fmla="*/ 891520 w 117"/>
                <a:gd name="T7" fmla="*/ 8368556 h 132"/>
                <a:gd name="T8" fmla="*/ 1868772 w 117"/>
                <a:gd name="T9" fmla="*/ 10398894 h 132"/>
                <a:gd name="T10" fmla="*/ 2957564 w 117"/>
                <a:gd name="T11" fmla="*/ 13520686 h 132"/>
                <a:gd name="T12" fmla="*/ 4250245 w 117"/>
                <a:gd name="T13" fmla="*/ 17857680 h 132"/>
                <a:gd name="T14" fmla="*/ 5401907 w 117"/>
                <a:gd name="T15" fmla="*/ 23030876 h 132"/>
                <a:gd name="T16" fmla="*/ 6567030 w 117"/>
                <a:gd name="T17" fmla="*/ 29648683 h 132"/>
                <a:gd name="T18" fmla="*/ 7457809 w 117"/>
                <a:gd name="T19" fmla="*/ 38017239 h 132"/>
                <a:gd name="T20" fmla="*/ 7520736 w 117"/>
                <a:gd name="T21" fmla="*/ 34569044 h 132"/>
                <a:gd name="T22" fmla="*/ 7395704 w 117"/>
                <a:gd name="T23" fmla="*/ 30816500 h 132"/>
                <a:gd name="T24" fmla="*/ 6945329 w 117"/>
                <a:gd name="T25" fmla="*/ 25896139 h 132"/>
                <a:gd name="T26" fmla="*/ 6376139 w 117"/>
                <a:gd name="T27" fmla="*/ 21306493 h 132"/>
                <a:gd name="T28" fmla="*/ 5717079 w 117"/>
                <a:gd name="T29" fmla="*/ 16710760 h 132"/>
                <a:gd name="T30" fmla="*/ 5013711 w 117"/>
                <a:gd name="T31" fmla="*/ 12937926 h 132"/>
                <a:gd name="T32" fmla="*/ 4313118 w 117"/>
                <a:gd name="T33" fmla="*/ 10398894 h 132"/>
                <a:gd name="T34" fmla="*/ 3716244 w 117"/>
                <a:gd name="T35" fmla="*/ 9183738 h 132"/>
                <a:gd name="T36" fmla="*/ 4438149 w 117"/>
                <a:gd name="T37" fmla="*/ 8368556 h 132"/>
                <a:gd name="T38" fmla="*/ 5078920 w 117"/>
                <a:gd name="T39" fmla="*/ 8017565 h 132"/>
                <a:gd name="T40" fmla="*/ 5717079 w 117"/>
                <a:gd name="T41" fmla="*/ 7461050 h 132"/>
                <a:gd name="T42" fmla="*/ 6313953 w 117"/>
                <a:gd name="T43" fmla="*/ 7200739 h 132"/>
                <a:gd name="T44" fmla="*/ 6757461 w 117"/>
                <a:gd name="T45" fmla="*/ 6876596 h 132"/>
                <a:gd name="T46" fmla="*/ 7009787 w 117"/>
                <a:gd name="T47" fmla="*/ 6319947 h 132"/>
                <a:gd name="T48" fmla="*/ 7269901 w 117"/>
                <a:gd name="T49" fmla="*/ 6061330 h 132"/>
                <a:gd name="T50" fmla="*/ 7332859 w 117"/>
                <a:gd name="T51" fmla="*/ 6061330 h 132"/>
                <a:gd name="T52" fmla="*/ 4825559 w 117"/>
                <a:gd name="T53" fmla="*/ 0 h 1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" name="Freeform 15"/>
            <p:cNvSpPr/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1712421 w 29"/>
                <a:gd name="T1" fmla="*/ 0 h 77"/>
                <a:gd name="T2" fmla="*/ 1358127 w 29"/>
                <a:gd name="T3" fmla="*/ 0 h 77"/>
                <a:gd name="T4" fmla="*/ 944784 w 29"/>
                <a:gd name="T5" fmla="*/ 1284939 h 77"/>
                <a:gd name="T6" fmla="*/ 531441 w 29"/>
                <a:gd name="T7" fmla="*/ 2933864 h 77"/>
                <a:gd name="T8" fmla="*/ 236196 w 29"/>
                <a:gd name="T9" fmla="*/ 6220811 h 77"/>
                <a:gd name="T10" fmla="*/ 59049 w 29"/>
                <a:gd name="T11" fmla="*/ 9795916 h 77"/>
                <a:gd name="T12" fmla="*/ 0 w 29"/>
                <a:gd name="T13" fmla="*/ 14370553 h 77"/>
                <a:gd name="T14" fmla="*/ 177147 w 29"/>
                <a:gd name="T15" fmla="*/ 19592327 h 77"/>
                <a:gd name="T16" fmla="*/ 649539 w 29"/>
                <a:gd name="T17" fmla="*/ 25061784 h 77"/>
                <a:gd name="T18" fmla="*/ 885735 w 29"/>
                <a:gd name="T19" fmla="*/ 17302175 h 77"/>
                <a:gd name="T20" fmla="*/ 1121931 w 29"/>
                <a:gd name="T21" fmla="*/ 12080436 h 77"/>
                <a:gd name="T22" fmla="*/ 1358127 w 29"/>
                <a:gd name="T23" fmla="*/ 7144564 h 77"/>
                <a:gd name="T24" fmla="*/ 1712421 w 29"/>
                <a:gd name="T25" fmla="*/ 0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" name="Freeform 16"/>
            <p:cNvSpPr/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2" name="Group 17"/>
            <p:cNvGrpSpPr/>
            <p:nvPr userDrawn="1"/>
          </p:nvGrpSpPr>
          <p:grpSpPr bwMode="auto">
            <a:xfrm rot="3220060">
              <a:off x="2631" y="754"/>
              <a:ext cx="569" cy="637"/>
              <a:chOff x="1727" y="866"/>
              <a:chExt cx="129" cy="157"/>
            </a:xfrm>
          </p:grpSpPr>
          <p:sp>
            <p:nvSpPr>
              <p:cNvPr id="36" name="Freeform 18"/>
              <p:cNvSpPr/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7" name="Freeform 19"/>
              <p:cNvSpPr/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8" name="Freeform 20"/>
              <p:cNvSpPr/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3" name="Group 21"/>
            <p:cNvGrpSpPr/>
            <p:nvPr userDrawn="1"/>
          </p:nvGrpSpPr>
          <p:grpSpPr bwMode="auto">
            <a:xfrm rot="-6691250">
              <a:off x="3637" y="132"/>
              <a:ext cx="356" cy="607"/>
              <a:chOff x="1727" y="866"/>
              <a:chExt cx="129" cy="157"/>
            </a:xfrm>
          </p:grpSpPr>
          <p:sp>
            <p:nvSpPr>
              <p:cNvPr id="33" name="Freeform 22"/>
              <p:cNvSpPr/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4" name="Freeform 23"/>
              <p:cNvSpPr/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5" name="Freeform 24"/>
              <p:cNvSpPr/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4" name="Group 25"/>
            <p:cNvGrpSpPr/>
            <p:nvPr userDrawn="1"/>
          </p:nvGrpSpPr>
          <p:grpSpPr bwMode="auto">
            <a:xfrm rot="8524840">
              <a:off x="668" y="3321"/>
              <a:ext cx="501" cy="502"/>
              <a:chOff x="1727" y="866"/>
              <a:chExt cx="129" cy="157"/>
            </a:xfrm>
          </p:grpSpPr>
          <p:sp>
            <p:nvSpPr>
              <p:cNvPr id="30" name="Freeform 26"/>
              <p:cNvSpPr/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1" name="Freeform 27"/>
              <p:cNvSpPr/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32" name="Freeform 28"/>
              <p:cNvSpPr/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5" name="Group 29"/>
            <p:cNvGrpSpPr/>
            <p:nvPr userDrawn="1"/>
          </p:nvGrpSpPr>
          <p:grpSpPr bwMode="auto">
            <a:xfrm rot="4106450" flipH="1">
              <a:off x="393" y="262"/>
              <a:ext cx="709" cy="892"/>
              <a:chOff x="1727" y="866"/>
              <a:chExt cx="129" cy="157"/>
            </a:xfrm>
          </p:grpSpPr>
          <p:sp>
            <p:nvSpPr>
              <p:cNvPr id="27" name="Freeform 30"/>
              <p:cNvSpPr/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8" name="Freeform 31"/>
              <p:cNvSpPr/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9" name="Freeform 32"/>
              <p:cNvSpPr/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6" name="Group 33"/>
            <p:cNvGrpSpPr/>
            <p:nvPr userDrawn="1"/>
          </p:nvGrpSpPr>
          <p:grpSpPr bwMode="auto">
            <a:xfrm rot="10015322" flipH="1">
              <a:off x="4625" y="2382"/>
              <a:ext cx="709" cy="892"/>
              <a:chOff x="1727" y="866"/>
              <a:chExt cx="129" cy="157"/>
            </a:xfrm>
          </p:grpSpPr>
          <p:sp>
            <p:nvSpPr>
              <p:cNvPr id="24" name="Freeform 34"/>
              <p:cNvSpPr/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5" name="Freeform 35"/>
              <p:cNvSpPr/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6" name="Freeform 36"/>
              <p:cNvSpPr/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7" name="Freeform 37"/>
            <p:cNvSpPr/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Freeform 38"/>
            <p:cNvSpPr/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242427 h 237"/>
                <a:gd name="T4" fmla="*/ 51221 w 257"/>
                <a:gd name="T5" fmla="*/ 480715 h 237"/>
                <a:gd name="T6" fmla="*/ 101755 w 257"/>
                <a:gd name="T7" fmla="*/ 721886 h 237"/>
                <a:gd name="T8" fmla="*/ 187339 w 257"/>
                <a:gd name="T9" fmla="*/ 941769 h 237"/>
                <a:gd name="T10" fmla="*/ 309079 w 257"/>
                <a:gd name="T11" fmla="*/ 1146131 h 237"/>
                <a:gd name="T12" fmla="*/ 464169 w 257"/>
                <a:gd name="T13" fmla="*/ 1356211 h 237"/>
                <a:gd name="T14" fmla="*/ 651121 w 257"/>
                <a:gd name="T15" fmla="*/ 1548303 h 237"/>
                <a:gd name="T16" fmla="*/ 870549 w 257"/>
                <a:gd name="T17" fmla="*/ 1709819 h 237"/>
                <a:gd name="T18" fmla="*/ 1147533 w 257"/>
                <a:gd name="T19" fmla="*/ 1865183 h 237"/>
                <a:gd name="T20" fmla="*/ 1467733 w 257"/>
                <a:gd name="T21" fmla="*/ 1998330 h 237"/>
                <a:gd name="T22" fmla="*/ 1810782 w 257"/>
                <a:gd name="T23" fmla="*/ 2105838 h 237"/>
                <a:gd name="T24" fmla="*/ 2233537 w 257"/>
                <a:gd name="T25" fmla="*/ 2190775 h 237"/>
                <a:gd name="T26" fmla="*/ 2697656 w 257"/>
                <a:gd name="T27" fmla="*/ 2248904 h 237"/>
                <a:gd name="T28" fmla="*/ 3208615 w 257"/>
                <a:gd name="T29" fmla="*/ 2279637 h 237"/>
                <a:gd name="T30" fmla="*/ 3755209 w 257"/>
                <a:gd name="T31" fmla="*/ 2267247 h 237"/>
                <a:gd name="T32" fmla="*/ 4387352 w 257"/>
                <a:gd name="T33" fmla="*/ 2229307 h 237"/>
                <a:gd name="T34" fmla="*/ 3825850 w 257"/>
                <a:gd name="T35" fmla="*/ 2182623 h 237"/>
                <a:gd name="T36" fmla="*/ 3329700 w 257"/>
                <a:gd name="T37" fmla="*/ 2113950 h 237"/>
                <a:gd name="T38" fmla="*/ 2897809 w 257"/>
                <a:gd name="T39" fmla="*/ 2037178 h 237"/>
                <a:gd name="T40" fmla="*/ 2525251 w 257"/>
                <a:gd name="T41" fmla="*/ 1960318 h 237"/>
                <a:gd name="T42" fmla="*/ 2183249 w 257"/>
                <a:gd name="T43" fmla="*/ 1857223 h 237"/>
                <a:gd name="T44" fmla="*/ 1912537 w 257"/>
                <a:gd name="T45" fmla="*/ 1748071 h 237"/>
                <a:gd name="T46" fmla="*/ 1655726 w 257"/>
                <a:gd name="T47" fmla="*/ 1625078 h 237"/>
                <a:gd name="T48" fmla="*/ 1436626 w 257"/>
                <a:gd name="T49" fmla="*/ 1491940 h 237"/>
                <a:gd name="T50" fmla="*/ 1229958 w 257"/>
                <a:gd name="T51" fmla="*/ 1356211 h 237"/>
                <a:gd name="T52" fmla="*/ 1043003 w 257"/>
                <a:gd name="T53" fmla="*/ 1202802 h 237"/>
                <a:gd name="T54" fmla="*/ 889640 w 257"/>
                <a:gd name="T55" fmla="*/ 1030807 h 237"/>
                <a:gd name="T56" fmla="*/ 733954 w 257"/>
                <a:gd name="T57" fmla="*/ 844867 h 237"/>
                <a:gd name="T58" fmla="*/ 561494 w 257"/>
                <a:gd name="T59" fmla="*/ 665008 h 237"/>
                <a:gd name="T60" fmla="*/ 393615 w 257"/>
                <a:gd name="T61" fmla="*/ 453165 h 237"/>
                <a:gd name="T62" fmla="*/ 206277 w 257"/>
                <a:gd name="T63" fmla="*/ 230144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" name="Freeform 39"/>
            <p:cNvSpPr/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1373771 w 124"/>
                <a:gd name="T1" fmla="*/ 0 h 110"/>
                <a:gd name="T2" fmla="*/ 2209459 w 124"/>
                <a:gd name="T3" fmla="*/ 1148549 h 110"/>
                <a:gd name="T4" fmla="*/ 2135909 w 124"/>
                <a:gd name="T5" fmla="*/ 1135251 h 110"/>
                <a:gd name="T6" fmla="*/ 1907089 w 124"/>
                <a:gd name="T7" fmla="*/ 1114927 h 110"/>
                <a:gd name="T8" fmla="*/ 1587364 w 124"/>
                <a:gd name="T9" fmla="*/ 1071943 h 110"/>
                <a:gd name="T10" fmla="*/ 1212902 w 124"/>
                <a:gd name="T11" fmla="*/ 1051618 h 110"/>
                <a:gd name="T12" fmla="*/ 802584 w 124"/>
                <a:gd name="T13" fmla="*/ 1029952 h 110"/>
                <a:gd name="T14" fmla="*/ 447994 w 124"/>
                <a:gd name="T15" fmla="*/ 1043786 h 110"/>
                <a:gd name="T16" fmla="*/ 160609 w 124"/>
                <a:gd name="T17" fmla="*/ 1085239 h 110"/>
                <a:gd name="T18" fmla="*/ 0 w 124"/>
                <a:gd name="T19" fmla="*/ 1170213 h 110"/>
                <a:gd name="T20" fmla="*/ 72885 w 124"/>
                <a:gd name="T21" fmla="*/ 1043786 h 110"/>
                <a:gd name="T22" fmla="*/ 141096 w 124"/>
                <a:gd name="T23" fmla="*/ 946858 h 110"/>
                <a:gd name="T24" fmla="*/ 286331 w 124"/>
                <a:gd name="T25" fmla="*/ 870570 h 110"/>
                <a:gd name="T26" fmla="*/ 447994 w 124"/>
                <a:gd name="T27" fmla="*/ 807178 h 110"/>
                <a:gd name="T28" fmla="*/ 641962 w 124"/>
                <a:gd name="T29" fmla="*/ 765839 h 110"/>
                <a:gd name="T30" fmla="*/ 837700 w 124"/>
                <a:gd name="T31" fmla="*/ 752025 h 110"/>
                <a:gd name="T32" fmla="*/ 1051271 w 124"/>
                <a:gd name="T33" fmla="*/ 752025 h 110"/>
                <a:gd name="T34" fmla="*/ 1285693 w 124"/>
                <a:gd name="T35" fmla="*/ 786854 h 110"/>
                <a:gd name="T36" fmla="*/ 1298074 w 124"/>
                <a:gd name="T37" fmla="*/ 752025 h 110"/>
                <a:gd name="T38" fmla="*/ 1245260 w 124"/>
                <a:gd name="T39" fmla="*/ 597240 h 110"/>
                <a:gd name="T40" fmla="*/ 1192242 w 124"/>
                <a:gd name="T41" fmla="*/ 404356 h 110"/>
                <a:gd name="T42" fmla="*/ 1157126 w 124"/>
                <a:gd name="T43" fmla="*/ 319387 h 110"/>
                <a:gd name="T44" fmla="*/ 1125063 w 124"/>
                <a:gd name="T45" fmla="*/ 319387 h 110"/>
                <a:gd name="T46" fmla="*/ 1084638 w 124"/>
                <a:gd name="T47" fmla="*/ 306212 h 110"/>
                <a:gd name="T48" fmla="*/ 1051271 w 124"/>
                <a:gd name="T49" fmla="*/ 278063 h 110"/>
                <a:gd name="T50" fmla="*/ 1019232 w 124"/>
                <a:gd name="T51" fmla="*/ 244971 h 110"/>
                <a:gd name="T52" fmla="*/ 1019232 w 124"/>
                <a:gd name="T53" fmla="*/ 201449 h 110"/>
                <a:gd name="T54" fmla="*/ 1051271 w 124"/>
                <a:gd name="T55" fmla="*/ 146213 h 110"/>
                <a:gd name="T56" fmla="*/ 1177035 w 124"/>
                <a:gd name="T57" fmla="*/ 84942 h 110"/>
                <a:gd name="T58" fmla="*/ 1373771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" name="Freeform 40"/>
            <p:cNvSpPr/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580365 w 46"/>
                <a:gd name="T1" fmla="*/ 0 h 94"/>
                <a:gd name="T2" fmla="*/ 371382 w 46"/>
                <a:gd name="T3" fmla="*/ 332352 h 94"/>
                <a:gd name="T4" fmla="*/ 279678 w 46"/>
                <a:gd name="T5" fmla="*/ 544390 h 94"/>
                <a:gd name="T6" fmla="*/ 204370 w 46"/>
                <a:gd name="T7" fmla="*/ 692786 h 94"/>
                <a:gd name="T8" fmla="*/ 0 w 46"/>
                <a:gd name="T9" fmla="*/ 823809 h 94"/>
                <a:gd name="T10" fmla="*/ 224732 w 46"/>
                <a:gd name="T11" fmla="*/ 769790 h 94"/>
                <a:gd name="T12" fmla="*/ 433864 w 46"/>
                <a:gd name="T13" fmla="*/ 699729 h 94"/>
                <a:gd name="T14" fmla="*/ 600914 w 46"/>
                <a:gd name="T15" fmla="*/ 604184 h 94"/>
                <a:gd name="T16" fmla="*/ 747835 w 46"/>
                <a:gd name="T17" fmla="*/ 499133 h 94"/>
                <a:gd name="T18" fmla="*/ 838472 w 46"/>
                <a:gd name="T19" fmla="*/ 384589 h 94"/>
                <a:gd name="T20" fmla="*/ 860043 w 46"/>
                <a:gd name="T21" fmla="*/ 260958 h 94"/>
                <a:gd name="T22" fmla="*/ 781890 w 46"/>
                <a:gd name="T23" fmla="*/ 130991 h 94"/>
                <a:gd name="T24" fmla="*/ 580365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" name="Freeform 41"/>
            <p:cNvSpPr/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2" name="Freeform 42"/>
            <p:cNvSpPr/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98683 w 149"/>
                <a:gd name="T3" fmla="*/ 842692 h 704"/>
                <a:gd name="T4" fmla="*/ 260285 w 149"/>
                <a:gd name="T5" fmla="*/ 1946989 h 704"/>
                <a:gd name="T6" fmla="*/ 456640 w 149"/>
                <a:gd name="T7" fmla="*/ 3308844 h 704"/>
                <a:gd name="T8" fmla="*/ 667636 w 149"/>
                <a:gd name="T9" fmla="*/ 5124024 h 704"/>
                <a:gd name="T10" fmla="*/ 946806 w 149"/>
                <a:gd name="T11" fmla="*/ 7333841 h 704"/>
                <a:gd name="T12" fmla="*/ 1192523 w 149"/>
                <a:gd name="T13" fmla="*/ 9709506 h 704"/>
                <a:gd name="T14" fmla="*/ 1433297 w 149"/>
                <a:gd name="T15" fmla="*/ 12475063 h 704"/>
                <a:gd name="T16" fmla="*/ 1630610 w 149"/>
                <a:gd name="T17" fmla="*/ 15652098 h 704"/>
                <a:gd name="T18" fmla="*/ 1822262 w 149"/>
                <a:gd name="T19" fmla="*/ 19001149 h 704"/>
                <a:gd name="T20" fmla="*/ 1958213 w 149"/>
                <a:gd name="T21" fmla="*/ 22854581 h 704"/>
                <a:gd name="T22" fmla="*/ 2019482 w 149"/>
                <a:gd name="T23" fmla="*/ 27137484 h 704"/>
                <a:gd name="T24" fmla="*/ 2052167 w 149"/>
                <a:gd name="T25" fmla="*/ 31591529 h 704"/>
                <a:gd name="T26" fmla="*/ 1958213 w 149"/>
                <a:gd name="T27" fmla="*/ 36587965 h 704"/>
                <a:gd name="T28" fmla="*/ 1773351 w 149"/>
                <a:gd name="T29" fmla="*/ 41856775 h 704"/>
                <a:gd name="T30" fmla="*/ 1501740 w 149"/>
                <a:gd name="T31" fmla="*/ 47357902 h 704"/>
                <a:gd name="T32" fmla="*/ 1094223 w 149"/>
                <a:gd name="T33" fmla="*/ 53472030 h 704"/>
                <a:gd name="T34" fmla="*/ 636718 w 149"/>
                <a:gd name="T35" fmla="*/ 60377862 h 704"/>
                <a:gd name="T36" fmla="*/ 339404 w 149"/>
                <a:gd name="T37" fmla="*/ 66789720 h 704"/>
                <a:gd name="T38" fmla="*/ 161599 w 149"/>
                <a:gd name="T39" fmla="*/ 72719963 h 704"/>
                <a:gd name="T40" fmla="*/ 98683 w 149"/>
                <a:gd name="T41" fmla="*/ 78404961 h 704"/>
                <a:gd name="T42" fmla="*/ 98683 w 149"/>
                <a:gd name="T43" fmla="*/ 83831560 h 704"/>
                <a:gd name="T44" fmla="*/ 128680 w 149"/>
                <a:gd name="T45" fmla="*/ 88789262 h 704"/>
                <a:gd name="T46" fmla="*/ 197365 w 149"/>
                <a:gd name="T47" fmla="*/ 93240102 h 704"/>
                <a:gd name="T48" fmla="*/ 229019 w 149"/>
                <a:gd name="T49" fmla="*/ 97526315 h 704"/>
                <a:gd name="T50" fmla="*/ 667636 w 149"/>
                <a:gd name="T51" fmla="*/ 95316992 h 704"/>
                <a:gd name="T52" fmla="*/ 636718 w 149"/>
                <a:gd name="T53" fmla="*/ 94212691 h 704"/>
                <a:gd name="T54" fmla="*/ 587841 w 149"/>
                <a:gd name="T55" fmla="*/ 90995308 h 704"/>
                <a:gd name="T56" fmla="*/ 536387 w 149"/>
                <a:gd name="T57" fmla="*/ 86167507 h 704"/>
                <a:gd name="T58" fmla="*/ 569362 w 149"/>
                <a:gd name="T59" fmla="*/ 79676708 h 704"/>
                <a:gd name="T60" fmla="*/ 667636 w 149"/>
                <a:gd name="T61" fmla="*/ 71917468 h 704"/>
                <a:gd name="T62" fmla="*/ 946806 w 149"/>
                <a:gd name="T63" fmla="*/ 63050664 h 704"/>
                <a:gd name="T64" fmla="*/ 1403057 w 149"/>
                <a:gd name="T65" fmla="*/ 53472030 h 704"/>
                <a:gd name="T66" fmla="*/ 2101289 w 149"/>
                <a:gd name="T67" fmla="*/ 43374615 h 704"/>
                <a:gd name="T68" fmla="*/ 2328652 w 149"/>
                <a:gd name="T69" fmla="*/ 38678247 h 704"/>
                <a:gd name="T70" fmla="*/ 2428983 w 149"/>
                <a:gd name="T71" fmla="*/ 32564086 h 704"/>
                <a:gd name="T72" fmla="*/ 2347152 w 149"/>
                <a:gd name="T73" fmla="*/ 25477476 h 704"/>
                <a:gd name="T74" fmla="*/ 2138313 w 149"/>
                <a:gd name="T75" fmla="*/ 18571997 h 704"/>
                <a:gd name="T76" fmla="*/ 1773351 w 149"/>
                <a:gd name="T77" fmla="*/ 11783083 h 704"/>
                <a:gd name="T78" fmla="*/ 1321606 w 149"/>
                <a:gd name="T79" fmla="*/ 6101844 h 704"/>
                <a:gd name="T80" fmla="*/ 716779 w 149"/>
                <a:gd name="T81" fmla="*/ 1946989 h 704"/>
                <a:gd name="T82" fmla="*/ 0 w 149"/>
                <a:gd name="T83" fmla="*/ 0 h 7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" name="Freeform 43"/>
            <p:cNvSpPr/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52271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3274487" y="596900"/>
            <a:ext cx="8257116" cy="3581400"/>
          </a:xfrm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rgbClr val="993366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5200" b="1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52272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3318933" y="4279900"/>
            <a:ext cx="8195733" cy="1485900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24510F8-15B6-4FFF-8A9B-AEF0E78F75B8}" type="slidenum">
              <a:rPr lang="ru-RU">
                <a:solidFill>
                  <a:srgbClr val="006699"/>
                </a:solidFill>
              </a:rPr>
              <a:t>‹#›</a:t>
            </a:fld>
            <a:endParaRPr lang="ru-RU">
              <a:solidFill>
                <a:srgbClr val="00669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F03F6-E945-46E7-8421-2C2A5CA95E4C}" type="slidenum">
              <a:rPr lang="ru-RU">
                <a:solidFill>
                  <a:srgbClr val="006699"/>
                </a:solidFill>
              </a:rPr>
              <a:t>‹#›</a:t>
            </a:fld>
            <a:endParaRPr lang="ru-RU">
              <a:solidFill>
                <a:srgbClr val="00669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6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8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A9C4-945B-405A-ABA0-F672ACA2A5F2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652A-E6D7-4385-8011-B5C3DA2E10B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3"/>
            <a:ext cx="105156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8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293166-85CC-447A-8318-AA05E73D1F79}" type="slidenum">
              <a:rPr lang="ru-RU">
                <a:solidFill>
                  <a:srgbClr val="006699"/>
                </a:solidFill>
              </a:rPr>
              <a:t>‹#›</a:t>
            </a:fld>
            <a:endParaRPr lang="ru-RU">
              <a:solidFill>
                <a:srgbClr val="00669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4561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24DD4-5F7F-40E9-9303-41E0314D3118}" type="slidenum">
              <a:rPr lang="ru-RU">
                <a:solidFill>
                  <a:srgbClr val="006699"/>
                </a:solidFill>
              </a:rPr>
              <a:t>‹#›</a:t>
            </a:fld>
            <a:endParaRPr lang="ru-RU">
              <a:solidFill>
                <a:srgbClr val="00669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7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285726-8292-4BD9-B2FC-671683F6FBE8}" type="slidenum">
              <a:rPr lang="ru-RU">
                <a:solidFill>
                  <a:srgbClr val="006699"/>
                </a:solidFill>
              </a:rPr>
              <a:t>‹#›</a:t>
            </a:fld>
            <a:endParaRPr lang="ru-RU">
              <a:solidFill>
                <a:srgbClr val="00669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C66BE-4FB3-47D1-B1DB-545A9BEA5055}" type="slidenum">
              <a:rPr lang="ru-RU">
                <a:solidFill>
                  <a:srgbClr val="006699"/>
                </a:solidFill>
              </a:rPr>
              <a:t>‹#›</a:t>
            </a:fld>
            <a:endParaRPr lang="ru-RU">
              <a:solidFill>
                <a:srgbClr val="00669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7CD70-268B-4E63-BD48-1FEA0C1BFA25}" type="slidenum">
              <a:rPr lang="ru-RU">
                <a:solidFill>
                  <a:srgbClr val="006699"/>
                </a:solidFill>
              </a:rPr>
              <a:t>‹#›</a:t>
            </a:fld>
            <a:endParaRPr lang="ru-RU">
              <a:solidFill>
                <a:srgbClr val="00669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21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717" y="9874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21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05558-E5A5-4F79-91C9-90AEAA7358CD}" type="slidenum">
              <a:rPr lang="ru-RU">
                <a:solidFill>
                  <a:srgbClr val="006699"/>
                </a:solidFill>
              </a:rPr>
              <a:t>‹#›</a:t>
            </a:fld>
            <a:endParaRPr lang="ru-RU">
              <a:solidFill>
                <a:srgbClr val="00669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21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717" y="98743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21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FEB78-6A34-4E6F-A45A-2C7DC89D2665}" type="slidenum">
              <a:rPr lang="ru-RU">
                <a:solidFill>
                  <a:srgbClr val="006699"/>
                </a:solidFill>
              </a:rPr>
              <a:t>‹#›</a:t>
            </a:fld>
            <a:endParaRPr lang="ru-RU">
              <a:solidFill>
                <a:srgbClr val="00669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4B8A7-BF6D-41C9-A315-C1903FBD662D}" type="slidenum">
              <a:rPr lang="ru-RU">
                <a:solidFill>
                  <a:srgbClr val="006699"/>
                </a:solidFill>
              </a:rPr>
              <a:t>‹#›</a:t>
            </a:fld>
            <a:endParaRPr lang="ru-RU">
              <a:solidFill>
                <a:srgbClr val="00669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4970" y="103193"/>
            <a:ext cx="2747433" cy="59531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90551" y="103193"/>
            <a:ext cx="8041216" cy="5953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8341B7-AAE7-4A93-8FDC-DCC552E0B6A5}" type="slidenum">
              <a:rPr lang="ru-RU">
                <a:solidFill>
                  <a:srgbClr val="006699"/>
                </a:solidFill>
              </a:rPr>
              <a:t>‹#›</a:t>
            </a:fld>
            <a:endParaRPr lang="ru-RU">
              <a:solidFill>
                <a:srgbClr val="00669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590554" y="103188"/>
            <a:ext cx="10991849" cy="1314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600205"/>
            <a:ext cx="5384800" cy="21510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600205"/>
            <a:ext cx="5384800" cy="21510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09600" y="3903663"/>
            <a:ext cx="5384800" cy="21526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3903663"/>
            <a:ext cx="5384800" cy="21526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552ABE-3B4E-44D8-958A-53CE9D935614}" type="slidenum">
              <a:rPr lang="ru-RU">
                <a:solidFill>
                  <a:srgbClr val="006699"/>
                </a:solidFill>
              </a:rPr>
              <a:t>‹#›</a:t>
            </a:fld>
            <a:endParaRPr lang="ru-RU">
              <a:solidFill>
                <a:srgbClr val="00669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A9C4-945B-405A-ABA0-F672ACA2A5F2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652A-E6D7-4385-8011-B5C3DA2E10B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A9C4-945B-405A-ABA0-F672ACA2A5F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27.03.2023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652A-E6D7-4385-8011-B5C3DA2E10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A9C4-945B-405A-ABA0-F672ACA2A5F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27.03.2023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652A-E6D7-4385-8011-B5C3DA2E10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A9C4-945B-405A-ABA0-F672ACA2A5F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27.03.2023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652A-E6D7-4385-8011-B5C3DA2E10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A9C4-945B-405A-ABA0-F672ACA2A5F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27.03.2023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652A-E6D7-4385-8011-B5C3DA2E10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A9C4-945B-405A-ABA0-F672ACA2A5F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27.03.2023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652A-E6D7-4385-8011-B5C3DA2E10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A9C4-945B-405A-ABA0-F672ACA2A5F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27.03.2023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652A-E6D7-4385-8011-B5C3DA2E10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A9C4-945B-405A-ABA0-F672ACA2A5F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27.03.2023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652A-E6D7-4385-8011-B5C3DA2E10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A9C4-945B-405A-ABA0-F672ACA2A5F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27.03.2023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652A-E6D7-4385-8011-B5C3DA2E10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A9C4-945B-405A-ABA0-F672ACA2A5F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27.03.2023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652A-E6D7-4385-8011-B5C3DA2E10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A9C4-945B-405A-ABA0-F672ACA2A5F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27.03.2023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652A-E6D7-4385-8011-B5C3DA2E10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A9C4-945B-405A-ABA0-F672ACA2A5F2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652A-E6D7-4385-8011-B5C3DA2E10B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A9C4-945B-405A-ABA0-F672ACA2A5F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27.03.2023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652A-E6D7-4385-8011-B5C3DA2E10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A9C4-945B-405A-ABA0-F672ACA2A5F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27.03.2023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652A-E6D7-4385-8011-B5C3DA2E10BF}" type="slidenum">
              <a:rPr lang="ru-RU" smtClean="0">
                <a:solidFill>
                  <a:srgbClr val="90C226"/>
                </a:solidFill>
              </a:rPr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A9C4-945B-405A-ABA0-F672ACA2A5F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27.03.2023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652A-E6D7-4385-8011-B5C3DA2E10BF}" type="slidenum">
              <a:rPr lang="ru-RU" smtClean="0">
                <a:solidFill>
                  <a:srgbClr val="90C226"/>
                </a:solidFill>
              </a:rPr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A9C4-945B-405A-ABA0-F672ACA2A5F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27.03.2023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652A-E6D7-4385-8011-B5C3DA2E10BF}" type="slidenum">
              <a:rPr lang="ru-RU" smtClean="0">
                <a:solidFill>
                  <a:srgbClr val="90C226"/>
                </a:solidFill>
              </a:rPr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A9C4-945B-405A-ABA0-F672ACA2A5F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27.03.2023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652A-E6D7-4385-8011-B5C3DA2E10BF}" type="slidenum">
              <a:rPr lang="ru-RU" smtClean="0">
                <a:solidFill>
                  <a:srgbClr val="90C226"/>
                </a:solidFill>
              </a:rPr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A9C4-945B-405A-ABA0-F672ACA2A5F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27.03.2023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652A-E6D7-4385-8011-B5C3DA2E10BF}" type="slidenum">
              <a:rPr lang="ru-RU" smtClean="0">
                <a:solidFill>
                  <a:srgbClr val="90C226"/>
                </a:solidFill>
              </a:rPr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A9C4-945B-405A-ABA0-F672ACA2A5F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27.03.2023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652A-E6D7-4385-8011-B5C3DA2E10BF}" type="slidenum">
              <a:rPr lang="ru-RU" smtClean="0">
                <a:solidFill>
                  <a:srgbClr val="90C226"/>
                </a:solidFill>
              </a:rPr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A9C4-945B-405A-ABA0-F672ACA2A5F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27.03.2023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652A-E6D7-4385-8011-B5C3DA2E10BF}" type="slidenum">
              <a:rPr lang="ru-RU" smtClean="0">
                <a:solidFill>
                  <a:srgbClr val="90C226"/>
                </a:solidFill>
              </a:rPr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A9C4-945B-405A-ABA0-F672ACA2A5F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27.03.2023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652A-E6D7-4385-8011-B5C3DA2E10BF}" type="slidenum">
              <a:rPr lang="ru-RU" smtClean="0">
                <a:solidFill>
                  <a:srgbClr val="90C226"/>
                </a:solidFill>
              </a:rPr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A9C4-945B-405A-ABA0-F672ACA2A5F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27.03.2023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652A-E6D7-4385-8011-B5C3DA2E10BF}" type="slidenum">
              <a:rPr lang="ru-RU" smtClean="0">
                <a:solidFill>
                  <a:srgbClr val="90C226"/>
                </a:solidFill>
              </a:rPr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A9C4-945B-405A-ABA0-F672ACA2A5F2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652A-E6D7-4385-8011-B5C3DA2E10B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A9C4-945B-405A-ABA0-F672ACA2A5F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27.03.2023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652A-E6D7-4385-8011-B5C3DA2E10BF}" type="slidenum">
              <a:rPr lang="ru-RU" smtClean="0">
                <a:solidFill>
                  <a:srgbClr val="90C226"/>
                </a:solidFill>
              </a:rPr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A9C4-945B-405A-ABA0-F672ACA2A5F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27.03.2023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652A-E6D7-4385-8011-B5C3DA2E10BF}" type="slidenum">
              <a:rPr lang="ru-RU" smtClean="0">
                <a:solidFill>
                  <a:srgbClr val="90C226"/>
                </a:solidFill>
              </a:rPr>
              <a:t>‹#›</a:t>
            </a:fld>
            <a:endParaRPr lang="ru-RU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 panose="020B0604020202020204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 panose="020B0604020202020204"/>
              </a:rPr>
              <a:t>”</a:t>
            </a:r>
            <a:endParaRPr lang="en-US" dirty="0">
              <a:solidFill>
                <a:srgbClr val="90C226">
                  <a:lumMod val="60000"/>
                  <a:lumOff val="40000"/>
                </a:srgbClr>
              </a:solidFill>
              <a:latin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A9C4-945B-405A-ABA0-F672ACA2A5F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27.03.2023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652A-E6D7-4385-8011-B5C3DA2E10BF}" type="slidenum">
              <a:rPr lang="ru-RU" smtClean="0">
                <a:solidFill>
                  <a:srgbClr val="90C226"/>
                </a:solidFill>
              </a:rPr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A9C4-945B-405A-ABA0-F672ACA2A5F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27.03.2023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652A-E6D7-4385-8011-B5C3DA2E10BF}" type="slidenum">
              <a:rPr lang="ru-RU" smtClean="0">
                <a:solidFill>
                  <a:srgbClr val="90C226"/>
                </a:solidFill>
              </a:rPr>
              <a:t>‹#›</a:t>
            </a:fld>
            <a:endParaRPr lang="ru-RU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 panose="020B0604020202020204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 panose="020B0604020202020204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A9C4-945B-405A-ABA0-F672ACA2A5F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27.03.2023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652A-E6D7-4385-8011-B5C3DA2E10BF}" type="slidenum">
              <a:rPr lang="ru-RU" smtClean="0">
                <a:solidFill>
                  <a:srgbClr val="90C226"/>
                </a:solidFill>
              </a:rPr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A9C4-945B-405A-ABA0-F672ACA2A5F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27.03.2023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652A-E6D7-4385-8011-B5C3DA2E10BF}" type="slidenum">
              <a:rPr lang="ru-RU" smtClean="0">
                <a:solidFill>
                  <a:srgbClr val="90C226"/>
                </a:solidFill>
              </a:rPr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A9C4-945B-405A-ABA0-F672ACA2A5F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27.03.2023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652A-E6D7-4385-8011-B5C3DA2E10BF}" type="slidenum">
              <a:rPr lang="ru-RU" smtClean="0">
                <a:solidFill>
                  <a:srgbClr val="90C226"/>
                </a:solidFill>
              </a:rPr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A9C4-945B-405A-ABA0-F672ACA2A5F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27.03.2023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652A-E6D7-4385-8011-B5C3DA2E10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A9C4-945B-405A-ABA0-F672ACA2A5F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27.03.2023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652A-E6D7-4385-8011-B5C3DA2E10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A9C4-945B-405A-ABA0-F672ACA2A5F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27.03.2023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652A-E6D7-4385-8011-B5C3DA2E10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A9C4-945B-405A-ABA0-F672ACA2A5F2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652A-E6D7-4385-8011-B5C3DA2E10B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A9C4-945B-405A-ABA0-F672ACA2A5F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27.03.2023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652A-E6D7-4385-8011-B5C3DA2E10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A9C4-945B-405A-ABA0-F672ACA2A5F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27.03.2023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652A-E6D7-4385-8011-B5C3DA2E10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A9C4-945B-405A-ABA0-F672ACA2A5F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27.03.2023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652A-E6D7-4385-8011-B5C3DA2E10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A9C4-945B-405A-ABA0-F672ACA2A5F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27.03.2023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652A-E6D7-4385-8011-B5C3DA2E10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A9C4-945B-405A-ABA0-F672ACA2A5F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27.03.2023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652A-E6D7-4385-8011-B5C3DA2E10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A9C4-945B-405A-ABA0-F672ACA2A5F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27.03.2023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652A-E6D7-4385-8011-B5C3DA2E10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A9C4-945B-405A-ABA0-F672ACA2A5F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27.03.2023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652A-E6D7-4385-8011-B5C3DA2E10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A9C4-945B-405A-ABA0-F672ACA2A5F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27.03.2023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652A-E6D7-4385-8011-B5C3DA2E10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A9C4-945B-405A-ABA0-F672ACA2A5F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27.03.2023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652A-E6D7-4385-8011-B5C3DA2E10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A9C4-945B-405A-ABA0-F672ACA2A5F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27.03.2023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652A-E6D7-4385-8011-B5C3DA2E10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5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A9C4-945B-405A-ABA0-F672ACA2A5F2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652A-E6D7-4385-8011-B5C3DA2E10B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A9C4-945B-405A-ABA0-F672ACA2A5F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27.03.2023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652A-E6D7-4385-8011-B5C3DA2E10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A9C4-945B-405A-ABA0-F672ACA2A5F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27.03.2023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652A-E6D7-4385-8011-B5C3DA2E10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A9C4-945B-405A-ABA0-F672ACA2A5F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27.03.2023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652A-E6D7-4385-8011-B5C3DA2E10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A9C4-945B-405A-ABA0-F672ACA2A5F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27.03.2023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652A-E6D7-4385-8011-B5C3DA2E10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A9C4-945B-405A-ABA0-F672ACA2A5F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27.03.2023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652A-E6D7-4385-8011-B5C3DA2E10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A9C4-945B-405A-ABA0-F672ACA2A5F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27.03.2023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652A-E6D7-4385-8011-B5C3DA2E10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A9C4-945B-405A-ABA0-F672ACA2A5F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27.03.2023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652A-E6D7-4385-8011-B5C3DA2E10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A9C4-945B-405A-ABA0-F672ACA2A5F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27.03.2023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652A-E6D7-4385-8011-B5C3DA2E10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A9C4-945B-405A-ABA0-F672ACA2A5F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27.03.2023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652A-E6D7-4385-8011-B5C3DA2E10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142" y="1322963"/>
            <a:ext cx="9144845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142" y="3602038"/>
            <a:ext cx="9144845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 Light" panose="020F0302020204030204" pitchFamily="34" charset="0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334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5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1A9C4-945B-405A-ABA0-F672ACA2A5F2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0652A-E6D7-4385-8011-B5C3DA2E10B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60" y="258445"/>
            <a:ext cx="10516572" cy="1325563"/>
          </a:xfrm>
        </p:spPr>
        <p:txBody>
          <a:bodyPr anchor="ctr" anchorCtr="0">
            <a:normAutofit/>
          </a:bodyPr>
          <a:lstStyle>
            <a:lvl1pPr>
              <a:defRPr sz="4400" b="1">
                <a:effectLst/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60" y="1825625"/>
            <a:ext cx="10516572" cy="435133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/>
              <a:t>Second level 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83402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928" y="3750945"/>
            <a:ext cx="9844045" cy="811530"/>
          </a:xfrm>
        </p:spPr>
        <p:txBody>
          <a:bodyPr anchor="b">
            <a:noAutofit/>
          </a:bodyPr>
          <a:lstStyle>
            <a:lvl1pPr>
              <a:defRPr sz="6000">
                <a:effectLst/>
              </a:defRPr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927" y="4610029"/>
            <a:ext cx="7322226" cy="64755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78377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60" y="258445"/>
            <a:ext cx="10516572" cy="1325563"/>
          </a:xfrm>
        </p:spPr>
        <p:txBody>
          <a:bodyPr>
            <a:normAutofit/>
          </a:bodyPr>
          <a:lstStyle>
            <a:lvl1pPr>
              <a:defRPr sz="4400" b="0" i="0">
                <a:effectLst/>
              </a:defRPr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7760" y="1825625"/>
            <a:ext cx="5182079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2254" y="1825625"/>
            <a:ext cx="5182079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kumimoji="0" lang="en-US" sz="2800" b="0" i="0" u="none" strike="noStrike" kern="1200" cap="none" spc="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203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65" y="365126"/>
            <a:ext cx="10516572" cy="1325563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65" y="1744961"/>
            <a:ext cx="5158264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65" y="2615609"/>
            <a:ext cx="5158264" cy="357405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771" y="1744961"/>
            <a:ext cx="5183668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771" y="2615609"/>
            <a:ext cx="5183668" cy="3574054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79260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77" y="2766220"/>
            <a:ext cx="10516572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24748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82064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807" y="127000"/>
            <a:ext cx="4165585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4479" y="766354"/>
            <a:ext cx="5817913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1888" y="2057400"/>
            <a:ext cx="4165585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9442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25391" y="365125"/>
            <a:ext cx="1529458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77" y="365125"/>
            <a:ext cx="8880779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36364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838277" y="551544"/>
            <a:ext cx="10516572" cy="5558971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894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1A9C4-945B-405A-ABA0-F672ACA2A5F2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7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E0652A-E6D7-4385-8011-B5C3DA2E10B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2160590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88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1A9C4-945B-405A-ABA0-F672ACA2A5F2}" type="datetimeFigureOut">
              <a:rPr lang="ru-RU" smtClean="0"/>
              <a:t>27.03.2023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5" y="6041388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5" y="6041388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8E0652A-E6D7-4385-8011-B5C3DA2E10B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/>
          <p:nvPr/>
        </p:nvGrpSpPr>
        <p:grpSpPr bwMode="auto">
          <a:xfrm>
            <a:off x="-10584" y="5"/>
            <a:ext cx="3778251" cy="6856413"/>
            <a:chOff x="-5" y="0"/>
            <a:chExt cx="1785" cy="4319"/>
          </a:xfrm>
        </p:grpSpPr>
        <p:sp>
          <p:nvSpPr>
            <p:cNvPr id="1032" name="Freeform 3"/>
            <p:cNvSpPr/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033" name="Group 4"/>
            <p:cNvGrpSpPr/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1071" name="Freeform 5"/>
              <p:cNvSpPr/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72" name="Freeform 6"/>
              <p:cNvSpPr/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73" name="Freeform 7"/>
              <p:cNvSpPr/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034" name="Freeform 8"/>
            <p:cNvSpPr/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035" name="Group 9"/>
            <p:cNvGrpSpPr/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1062" name="Freeform 10"/>
              <p:cNvSpPr/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1789 w 217"/>
                  <a:gd name="T1" fmla="*/ 8208 h 210"/>
                  <a:gd name="T2" fmla="*/ 1429 w 217"/>
                  <a:gd name="T3" fmla="*/ 7761 h 210"/>
                  <a:gd name="T4" fmla="*/ 1026 w 217"/>
                  <a:gd name="T5" fmla="*/ 7086 h 210"/>
                  <a:gd name="T6" fmla="*/ 596 w 217"/>
                  <a:gd name="T7" fmla="*/ 6197 h 210"/>
                  <a:gd name="T8" fmla="*/ 183 w 217"/>
                  <a:gd name="T9" fmla="*/ 5271 h 210"/>
                  <a:gd name="T10" fmla="*/ 0 w 217"/>
                  <a:gd name="T11" fmla="*/ 4265 h 210"/>
                  <a:gd name="T12" fmla="*/ 1 w 217"/>
                  <a:gd name="T13" fmla="*/ 3193 h 210"/>
                  <a:gd name="T14" fmla="*/ 352 w 217"/>
                  <a:gd name="T15" fmla="*/ 2213 h 210"/>
                  <a:gd name="T16" fmla="*/ 1057 w 217"/>
                  <a:gd name="T17" fmla="*/ 1388 h 210"/>
                  <a:gd name="T18" fmla="*/ 1764 w 217"/>
                  <a:gd name="T19" fmla="*/ 860 h 210"/>
                  <a:gd name="T20" fmla="*/ 2341 w 217"/>
                  <a:gd name="T21" fmla="*/ 469 h 210"/>
                  <a:gd name="T22" fmla="*/ 2808 w 217"/>
                  <a:gd name="T23" fmla="*/ 264 h 210"/>
                  <a:gd name="T24" fmla="*/ 3173 w 217"/>
                  <a:gd name="T25" fmla="*/ 183 h 210"/>
                  <a:gd name="T26" fmla="*/ 3433 w 217"/>
                  <a:gd name="T27" fmla="*/ 183 h 210"/>
                  <a:gd name="T28" fmla="*/ 4050 w 217"/>
                  <a:gd name="T29" fmla="*/ 0 h 210"/>
                  <a:gd name="T30" fmla="*/ 5757 w 217"/>
                  <a:gd name="T31" fmla="*/ 325 h 210"/>
                  <a:gd name="T32" fmla="*/ 6233 w 217"/>
                  <a:gd name="T33" fmla="*/ 469 h 210"/>
                  <a:gd name="T34" fmla="*/ 6701 w 217"/>
                  <a:gd name="T35" fmla="*/ 596 h 210"/>
                  <a:gd name="T36" fmla="*/ 7102 w 217"/>
                  <a:gd name="T37" fmla="*/ 733 h 210"/>
                  <a:gd name="T38" fmla="*/ 7407 w 217"/>
                  <a:gd name="T39" fmla="*/ 902 h 210"/>
                  <a:gd name="T40" fmla="*/ 7741 w 217"/>
                  <a:gd name="T41" fmla="*/ 1058 h 210"/>
                  <a:gd name="T42" fmla="*/ 8004 w 217"/>
                  <a:gd name="T43" fmla="*/ 1241 h 210"/>
                  <a:gd name="T44" fmla="*/ 8210 w 217"/>
                  <a:gd name="T45" fmla="*/ 1480 h 210"/>
                  <a:gd name="T46" fmla="*/ 8452 w 217"/>
                  <a:gd name="T47" fmla="*/ 1769 h 210"/>
                  <a:gd name="T48" fmla="*/ 8004 w 217"/>
                  <a:gd name="T49" fmla="*/ 1583 h 210"/>
                  <a:gd name="T50" fmla="*/ 7575 w 217"/>
                  <a:gd name="T51" fmla="*/ 1410 h 210"/>
                  <a:gd name="T52" fmla="*/ 7143 w 217"/>
                  <a:gd name="T53" fmla="*/ 1301 h 210"/>
                  <a:gd name="T54" fmla="*/ 6701 w 217"/>
                  <a:gd name="T55" fmla="*/ 1157 h 210"/>
                  <a:gd name="T56" fmla="*/ 6349 w 217"/>
                  <a:gd name="T57" fmla="*/ 1058 h 210"/>
                  <a:gd name="T58" fmla="*/ 5982 w 217"/>
                  <a:gd name="T59" fmla="*/ 1026 h 210"/>
                  <a:gd name="T60" fmla="*/ 5558 w 217"/>
                  <a:gd name="T61" fmla="*/ 962 h 210"/>
                  <a:gd name="T62" fmla="*/ 5207 w 217"/>
                  <a:gd name="T63" fmla="*/ 962 h 210"/>
                  <a:gd name="T64" fmla="*/ 4871 w 217"/>
                  <a:gd name="T65" fmla="*/ 962 h 210"/>
                  <a:gd name="T66" fmla="*/ 4519 w 217"/>
                  <a:gd name="T67" fmla="*/ 977 h 210"/>
                  <a:gd name="T68" fmla="*/ 4158 w 217"/>
                  <a:gd name="T69" fmla="*/ 1058 h 210"/>
                  <a:gd name="T70" fmla="*/ 3853 w 217"/>
                  <a:gd name="T71" fmla="*/ 1146 h 210"/>
                  <a:gd name="T72" fmla="*/ 3543 w 217"/>
                  <a:gd name="T73" fmla="*/ 1301 h 210"/>
                  <a:gd name="T74" fmla="*/ 3178 w 217"/>
                  <a:gd name="T75" fmla="*/ 1410 h 210"/>
                  <a:gd name="T76" fmla="*/ 2883 w 217"/>
                  <a:gd name="T77" fmla="*/ 1594 h 210"/>
                  <a:gd name="T78" fmla="*/ 2580 w 217"/>
                  <a:gd name="T79" fmla="*/ 1791 h 210"/>
                  <a:gd name="T80" fmla="*/ 2028 w 217"/>
                  <a:gd name="T81" fmla="*/ 2386 h 210"/>
                  <a:gd name="T82" fmla="*/ 1650 w 217"/>
                  <a:gd name="T83" fmla="*/ 3121 h 210"/>
                  <a:gd name="T84" fmla="*/ 1429 w 217"/>
                  <a:gd name="T85" fmla="*/ 4034 h 210"/>
                  <a:gd name="T86" fmla="*/ 1350 w 217"/>
                  <a:gd name="T87" fmla="*/ 4932 h 210"/>
                  <a:gd name="T88" fmla="*/ 1350 w 217"/>
                  <a:gd name="T89" fmla="*/ 5929 h 210"/>
                  <a:gd name="T90" fmla="*/ 1480 w 217"/>
                  <a:gd name="T91" fmla="*/ 6792 h 210"/>
                  <a:gd name="T92" fmla="*/ 1594 w 217"/>
                  <a:gd name="T93" fmla="*/ 7584 h 210"/>
                  <a:gd name="T94" fmla="*/ 1789 w 217"/>
                  <a:gd name="T95" fmla="*/ 8208 h 2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3" name="Freeform 11"/>
              <p:cNvSpPr/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4166 w 182"/>
                  <a:gd name="T1" fmla="*/ 0 h 213"/>
                  <a:gd name="T2" fmla="*/ 4277 w 182"/>
                  <a:gd name="T3" fmla="*/ 81 h 213"/>
                  <a:gd name="T4" fmla="*/ 4516 w 182"/>
                  <a:gd name="T5" fmla="*/ 327 h 213"/>
                  <a:gd name="T6" fmla="*/ 4857 w 182"/>
                  <a:gd name="T7" fmla="*/ 735 h 213"/>
                  <a:gd name="T8" fmla="*/ 5246 w 182"/>
                  <a:gd name="T9" fmla="*/ 1330 h 213"/>
                  <a:gd name="T10" fmla="*/ 5544 w 182"/>
                  <a:gd name="T11" fmla="*/ 2068 h 213"/>
                  <a:gd name="T12" fmla="*/ 5742 w 182"/>
                  <a:gd name="T13" fmla="*/ 3048 h 213"/>
                  <a:gd name="T14" fmla="*/ 5742 w 182"/>
                  <a:gd name="T15" fmla="*/ 4205 h 213"/>
                  <a:gd name="T16" fmla="*/ 5502 w 182"/>
                  <a:gd name="T17" fmla="*/ 5570 h 213"/>
                  <a:gd name="T18" fmla="*/ 5367 w 182"/>
                  <a:gd name="T19" fmla="*/ 5950 h 213"/>
                  <a:gd name="T20" fmla="*/ 5200 w 182"/>
                  <a:gd name="T21" fmla="*/ 6264 h 213"/>
                  <a:gd name="T22" fmla="*/ 5021 w 182"/>
                  <a:gd name="T23" fmla="*/ 6607 h 213"/>
                  <a:gd name="T24" fmla="*/ 4779 w 182"/>
                  <a:gd name="T25" fmla="*/ 6909 h 213"/>
                  <a:gd name="T26" fmla="*/ 4457 w 182"/>
                  <a:gd name="T27" fmla="*/ 7197 h 213"/>
                  <a:gd name="T28" fmla="*/ 4192 w 182"/>
                  <a:gd name="T29" fmla="*/ 7415 h 213"/>
                  <a:gd name="T30" fmla="*/ 3908 w 182"/>
                  <a:gd name="T31" fmla="*/ 7626 h 213"/>
                  <a:gd name="T32" fmla="*/ 3504 w 182"/>
                  <a:gd name="T33" fmla="*/ 7795 h 213"/>
                  <a:gd name="T34" fmla="*/ 3137 w 182"/>
                  <a:gd name="T35" fmla="*/ 7879 h 213"/>
                  <a:gd name="T36" fmla="*/ 2771 w 182"/>
                  <a:gd name="T37" fmla="*/ 7979 h 213"/>
                  <a:gd name="T38" fmla="*/ 2344 w 182"/>
                  <a:gd name="T39" fmla="*/ 8054 h 213"/>
                  <a:gd name="T40" fmla="*/ 1886 w 182"/>
                  <a:gd name="T41" fmla="*/ 8054 h 213"/>
                  <a:gd name="T42" fmla="*/ 1396 w 182"/>
                  <a:gd name="T43" fmla="*/ 7979 h 213"/>
                  <a:gd name="T44" fmla="*/ 957 w 182"/>
                  <a:gd name="T45" fmla="*/ 7879 h 213"/>
                  <a:gd name="T46" fmla="*/ 448 w 182"/>
                  <a:gd name="T47" fmla="*/ 7707 h 213"/>
                  <a:gd name="T48" fmla="*/ 0 w 182"/>
                  <a:gd name="T49" fmla="*/ 7502 h 213"/>
                  <a:gd name="T50" fmla="*/ 428 w 182"/>
                  <a:gd name="T51" fmla="*/ 7795 h 213"/>
                  <a:gd name="T52" fmla="*/ 848 w 182"/>
                  <a:gd name="T53" fmla="*/ 7979 h 213"/>
                  <a:gd name="T54" fmla="*/ 1277 w 182"/>
                  <a:gd name="T55" fmla="*/ 8177 h 213"/>
                  <a:gd name="T56" fmla="*/ 1635 w 182"/>
                  <a:gd name="T57" fmla="*/ 8320 h 213"/>
                  <a:gd name="T58" fmla="*/ 2010 w 182"/>
                  <a:gd name="T59" fmla="*/ 8439 h 213"/>
                  <a:gd name="T60" fmla="*/ 2423 w 182"/>
                  <a:gd name="T61" fmla="*/ 8487 h 213"/>
                  <a:gd name="T62" fmla="*/ 2775 w 182"/>
                  <a:gd name="T63" fmla="*/ 8501 h 213"/>
                  <a:gd name="T64" fmla="*/ 3154 w 182"/>
                  <a:gd name="T65" fmla="*/ 8501 h 213"/>
                  <a:gd name="T66" fmla="*/ 3488 w 182"/>
                  <a:gd name="T67" fmla="*/ 8487 h 213"/>
                  <a:gd name="T68" fmla="*/ 3822 w 182"/>
                  <a:gd name="T69" fmla="*/ 8407 h 213"/>
                  <a:gd name="T70" fmla="*/ 4111 w 182"/>
                  <a:gd name="T71" fmla="*/ 8320 h 213"/>
                  <a:gd name="T72" fmla="*/ 4418 w 182"/>
                  <a:gd name="T73" fmla="*/ 8236 h 213"/>
                  <a:gd name="T74" fmla="*/ 4697 w 182"/>
                  <a:gd name="T75" fmla="*/ 8134 h 213"/>
                  <a:gd name="T76" fmla="*/ 4961 w 182"/>
                  <a:gd name="T77" fmla="*/ 7952 h 213"/>
                  <a:gd name="T78" fmla="*/ 5200 w 182"/>
                  <a:gd name="T79" fmla="*/ 7795 h 213"/>
                  <a:gd name="T80" fmla="*/ 5421 w 182"/>
                  <a:gd name="T81" fmla="*/ 7626 h 213"/>
                  <a:gd name="T82" fmla="*/ 6035 w 182"/>
                  <a:gd name="T83" fmla="*/ 7028 h 213"/>
                  <a:gd name="T84" fmla="*/ 6459 w 182"/>
                  <a:gd name="T85" fmla="*/ 6438 h 213"/>
                  <a:gd name="T86" fmla="*/ 6710 w 182"/>
                  <a:gd name="T87" fmla="*/ 5754 h 213"/>
                  <a:gd name="T88" fmla="*/ 6847 w 182"/>
                  <a:gd name="T89" fmla="*/ 5128 h 213"/>
                  <a:gd name="T90" fmla="*/ 6930 w 182"/>
                  <a:gd name="T91" fmla="*/ 4452 h 213"/>
                  <a:gd name="T92" fmla="*/ 6930 w 182"/>
                  <a:gd name="T93" fmla="*/ 3784 h 213"/>
                  <a:gd name="T94" fmla="*/ 6963 w 182"/>
                  <a:gd name="T95" fmla="*/ 3160 h 213"/>
                  <a:gd name="T96" fmla="*/ 6596 w 182"/>
                  <a:gd name="T97" fmla="*/ 1844 h 213"/>
                  <a:gd name="T98" fmla="*/ 5973 w 182"/>
                  <a:gd name="T99" fmla="*/ 821 h 213"/>
                  <a:gd name="T100" fmla="*/ 5751 w 182"/>
                  <a:gd name="T101" fmla="*/ 735 h 213"/>
                  <a:gd name="T102" fmla="*/ 5626 w 182"/>
                  <a:gd name="T103" fmla="*/ 610 h 213"/>
                  <a:gd name="T104" fmla="*/ 5421 w 182"/>
                  <a:gd name="T105" fmla="*/ 510 h 213"/>
                  <a:gd name="T106" fmla="*/ 5279 w 182"/>
                  <a:gd name="T107" fmla="*/ 440 h 213"/>
                  <a:gd name="T108" fmla="*/ 5044 w 182"/>
                  <a:gd name="T109" fmla="*/ 353 h 213"/>
                  <a:gd name="T110" fmla="*/ 4814 w 182"/>
                  <a:gd name="T111" fmla="*/ 244 h 213"/>
                  <a:gd name="T112" fmla="*/ 4540 w 182"/>
                  <a:gd name="T113" fmla="*/ 117 h 213"/>
                  <a:gd name="T114" fmla="*/ 4166 w 182"/>
                  <a:gd name="T115" fmla="*/ 0 h 2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4" name="Freeform 12"/>
              <p:cNvSpPr/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4 w 128"/>
                  <a:gd name="T1" fmla="*/ 0 h 217"/>
                  <a:gd name="T2" fmla="*/ 4 w 128"/>
                  <a:gd name="T3" fmla="*/ 1 h 217"/>
                  <a:gd name="T4" fmla="*/ 5 w 128"/>
                  <a:gd name="T5" fmla="*/ 1 h 217"/>
                  <a:gd name="T6" fmla="*/ 5 w 128"/>
                  <a:gd name="T7" fmla="*/ 2 h 217"/>
                  <a:gd name="T8" fmla="*/ 5 w 128"/>
                  <a:gd name="T9" fmla="*/ 3 h 217"/>
                  <a:gd name="T10" fmla="*/ 5 w 128"/>
                  <a:gd name="T11" fmla="*/ 4 h 217"/>
                  <a:gd name="T12" fmla="*/ 5 w 128"/>
                  <a:gd name="T13" fmla="*/ 5 h 217"/>
                  <a:gd name="T14" fmla="*/ 4 w 128"/>
                  <a:gd name="T15" fmla="*/ 6 h 217"/>
                  <a:gd name="T16" fmla="*/ 3 w 128"/>
                  <a:gd name="T17" fmla="*/ 9 h 217"/>
                  <a:gd name="T18" fmla="*/ 2 w 128"/>
                  <a:gd name="T19" fmla="*/ 8 h 217"/>
                  <a:gd name="T20" fmla="*/ 1 w 128"/>
                  <a:gd name="T21" fmla="*/ 8 h 217"/>
                  <a:gd name="T22" fmla="*/ 1 w 128"/>
                  <a:gd name="T23" fmla="*/ 8 h 217"/>
                  <a:gd name="T24" fmla="*/ 1 w 128"/>
                  <a:gd name="T25" fmla="*/ 7 h 217"/>
                  <a:gd name="T26" fmla="*/ 1 w 128"/>
                  <a:gd name="T27" fmla="*/ 7 h 217"/>
                  <a:gd name="T28" fmla="*/ 1 w 128"/>
                  <a:gd name="T29" fmla="*/ 7 h 217"/>
                  <a:gd name="T30" fmla="*/ 0 w 128"/>
                  <a:gd name="T31" fmla="*/ 6 h 217"/>
                  <a:gd name="T32" fmla="*/ 1 w 128"/>
                  <a:gd name="T33" fmla="*/ 6 h 217"/>
                  <a:gd name="T34" fmla="*/ 1 w 128"/>
                  <a:gd name="T35" fmla="*/ 6 h 217"/>
                  <a:gd name="T36" fmla="*/ 1 w 128"/>
                  <a:gd name="T37" fmla="*/ 6 h 217"/>
                  <a:gd name="T38" fmla="*/ 2 w 128"/>
                  <a:gd name="T39" fmla="*/ 6 h 217"/>
                  <a:gd name="T40" fmla="*/ 3 w 128"/>
                  <a:gd name="T41" fmla="*/ 5 h 217"/>
                  <a:gd name="T42" fmla="*/ 4 w 128"/>
                  <a:gd name="T43" fmla="*/ 4 h 217"/>
                  <a:gd name="T44" fmla="*/ 4 w 128"/>
                  <a:gd name="T45" fmla="*/ 3 h 217"/>
                  <a:gd name="T46" fmla="*/ 4 w 128"/>
                  <a:gd name="T47" fmla="*/ 1 h 217"/>
                  <a:gd name="T48" fmla="*/ 4 w 128"/>
                  <a:gd name="T49" fmla="*/ 0 h 2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5" name="Freeform 13"/>
              <p:cNvSpPr/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3 w 117"/>
                  <a:gd name="T1" fmla="*/ 0 h 132"/>
                  <a:gd name="T2" fmla="*/ 0 w 117"/>
                  <a:gd name="T3" fmla="*/ 1 h 132"/>
                  <a:gd name="T4" fmla="*/ 1 w 117"/>
                  <a:gd name="T5" fmla="*/ 1 h 132"/>
                  <a:gd name="T6" fmla="*/ 1 w 117"/>
                  <a:gd name="T7" fmla="*/ 1 h 132"/>
                  <a:gd name="T8" fmla="*/ 1 w 117"/>
                  <a:gd name="T9" fmla="*/ 1 h 132"/>
                  <a:gd name="T10" fmla="*/ 2 w 117"/>
                  <a:gd name="T11" fmla="*/ 1 h 132"/>
                  <a:gd name="T12" fmla="*/ 3 w 117"/>
                  <a:gd name="T13" fmla="*/ 2 h 132"/>
                  <a:gd name="T14" fmla="*/ 4 w 117"/>
                  <a:gd name="T15" fmla="*/ 2 h 132"/>
                  <a:gd name="T16" fmla="*/ 4 w 117"/>
                  <a:gd name="T17" fmla="*/ 3 h 132"/>
                  <a:gd name="T18" fmla="*/ 5 w 117"/>
                  <a:gd name="T19" fmla="*/ 4 h 132"/>
                  <a:gd name="T20" fmla="*/ 5 w 117"/>
                  <a:gd name="T21" fmla="*/ 4 h 132"/>
                  <a:gd name="T22" fmla="*/ 5 w 117"/>
                  <a:gd name="T23" fmla="*/ 3 h 132"/>
                  <a:gd name="T24" fmla="*/ 5 w 117"/>
                  <a:gd name="T25" fmla="*/ 3 h 132"/>
                  <a:gd name="T26" fmla="*/ 4 w 117"/>
                  <a:gd name="T27" fmla="*/ 2 h 132"/>
                  <a:gd name="T28" fmla="*/ 4 w 117"/>
                  <a:gd name="T29" fmla="*/ 2 h 132"/>
                  <a:gd name="T30" fmla="*/ 4 w 117"/>
                  <a:gd name="T31" fmla="*/ 1 h 132"/>
                  <a:gd name="T32" fmla="*/ 3 w 117"/>
                  <a:gd name="T33" fmla="*/ 1 h 132"/>
                  <a:gd name="T34" fmla="*/ 3 w 117"/>
                  <a:gd name="T35" fmla="*/ 1 h 132"/>
                  <a:gd name="T36" fmla="*/ 3 w 117"/>
                  <a:gd name="T37" fmla="*/ 1 h 132"/>
                  <a:gd name="T38" fmla="*/ 4 w 117"/>
                  <a:gd name="T39" fmla="*/ 1 h 132"/>
                  <a:gd name="T40" fmla="*/ 4 w 117"/>
                  <a:gd name="T41" fmla="*/ 1 h 132"/>
                  <a:gd name="T42" fmla="*/ 4 w 117"/>
                  <a:gd name="T43" fmla="*/ 1 h 132"/>
                  <a:gd name="T44" fmla="*/ 4 w 117"/>
                  <a:gd name="T45" fmla="*/ 1 h 132"/>
                  <a:gd name="T46" fmla="*/ 5 w 117"/>
                  <a:gd name="T47" fmla="*/ 1 h 132"/>
                  <a:gd name="T48" fmla="*/ 5 w 117"/>
                  <a:gd name="T49" fmla="*/ 1 h 132"/>
                  <a:gd name="T50" fmla="*/ 5 w 117"/>
                  <a:gd name="T51" fmla="*/ 1 h 132"/>
                  <a:gd name="T52" fmla="*/ 3 w 117"/>
                  <a:gd name="T53" fmla="*/ 0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6" name="Freeform 14"/>
              <p:cNvSpPr/>
              <p:nvPr userDrawn="1"/>
            </p:nvSpPr>
            <p:spPr bwMode="ltGray">
              <a:xfrm rot="373331" flipH="1">
                <a:off x="289" y="3135"/>
                <a:ext cx="21" cy="55"/>
              </a:xfrm>
              <a:custGeom>
                <a:avLst/>
                <a:gdLst>
                  <a:gd name="T0" fmla="*/ 1 w 29"/>
                  <a:gd name="T1" fmla="*/ 0 h 77"/>
                  <a:gd name="T2" fmla="*/ 1 w 29"/>
                  <a:gd name="T3" fmla="*/ 0 h 77"/>
                  <a:gd name="T4" fmla="*/ 1 w 29"/>
                  <a:gd name="T5" fmla="*/ 1 h 77"/>
                  <a:gd name="T6" fmla="*/ 1 w 29"/>
                  <a:gd name="T7" fmla="*/ 1 h 77"/>
                  <a:gd name="T8" fmla="*/ 1 w 29"/>
                  <a:gd name="T9" fmla="*/ 1 h 77"/>
                  <a:gd name="T10" fmla="*/ 1 w 29"/>
                  <a:gd name="T11" fmla="*/ 1 h 77"/>
                  <a:gd name="T12" fmla="*/ 0 w 29"/>
                  <a:gd name="T13" fmla="*/ 1 h 77"/>
                  <a:gd name="T14" fmla="*/ 1 w 29"/>
                  <a:gd name="T15" fmla="*/ 2 h 77"/>
                  <a:gd name="T16" fmla="*/ 1 w 29"/>
                  <a:gd name="T17" fmla="*/ 3 h 77"/>
                  <a:gd name="T18" fmla="*/ 1 w 29"/>
                  <a:gd name="T19" fmla="*/ 2 h 77"/>
                  <a:gd name="T20" fmla="*/ 1 w 29"/>
                  <a:gd name="T21" fmla="*/ 1 h 77"/>
                  <a:gd name="T22" fmla="*/ 1 w 29"/>
                  <a:gd name="T23" fmla="*/ 1 h 77"/>
                  <a:gd name="T24" fmla="*/ 1 w 29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grpSp>
            <p:nvGrpSpPr>
              <p:cNvPr id="1067" name="Group 15"/>
              <p:cNvGrpSpPr/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1068" name="Freeform 16"/>
                <p:cNvSpPr/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1 w 207"/>
                    <a:gd name="T1" fmla="*/ 1 h 564"/>
                    <a:gd name="T2" fmla="*/ 1 w 207"/>
                    <a:gd name="T3" fmla="*/ 2 h 564"/>
                    <a:gd name="T4" fmla="*/ 1 w 207"/>
                    <a:gd name="T5" fmla="*/ 3 h 564"/>
                    <a:gd name="T6" fmla="*/ 0 w 207"/>
                    <a:gd name="T7" fmla="*/ 3 h 564"/>
                    <a:gd name="T8" fmla="*/ 0 w 207"/>
                    <a:gd name="T9" fmla="*/ 4 h 564"/>
                    <a:gd name="T10" fmla="*/ 1 w 207"/>
                    <a:gd name="T11" fmla="*/ 4 h 564"/>
                    <a:gd name="T12" fmla="*/ 1 w 207"/>
                    <a:gd name="T13" fmla="*/ 6 h 564"/>
                    <a:gd name="T14" fmla="*/ 1 w 207"/>
                    <a:gd name="T15" fmla="*/ 6 h 564"/>
                    <a:gd name="T16" fmla="*/ 1 w 207"/>
                    <a:gd name="T17" fmla="*/ 7 h 564"/>
                    <a:gd name="T18" fmla="*/ 1 w 207"/>
                    <a:gd name="T19" fmla="*/ 8 h 564"/>
                    <a:gd name="T20" fmla="*/ 1 w 207"/>
                    <a:gd name="T21" fmla="*/ 9 h 564"/>
                    <a:gd name="T22" fmla="*/ 2 w 207"/>
                    <a:gd name="T23" fmla="*/ 10 h 564"/>
                    <a:gd name="T24" fmla="*/ 3 w 207"/>
                    <a:gd name="T25" fmla="*/ 12 h 564"/>
                    <a:gd name="T26" fmla="*/ 3 w 207"/>
                    <a:gd name="T27" fmla="*/ 12 h 564"/>
                    <a:gd name="T28" fmla="*/ 4 w 207"/>
                    <a:gd name="T29" fmla="*/ 13 h 564"/>
                    <a:gd name="T30" fmla="*/ 4 w 207"/>
                    <a:gd name="T31" fmla="*/ 13 h 564"/>
                    <a:gd name="T32" fmla="*/ 5 w 207"/>
                    <a:gd name="T33" fmla="*/ 15 h 564"/>
                    <a:gd name="T34" fmla="*/ 4 w 207"/>
                    <a:gd name="T35" fmla="*/ 12 h 564"/>
                    <a:gd name="T36" fmla="*/ 3 w 207"/>
                    <a:gd name="T37" fmla="*/ 12 h 564"/>
                    <a:gd name="T38" fmla="*/ 3 w 207"/>
                    <a:gd name="T39" fmla="*/ 10 h 564"/>
                    <a:gd name="T40" fmla="*/ 2 w 207"/>
                    <a:gd name="T41" fmla="*/ 9 h 564"/>
                    <a:gd name="T42" fmla="*/ 2 w 207"/>
                    <a:gd name="T43" fmla="*/ 8 h 564"/>
                    <a:gd name="T44" fmla="*/ 1 w 207"/>
                    <a:gd name="T45" fmla="*/ 8 h 564"/>
                    <a:gd name="T46" fmla="*/ 1 w 207"/>
                    <a:gd name="T47" fmla="*/ 7 h 564"/>
                    <a:gd name="T48" fmla="*/ 1 w 207"/>
                    <a:gd name="T49" fmla="*/ 6 h 564"/>
                    <a:gd name="T50" fmla="*/ 1 w 207"/>
                    <a:gd name="T51" fmla="*/ 6 h 564"/>
                    <a:gd name="T52" fmla="*/ 1 w 207"/>
                    <a:gd name="T53" fmla="*/ 3 h 564"/>
                    <a:gd name="T54" fmla="*/ 1 w 207"/>
                    <a:gd name="T55" fmla="*/ 2 h 564"/>
                    <a:gd name="T56" fmla="*/ 1 w 207"/>
                    <a:gd name="T57" fmla="*/ 0 h 564"/>
                    <a:gd name="T58" fmla="*/ 1 w 207"/>
                    <a:gd name="T59" fmla="*/ 1 h 56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6699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69" name="Freeform 17"/>
                <p:cNvSpPr/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1 h 232"/>
                    <a:gd name="T2" fmla="*/ 1 w 47"/>
                    <a:gd name="T3" fmla="*/ 1 h 232"/>
                    <a:gd name="T4" fmla="*/ 1 w 47"/>
                    <a:gd name="T5" fmla="*/ 3 h 232"/>
                    <a:gd name="T6" fmla="*/ 1 w 47"/>
                    <a:gd name="T7" fmla="*/ 4 h 232"/>
                    <a:gd name="T8" fmla="*/ 1 w 47"/>
                    <a:gd name="T9" fmla="*/ 6 h 232"/>
                    <a:gd name="T10" fmla="*/ 1 w 47"/>
                    <a:gd name="T11" fmla="*/ 6 h 232"/>
                    <a:gd name="T12" fmla="*/ 1 w 47"/>
                    <a:gd name="T13" fmla="*/ 4 h 232"/>
                    <a:gd name="T14" fmla="*/ 1 w 47"/>
                    <a:gd name="T15" fmla="*/ 3 h 232"/>
                    <a:gd name="T16" fmla="*/ 1 w 47"/>
                    <a:gd name="T17" fmla="*/ 3 h 232"/>
                    <a:gd name="T18" fmla="*/ 1 w 47"/>
                    <a:gd name="T19" fmla="*/ 2 h 232"/>
                    <a:gd name="T20" fmla="*/ 1 w 47"/>
                    <a:gd name="T21" fmla="*/ 1 h 232"/>
                    <a:gd name="T22" fmla="*/ 1 w 47"/>
                    <a:gd name="T23" fmla="*/ 1 h 232"/>
                    <a:gd name="T24" fmla="*/ 1 w 47"/>
                    <a:gd name="T25" fmla="*/ 1 h 232"/>
                    <a:gd name="T26" fmla="*/ 1 w 47"/>
                    <a:gd name="T27" fmla="*/ 0 h 232"/>
                    <a:gd name="T28" fmla="*/ 0 w 47"/>
                    <a:gd name="T29" fmla="*/ 1 h 2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6699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70" name="Freeform 18"/>
                <p:cNvSpPr/>
                <p:nvPr userDrawn="1"/>
              </p:nvSpPr>
              <p:spPr bwMode="ltGray">
                <a:xfrm rot="4200091">
                  <a:off x="199" y="1720"/>
                  <a:ext cx="60" cy="27"/>
                </a:xfrm>
                <a:custGeom>
                  <a:avLst/>
                  <a:gdLst>
                    <a:gd name="T0" fmla="*/ 2 w 87"/>
                    <a:gd name="T1" fmla="*/ 1 h 40"/>
                    <a:gd name="T2" fmla="*/ 2 w 87"/>
                    <a:gd name="T3" fmla="*/ 1 h 40"/>
                    <a:gd name="T4" fmla="*/ 1 w 87"/>
                    <a:gd name="T5" fmla="*/ 1 h 40"/>
                    <a:gd name="T6" fmla="*/ 1 w 87"/>
                    <a:gd name="T7" fmla="*/ 1 h 40"/>
                    <a:gd name="T8" fmla="*/ 1 w 87"/>
                    <a:gd name="T9" fmla="*/ 1 h 40"/>
                    <a:gd name="T10" fmla="*/ 1 w 87"/>
                    <a:gd name="T11" fmla="*/ 1 h 40"/>
                    <a:gd name="T12" fmla="*/ 1 w 87"/>
                    <a:gd name="T13" fmla="*/ 1 h 40"/>
                    <a:gd name="T14" fmla="*/ 1 w 87"/>
                    <a:gd name="T15" fmla="*/ 0 h 40"/>
                    <a:gd name="T16" fmla="*/ 0 w 87"/>
                    <a:gd name="T17" fmla="*/ 1 h 40"/>
                    <a:gd name="T18" fmla="*/ 1 w 87"/>
                    <a:gd name="T19" fmla="*/ 1 h 40"/>
                    <a:gd name="T20" fmla="*/ 1 w 87"/>
                    <a:gd name="T21" fmla="*/ 1 h 40"/>
                    <a:gd name="T22" fmla="*/ 1 w 87"/>
                    <a:gd name="T23" fmla="*/ 1 h 40"/>
                    <a:gd name="T24" fmla="*/ 1 w 87"/>
                    <a:gd name="T25" fmla="*/ 1 h 40"/>
                    <a:gd name="T26" fmla="*/ 1 w 87"/>
                    <a:gd name="T27" fmla="*/ 1 h 40"/>
                    <a:gd name="T28" fmla="*/ 1 w 87"/>
                    <a:gd name="T29" fmla="*/ 1 h 40"/>
                    <a:gd name="T30" fmla="*/ 1 w 87"/>
                    <a:gd name="T31" fmla="*/ 1 h 40"/>
                    <a:gd name="T32" fmla="*/ 2 w 87"/>
                    <a:gd name="T33" fmla="*/ 1 h 40"/>
                    <a:gd name="T34" fmla="*/ 2 w 87"/>
                    <a:gd name="T35" fmla="*/ 1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>
                    <a:solidFill>
                      <a:srgbClr val="006699"/>
                    </a:solidFill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036" name="Group 19"/>
            <p:cNvGrpSpPr/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1059" name="Freeform 20"/>
              <p:cNvSpPr/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0" name="Freeform 21"/>
              <p:cNvSpPr/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61" name="Freeform 22"/>
              <p:cNvSpPr/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037" name="Group 23"/>
            <p:cNvGrpSpPr/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1056" name="Freeform 24"/>
              <p:cNvSpPr/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7" name="Freeform 25"/>
              <p:cNvSpPr/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8" name="Freeform 26"/>
              <p:cNvSpPr/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1038" name="Group 27"/>
            <p:cNvGrpSpPr/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1053" name="Freeform 28"/>
              <p:cNvSpPr/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4" name="Freeform 29"/>
              <p:cNvSpPr/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55" name="Freeform 30"/>
              <p:cNvSpPr/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6699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039" name="Freeform 31"/>
            <p:cNvSpPr/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40" name="Freeform 32"/>
            <p:cNvSpPr/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33 w 109"/>
                <a:gd name="T3" fmla="*/ 1 h 156"/>
                <a:gd name="T4" fmla="*/ 125 w 109"/>
                <a:gd name="T5" fmla="*/ 5 h 156"/>
                <a:gd name="T6" fmla="*/ 249 w 109"/>
                <a:gd name="T7" fmla="*/ 22 h 156"/>
                <a:gd name="T8" fmla="*/ 395 w 109"/>
                <a:gd name="T9" fmla="*/ 48 h 156"/>
                <a:gd name="T10" fmla="*/ 528 w 109"/>
                <a:gd name="T11" fmla="*/ 87 h 156"/>
                <a:gd name="T12" fmla="*/ 649 w 109"/>
                <a:gd name="T13" fmla="*/ 141 h 156"/>
                <a:gd name="T14" fmla="*/ 725 w 109"/>
                <a:gd name="T15" fmla="*/ 213 h 156"/>
                <a:gd name="T16" fmla="*/ 742 w 109"/>
                <a:gd name="T17" fmla="*/ 312 h 156"/>
                <a:gd name="T18" fmla="*/ 707 w 109"/>
                <a:gd name="T19" fmla="*/ 312 h 156"/>
                <a:gd name="T20" fmla="*/ 672 w 109"/>
                <a:gd name="T21" fmla="*/ 312 h 156"/>
                <a:gd name="T22" fmla="*/ 632 w 109"/>
                <a:gd name="T23" fmla="*/ 312 h 156"/>
                <a:gd name="T24" fmla="*/ 584 w 109"/>
                <a:gd name="T25" fmla="*/ 303 h 156"/>
                <a:gd name="T26" fmla="*/ 550 w 109"/>
                <a:gd name="T27" fmla="*/ 302 h 156"/>
                <a:gd name="T28" fmla="*/ 506 w 109"/>
                <a:gd name="T29" fmla="*/ 297 h 156"/>
                <a:gd name="T30" fmla="*/ 447 w 109"/>
                <a:gd name="T31" fmla="*/ 286 h 156"/>
                <a:gd name="T32" fmla="*/ 395 w 109"/>
                <a:gd name="T33" fmla="*/ 276 h 156"/>
                <a:gd name="T34" fmla="*/ 360 w 109"/>
                <a:gd name="T35" fmla="*/ 249 h 156"/>
                <a:gd name="T36" fmla="*/ 360 w 109"/>
                <a:gd name="T37" fmla="*/ 221 h 156"/>
                <a:gd name="T38" fmla="*/ 378 w 109"/>
                <a:gd name="T39" fmla="*/ 191 h 156"/>
                <a:gd name="T40" fmla="*/ 397 w 109"/>
                <a:gd name="T41" fmla="*/ 157 h 156"/>
                <a:gd name="T42" fmla="*/ 378 w 109"/>
                <a:gd name="T43" fmla="*/ 123 h 156"/>
                <a:gd name="T44" fmla="*/ 326 w 109"/>
                <a:gd name="T45" fmla="*/ 85 h 156"/>
                <a:gd name="T46" fmla="*/ 213 w 109"/>
                <a:gd name="T47" fmla="*/ 46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41" name="Freeform 33"/>
            <p:cNvSpPr/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43 w 54"/>
                <a:gd name="T5" fmla="*/ 3 h 40"/>
                <a:gd name="T6" fmla="*/ 97 w 54"/>
                <a:gd name="T7" fmla="*/ 18 h 40"/>
                <a:gd name="T8" fmla="*/ 161 w 54"/>
                <a:gd name="T9" fmla="*/ 24 h 40"/>
                <a:gd name="T10" fmla="*/ 216 w 54"/>
                <a:gd name="T11" fmla="*/ 30 h 40"/>
                <a:gd name="T12" fmla="*/ 274 w 54"/>
                <a:gd name="T13" fmla="*/ 34 h 40"/>
                <a:gd name="T14" fmla="*/ 335 w 54"/>
                <a:gd name="T15" fmla="*/ 37 h 40"/>
                <a:gd name="T16" fmla="*/ 403 w 54"/>
                <a:gd name="T17" fmla="*/ 32 h 40"/>
                <a:gd name="T18" fmla="*/ 395 w 54"/>
                <a:gd name="T19" fmla="*/ 51 h 40"/>
                <a:gd name="T20" fmla="*/ 372 w 54"/>
                <a:gd name="T21" fmla="*/ 68 h 40"/>
                <a:gd name="T22" fmla="*/ 330 w 54"/>
                <a:gd name="T23" fmla="*/ 78 h 40"/>
                <a:gd name="T24" fmla="*/ 271 w 54"/>
                <a:gd name="T25" fmla="*/ 82 h 40"/>
                <a:gd name="T26" fmla="*/ 208 w 54"/>
                <a:gd name="T27" fmla="*/ 81 h 40"/>
                <a:gd name="T28" fmla="*/ 139 w 54"/>
                <a:gd name="T29" fmla="*/ 66 h 40"/>
                <a:gd name="T30" fmla="*/ 73 w 54"/>
                <a:gd name="T31" fmla="*/ 43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42" name="Freeform 34"/>
            <p:cNvSpPr/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43" name="Freeform 35"/>
            <p:cNvSpPr/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44" name="Freeform 36"/>
            <p:cNvSpPr/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45" name="Freeform 37"/>
            <p:cNvSpPr/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46" name="Freeform 38"/>
            <p:cNvSpPr/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35 h 237"/>
                <a:gd name="T4" fmla="*/ 50 w 257"/>
                <a:gd name="T5" fmla="*/ 70 h 237"/>
                <a:gd name="T6" fmla="*/ 115 w 257"/>
                <a:gd name="T7" fmla="*/ 105 h 237"/>
                <a:gd name="T8" fmla="*/ 206 w 257"/>
                <a:gd name="T9" fmla="*/ 136 h 237"/>
                <a:gd name="T10" fmla="*/ 333 w 257"/>
                <a:gd name="T11" fmla="*/ 165 h 237"/>
                <a:gd name="T12" fmla="*/ 494 w 257"/>
                <a:gd name="T13" fmla="*/ 196 h 237"/>
                <a:gd name="T14" fmla="*/ 700 w 257"/>
                <a:gd name="T15" fmla="*/ 224 h 237"/>
                <a:gd name="T16" fmla="*/ 937 w 257"/>
                <a:gd name="T17" fmla="*/ 248 h 237"/>
                <a:gd name="T18" fmla="*/ 1242 w 257"/>
                <a:gd name="T19" fmla="*/ 271 h 237"/>
                <a:gd name="T20" fmla="*/ 1586 w 257"/>
                <a:gd name="T21" fmla="*/ 289 h 237"/>
                <a:gd name="T22" fmla="*/ 1954 w 257"/>
                <a:gd name="T23" fmla="*/ 305 h 237"/>
                <a:gd name="T24" fmla="*/ 2409 w 257"/>
                <a:gd name="T25" fmla="*/ 318 h 237"/>
                <a:gd name="T26" fmla="*/ 2905 w 257"/>
                <a:gd name="T27" fmla="*/ 326 h 237"/>
                <a:gd name="T28" fmla="*/ 3472 w 257"/>
                <a:gd name="T29" fmla="*/ 330 h 237"/>
                <a:gd name="T30" fmla="*/ 4058 w 257"/>
                <a:gd name="T31" fmla="*/ 329 h 237"/>
                <a:gd name="T32" fmla="*/ 4744 w 257"/>
                <a:gd name="T33" fmla="*/ 324 h 237"/>
                <a:gd name="T34" fmla="*/ 4143 w 257"/>
                <a:gd name="T35" fmla="*/ 316 h 237"/>
                <a:gd name="T36" fmla="*/ 3594 w 257"/>
                <a:gd name="T37" fmla="*/ 306 h 237"/>
                <a:gd name="T38" fmla="*/ 3139 w 257"/>
                <a:gd name="T39" fmla="*/ 295 h 237"/>
                <a:gd name="T40" fmla="*/ 2732 w 257"/>
                <a:gd name="T41" fmla="*/ 284 h 237"/>
                <a:gd name="T42" fmla="*/ 2361 w 257"/>
                <a:gd name="T43" fmla="*/ 270 h 237"/>
                <a:gd name="T44" fmla="*/ 2069 w 257"/>
                <a:gd name="T45" fmla="*/ 253 h 237"/>
                <a:gd name="T46" fmla="*/ 1799 w 257"/>
                <a:gd name="T47" fmla="*/ 236 h 237"/>
                <a:gd name="T48" fmla="*/ 1546 w 257"/>
                <a:gd name="T49" fmla="*/ 216 h 237"/>
                <a:gd name="T50" fmla="*/ 1318 w 257"/>
                <a:gd name="T51" fmla="*/ 196 h 237"/>
                <a:gd name="T52" fmla="*/ 1132 w 257"/>
                <a:gd name="T53" fmla="*/ 173 h 237"/>
                <a:gd name="T54" fmla="*/ 973 w 257"/>
                <a:gd name="T55" fmla="*/ 150 h 237"/>
                <a:gd name="T56" fmla="*/ 799 w 257"/>
                <a:gd name="T57" fmla="*/ 122 h 237"/>
                <a:gd name="T58" fmla="*/ 609 w 257"/>
                <a:gd name="T59" fmla="*/ 96 h 237"/>
                <a:gd name="T60" fmla="*/ 427 w 257"/>
                <a:gd name="T61" fmla="*/ 67 h 237"/>
                <a:gd name="T62" fmla="*/ 216 w 257"/>
                <a:gd name="T63" fmla="*/ 34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47" name="Freeform 39"/>
            <p:cNvSpPr/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1521 w 124"/>
                <a:gd name="T1" fmla="*/ 0 h 110"/>
                <a:gd name="T2" fmla="*/ 2431 w 124"/>
                <a:gd name="T3" fmla="*/ 168 h 110"/>
                <a:gd name="T4" fmla="*/ 2362 w 124"/>
                <a:gd name="T5" fmla="*/ 167 h 110"/>
                <a:gd name="T6" fmla="*/ 2098 w 124"/>
                <a:gd name="T7" fmla="*/ 164 h 110"/>
                <a:gd name="T8" fmla="*/ 1754 w 124"/>
                <a:gd name="T9" fmla="*/ 159 h 110"/>
                <a:gd name="T10" fmla="*/ 1340 w 124"/>
                <a:gd name="T11" fmla="*/ 155 h 110"/>
                <a:gd name="T12" fmla="*/ 882 w 124"/>
                <a:gd name="T13" fmla="*/ 152 h 110"/>
                <a:gd name="T14" fmla="*/ 501 w 124"/>
                <a:gd name="T15" fmla="*/ 153 h 110"/>
                <a:gd name="T16" fmla="*/ 178 w 124"/>
                <a:gd name="T17" fmla="*/ 160 h 110"/>
                <a:gd name="T18" fmla="*/ 0 w 124"/>
                <a:gd name="T19" fmla="*/ 171 h 110"/>
                <a:gd name="T20" fmla="*/ 73 w 124"/>
                <a:gd name="T21" fmla="*/ 153 h 110"/>
                <a:gd name="T22" fmla="*/ 160 w 124"/>
                <a:gd name="T23" fmla="*/ 139 h 110"/>
                <a:gd name="T24" fmla="*/ 323 w 124"/>
                <a:gd name="T25" fmla="*/ 128 h 110"/>
                <a:gd name="T26" fmla="*/ 501 w 124"/>
                <a:gd name="T27" fmla="*/ 119 h 110"/>
                <a:gd name="T28" fmla="*/ 710 w 124"/>
                <a:gd name="T29" fmla="*/ 112 h 110"/>
                <a:gd name="T30" fmla="*/ 917 w 124"/>
                <a:gd name="T31" fmla="*/ 111 h 110"/>
                <a:gd name="T32" fmla="*/ 1150 w 124"/>
                <a:gd name="T33" fmla="*/ 111 h 110"/>
                <a:gd name="T34" fmla="*/ 1414 w 124"/>
                <a:gd name="T35" fmla="*/ 116 h 110"/>
                <a:gd name="T36" fmla="*/ 1432 w 124"/>
                <a:gd name="T37" fmla="*/ 111 h 110"/>
                <a:gd name="T38" fmla="*/ 1375 w 124"/>
                <a:gd name="T39" fmla="*/ 89 h 110"/>
                <a:gd name="T40" fmla="*/ 1312 w 124"/>
                <a:gd name="T41" fmla="*/ 59 h 110"/>
                <a:gd name="T42" fmla="*/ 1288 w 124"/>
                <a:gd name="T43" fmla="*/ 47 h 110"/>
                <a:gd name="T44" fmla="*/ 1235 w 124"/>
                <a:gd name="T45" fmla="*/ 47 h 110"/>
                <a:gd name="T46" fmla="*/ 1188 w 124"/>
                <a:gd name="T47" fmla="*/ 45 h 110"/>
                <a:gd name="T48" fmla="*/ 1150 w 124"/>
                <a:gd name="T49" fmla="*/ 39 h 110"/>
                <a:gd name="T50" fmla="*/ 1129 w 124"/>
                <a:gd name="T51" fmla="*/ 33 h 110"/>
                <a:gd name="T52" fmla="*/ 1129 w 124"/>
                <a:gd name="T53" fmla="*/ 29 h 110"/>
                <a:gd name="T54" fmla="*/ 1150 w 124"/>
                <a:gd name="T55" fmla="*/ 24 h 110"/>
                <a:gd name="T56" fmla="*/ 1302 w 124"/>
                <a:gd name="T57" fmla="*/ 8 h 110"/>
                <a:gd name="T58" fmla="*/ 1521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48" name="Freeform 40"/>
            <p:cNvSpPr/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98 w 109"/>
                <a:gd name="T3" fmla="*/ 1 h 156"/>
                <a:gd name="T4" fmla="*/ 349 w 109"/>
                <a:gd name="T5" fmla="*/ 5 h 156"/>
                <a:gd name="T6" fmla="*/ 730 w 109"/>
                <a:gd name="T7" fmla="*/ 12 h 156"/>
                <a:gd name="T8" fmla="*/ 1154 w 109"/>
                <a:gd name="T9" fmla="*/ 34 h 156"/>
                <a:gd name="T10" fmla="*/ 1556 w 109"/>
                <a:gd name="T11" fmla="*/ 54 h 156"/>
                <a:gd name="T12" fmla="*/ 1908 w 109"/>
                <a:gd name="T13" fmla="*/ 91 h 156"/>
                <a:gd name="T14" fmla="*/ 2124 w 109"/>
                <a:gd name="T15" fmla="*/ 138 h 156"/>
                <a:gd name="T16" fmla="*/ 2166 w 109"/>
                <a:gd name="T17" fmla="*/ 201 h 156"/>
                <a:gd name="T18" fmla="*/ 2098 w 109"/>
                <a:gd name="T19" fmla="*/ 201 h 156"/>
                <a:gd name="T20" fmla="*/ 1982 w 109"/>
                <a:gd name="T21" fmla="*/ 201 h 156"/>
                <a:gd name="T22" fmla="*/ 1848 w 109"/>
                <a:gd name="T23" fmla="*/ 201 h 156"/>
                <a:gd name="T24" fmla="*/ 1726 w 109"/>
                <a:gd name="T25" fmla="*/ 198 h 156"/>
                <a:gd name="T26" fmla="*/ 1606 w 109"/>
                <a:gd name="T27" fmla="*/ 197 h 156"/>
                <a:gd name="T28" fmla="*/ 1471 w 109"/>
                <a:gd name="T29" fmla="*/ 193 h 156"/>
                <a:gd name="T30" fmla="*/ 1310 w 109"/>
                <a:gd name="T31" fmla="*/ 187 h 156"/>
                <a:gd name="T32" fmla="*/ 1154 w 109"/>
                <a:gd name="T33" fmla="*/ 179 h 156"/>
                <a:gd name="T34" fmla="*/ 1049 w 109"/>
                <a:gd name="T35" fmla="*/ 162 h 156"/>
                <a:gd name="T36" fmla="*/ 1049 w 109"/>
                <a:gd name="T37" fmla="*/ 142 h 156"/>
                <a:gd name="T38" fmla="*/ 1121 w 109"/>
                <a:gd name="T39" fmla="*/ 125 h 156"/>
                <a:gd name="T40" fmla="*/ 1188 w 109"/>
                <a:gd name="T41" fmla="*/ 101 h 156"/>
                <a:gd name="T42" fmla="*/ 1121 w 109"/>
                <a:gd name="T43" fmla="*/ 82 h 156"/>
                <a:gd name="T44" fmla="*/ 962 w 109"/>
                <a:gd name="T45" fmla="*/ 53 h 156"/>
                <a:gd name="T46" fmla="*/ 626 w 109"/>
                <a:gd name="T47" fmla="*/ 33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49" name="Freeform 41"/>
            <p:cNvSpPr/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625 w 46"/>
                <a:gd name="T1" fmla="*/ 0 h 94"/>
                <a:gd name="T2" fmla="*/ 396 w 46"/>
                <a:gd name="T3" fmla="*/ 49 h 94"/>
                <a:gd name="T4" fmla="*/ 294 w 46"/>
                <a:gd name="T5" fmla="*/ 83 h 94"/>
                <a:gd name="T6" fmla="*/ 218 w 46"/>
                <a:gd name="T7" fmla="*/ 109 h 94"/>
                <a:gd name="T8" fmla="*/ 0 w 46"/>
                <a:gd name="T9" fmla="*/ 128 h 94"/>
                <a:gd name="T10" fmla="*/ 240 w 46"/>
                <a:gd name="T11" fmla="*/ 120 h 94"/>
                <a:gd name="T12" fmla="*/ 464 w 46"/>
                <a:gd name="T13" fmla="*/ 110 h 94"/>
                <a:gd name="T14" fmla="*/ 628 w 46"/>
                <a:gd name="T15" fmla="*/ 94 h 94"/>
                <a:gd name="T16" fmla="*/ 790 w 46"/>
                <a:gd name="T17" fmla="*/ 77 h 94"/>
                <a:gd name="T18" fmla="*/ 899 w 46"/>
                <a:gd name="T19" fmla="*/ 61 h 94"/>
                <a:gd name="T20" fmla="*/ 910 w 46"/>
                <a:gd name="T21" fmla="*/ 40 h 94"/>
                <a:gd name="T22" fmla="*/ 842 w 46"/>
                <a:gd name="T23" fmla="*/ 15 h 94"/>
                <a:gd name="T24" fmla="*/ 625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50" name="Freeform 42"/>
            <p:cNvSpPr/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113 w 54"/>
                <a:gd name="T5" fmla="*/ 3 h 40"/>
                <a:gd name="T6" fmla="*/ 229 w 54"/>
                <a:gd name="T7" fmla="*/ 8 h 40"/>
                <a:gd name="T8" fmla="*/ 368 w 54"/>
                <a:gd name="T9" fmla="*/ 12 h 40"/>
                <a:gd name="T10" fmla="*/ 519 w 54"/>
                <a:gd name="T11" fmla="*/ 15 h 40"/>
                <a:gd name="T12" fmla="*/ 681 w 54"/>
                <a:gd name="T13" fmla="*/ 17 h 40"/>
                <a:gd name="T14" fmla="*/ 809 w 54"/>
                <a:gd name="T15" fmla="*/ 18 h 40"/>
                <a:gd name="T16" fmla="*/ 960 w 54"/>
                <a:gd name="T17" fmla="*/ 16 h 40"/>
                <a:gd name="T18" fmla="*/ 948 w 54"/>
                <a:gd name="T19" fmla="*/ 35 h 40"/>
                <a:gd name="T20" fmla="*/ 895 w 54"/>
                <a:gd name="T21" fmla="*/ 43 h 40"/>
                <a:gd name="T22" fmla="*/ 788 w 54"/>
                <a:gd name="T23" fmla="*/ 48 h 40"/>
                <a:gd name="T24" fmla="*/ 655 w 54"/>
                <a:gd name="T25" fmla="*/ 50 h 40"/>
                <a:gd name="T26" fmla="*/ 491 w 54"/>
                <a:gd name="T27" fmla="*/ 49 h 40"/>
                <a:gd name="T28" fmla="*/ 332 w 54"/>
                <a:gd name="T29" fmla="*/ 42 h 40"/>
                <a:gd name="T30" fmla="*/ 172 w 54"/>
                <a:gd name="T31" fmla="*/ 30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51" name="Freeform 43"/>
            <p:cNvSpPr/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52" name="Freeform 44"/>
            <p:cNvSpPr/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324 w 596"/>
                <a:gd name="T1" fmla="*/ 496 h 666"/>
                <a:gd name="T2" fmla="*/ 120 w 596"/>
                <a:gd name="T3" fmla="*/ 459 h 666"/>
                <a:gd name="T4" fmla="*/ 0 w 596"/>
                <a:gd name="T5" fmla="*/ 388 h 666"/>
                <a:gd name="T6" fmla="*/ 73 w 596"/>
                <a:gd name="T7" fmla="*/ 299 h 666"/>
                <a:gd name="T8" fmla="*/ 505 w 596"/>
                <a:gd name="T9" fmla="*/ 204 h 666"/>
                <a:gd name="T10" fmla="*/ 1373 w 596"/>
                <a:gd name="T11" fmla="*/ 114 h 666"/>
                <a:gd name="T12" fmla="*/ 2837 w 596"/>
                <a:gd name="T13" fmla="*/ 41 h 666"/>
                <a:gd name="T14" fmla="*/ 4924 w 596"/>
                <a:gd name="T15" fmla="*/ 2 h 666"/>
                <a:gd name="T16" fmla="*/ 7592 w 596"/>
                <a:gd name="T17" fmla="*/ 9 h 666"/>
                <a:gd name="T18" fmla="*/ 9659 w 596"/>
                <a:gd name="T19" fmla="*/ 90 h 666"/>
                <a:gd name="T20" fmla="*/ 11056 w 596"/>
                <a:gd name="T21" fmla="*/ 221 h 666"/>
                <a:gd name="T22" fmla="*/ 11789 w 596"/>
                <a:gd name="T23" fmla="*/ 383 h 666"/>
                <a:gd name="T24" fmla="*/ 11879 w 596"/>
                <a:gd name="T25" fmla="*/ 550 h 666"/>
                <a:gd name="T26" fmla="*/ 11305 w 596"/>
                <a:gd name="T27" fmla="*/ 706 h 666"/>
                <a:gd name="T28" fmla="*/ 10116 w 596"/>
                <a:gd name="T29" fmla="*/ 826 h 666"/>
                <a:gd name="T30" fmla="*/ 8322 w 596"/>
                <a:gd name="T31" fmla="*/ 892 h 666"/>
                <a:gd name="T32" fmla="*/ 7765 w 596"/>
                <a:gd name="T33" fmla="*/ 886 h 666"/>
                <a:gd name="T34" fmla="*/ 8806 w 596"/>
                <a:gd name="T35" fmla="*/ 831 h 666"/>
                <a:gd name="T36" fmla="*/ 9616 w 596"/>
                <a:gd name="T37" fmla="*/ 730 h 666"/>
                <a:gd name="T38" fmla="*/ 10173 w 596"/>
                <a:gd name="T39" fmla="*/ 610 h 666"/>
                <a:gd name="T40" fmla="*/ 10371 w 596"/>
                <a:gd name="T41" fmla="*/ 478 h 666"/>
                <a:gd name="T42" fmla="*/ 10251 w 596"/>
                <a:gd name="T43" fmla="*/ 347 h 666"/>
                <a:gd name="T44" fmla="*/ 9672 w 596"/>
                <a:gd name="T45" fmla="*/ 234 h 666"/>
                <a:gd name="T46" fmla="*/ 8640 w 596"/>
                <a:gd name="T47" fmla="*/ 150 h 666"/>
                <a:gd name="T48" fmla="*/ 6810 w 596"/>
                <a:gd name="T49" fmla="*/ 100 h 666"/>
                <a:gd name="T50" fmla="*/ 4912 w 596"/>
                <a:gd name="T51" fmla="*/ 81 h 666"/>
                <a:gd name="T52" fmla="*/ 3476 w 596"/>
                <a:gd name="T53" fmla="*/ 94 h 666"/>
                <a:gd name="T54" fmla="*/ 2419 w 596"/>
                <a:gd name="T55" fmla="*/ 135 h 666"/>
                <a:gd name="T56" fmla="*/ 1673 w 596"/>
                <a:gd name="T57" fmla="*/ 200 h 666"/>
                <a:gd name="T58" fmla="*/ 1139 w 596"/>
                <a:gd name="T59" fmla="*/ 277 h 666"/>
                <a:gd name="T60" fmla="*/ 796 w 596"/>
                <a:gd name="T61" fmla="*/ 365 h 666"/>
                <a:gd name="T62" fmla="*/ 560 w 596"/>
                <a:gd name="T63" fmla="*/ 454 h 6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srgbClr val="006699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51245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590554" y="103188"/>
            <a:ext cx="10991849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51247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51248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6699"/>
              </a:solidFill>
            </a:endParaRPr>
          </a:p>
        </p:txBody>
      </p:sp>
      <p:sp>
        <p:nvSpPr>
          <p:cNvPr id="51249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 smtClean="0">
                <a:latin typeface="Verdana" panose="020B060403050404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F8E8FD-669E-4A0C-A13E-CB8428CEA347}" type="slidenum">
              <a:rPr lang="ru-RU">
                <a:solidFill>
                  <a:srgbClr val="006699"/>
                </a:solidFill>
              </a:rPr>
              <a:t>‹#›</a:t>
            </a:fld>
            <a:endParaRPr lang="ru-RU">
              <a:solidFill>
                <a:srgbClr val="006699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anose="020B0604030504040204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anose="020B0604030504040204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anose="020B0604030504040204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anose="020B0604030504040204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anose="020B0604030504040204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anose="020B0604030504040204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anose="020B0604030504040204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1A9C4-945B-405A-ABA0-F672ACA2A5F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27.03.2023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E0652A-E6D7-4385-8011-B5C3DA2E10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1A9C4-945B-405A-ABA0-F672ACA2A5F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27.03.2023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8E0652A-E6D7-4385-8011-B5C3DA2E10BF}" type="slidenum">
              <a:rPr lang="ru-RU" smtClean="0">
                <a:solidFill>
                  <a:srgbClr val="90C226"/>
                </a:solidFill>
              </a:rPr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1A9C4-945B-405A-ABA0-F672ACA2A5F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27.03.2023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E0652A-E6D7-4385-8011-B5C3DA2E10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1A9C4-945B-405A-ABA0-F672ACA2A5F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t>27.03.2023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E0652A-E6D7-4385-8011-B5C3DA2E10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77" y="365126"/>
            <a:ext cx="1051657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77" y="1825625"/>
            <a:ext cx="1051657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  <a:p>
            <a:pPr lvl="3"/>
            <a:r>
              <a:rPr lang="en-US" dirty="0" smtClean="0"/>
              <a:t>Fourth level</a:t>
            </a:r>
            <a:endParaRPr lang="en-US" dirty="0"/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77" y="6356351"/>
            <a:ext cx="274345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973" y="6356351"/>
            <a:ext cx="411518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1396" y="6356351"/>
            <a:ext cx="274345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49AE70B2-8BF9-45C0-BB95-33D1B9D3A8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747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defRPr sz="2800" b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4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10" Type="http://schemas.openxmlformats.org/officeDocument/2006/relationships/image" Target="../media/image47.png"/><Relationship Id="rId4" Type="http://schemas.openxmlformats.org/officeDocument/2006/relationships/notesSlide" Target="../notesSlides/notesSlide1.xml"/><Relationship Id="rId9" Type="http://schemas.openxmlformats.org/officeDocument/2006/relationships/slide" Target="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51.jpeg"/><Relationship Id="rId7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.xml"/><Relationship Id="rId6" Type="http://schemas.microsoft.com/office/2007/relationships/hdphoto" Target="../media/hdphoto4.wdp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png"/><Relationship Id="rId7" Type="http://schemas.openxmlformats.org/officeDocument/2006/relationships/image" Target="../media/image61.jpeg"/><Relationship Id="rId12" Type="http://schemas.openxmlformats.org/officeDocument/2006/relationships/image" Target="../media/image6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jpeg"/><Relationship Id="rId11" Type="http://schemas.openxmlformats.org/officeDocument/2006/relationships/image" Target="../media/image64.png"/><Relationship Id="rId5" Type="http://schemas.openxmlformats.org/officeDocument/2006/relationships/image" Target="../media/image59.jpeg"/><Relationship Id="rId10" Type="http://schemas.microsoft.com/office/2007/relationships/hdphoto" Target="../media/hdphoto5.wdp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&#1040;&#1074;&#1090;&#1086;&#1088;&#1089;&#1082;&#1086;&#1077;%20&#1087;&#1086;&#1089;&#1086;&#1073;&#1080;&#1077;%20&#1044;&#1086;&#1088;5&#1086;&#1086;&#1085;%20&#1093;&#1086;&#1085;&#1091;&#1091;&#1090;&#1072;.pptx" TargetMode="Externa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89.xml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0.jpeg"/><Relationship Id="rId7" Type="http://schemas.openxmlformats.org/officeDocument/2006/relationships/image" Target="../media/image73.jpeg"/><Relationship Id="rId12" Type="http://schemas.openxmlformats.org/officeDocument/2006/relationships/image" Target="../media/image77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jpeg"/><Relationship Id="rId11" Type="http://schemas.microsoft.com/office/2007/relationships/hdphoto" Target="../media/hdphoto7.wdp"/><Relationship Id="rId5" Type="http://schemas.openxmlformats.org/officeDocument/2006/relationships/image" Target="../media/image71.jpeg"/><Relationship Id="rId10" Type="http://schemas.openxmlformats.org/officeDocument/2006/relationships/image" Target="../media/image76.png"/><Relationship Id="rId4" Type="http://schemas.microsoft.com/office/2007/relationships/hdphoto" Target="../media/hdphoto6.wdp"/><Relationship Id="rId9" Type="http://schemas.openxmlformats.org/officeDocument/2006/relationships/image" Target="../media/image7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9.jpeg"/><Relationship Id="rId7" Type="http://schemas.microsoft.com/office/2007/relationships/hdphoto" Target="../media/hdphoto8.wdp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2.png"/><Relationship Id="rId5" Type="http://schemas.openxmlformats.org/officeDocument/2006/relationships/image" Target="../media/image81.jpeg"/><Relationship Id="rId4" Type="http://schemas.openxmlformats.org/officeDocument/2006/relationships/image" Target="../media/image80.jpeg"/><Relationship Id="rId9" Type="http://schemas.openxmlformats.org/officeDocument/2006/relationships/image" Target="../media/image8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4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96.GIF"/><Relationship Id="rId4" Type="http://schemas.openxmlformats.org/officeDocument/2006/relationships/image" Target="../media/image95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GIF"/><Relationship Id="rId2" Type="http://schemas.openxmlformats.org/officeDocument/2006/relationships/image" Target="../media/image10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hyperlink" Target="&#1087;&#1088;&#1080;&#1082;&#1072;&#1079;%20&#1056;&#1054;&#1062;%20&#1059;&#1089;&#1090;&#1100;-&#1040;&#1083;&#1076;&#1072;&#1085;.pdf" TargetMode="External"/><Relationship Id="rId1" Type="http://schemas.openxmlformats.org/officeDocument/2006/relationships/slideLayout" Target="../slideLayouts/slideLayout5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1.jpeg"/><Relationship Id="rId7" Type="http://schemas.openxmlformats.org/officeDocument/2006/relationships/image" Target="../media/image1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jpg"/><Relationship Id="rId4" Type="http://schemas.microsoft.com/office/2007/relationships/hdphoto" Target="../media/hdphoto1.wdp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1.jpeg"/><Relationship Id="rId12" Type="http://schemas.microsoft.com/office/2007/relationships/hdphoto" Target="../media/hdphoto2.wdp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png"/><Relationship Id="rId11" Type="http://schemas.openxmlformats.org/officeDocument/2006/relationships/image" Target="../media/image25.jpeg"/><Relationship Id="rId5" Type="http://schemas.openxmlformats.org/officeDocument/2006/relationships/image" Target="../media/image19.png"/><Relationship Id="rId10" Type="http://schemas.openxmlformats.org/officeDocument/2006/relationships/image" Target="../media/image24.jpeg"/><Relationship Id="rId4" Type="http://schemas.openxmlformats.org/officeDocument/2006/relationships/image" Target="../media/image18.emf"/><Relationship Id="rId9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83"/>
          <a:stretch>
            <a:fillRect/>
          </a:stretch>
        </p:blipFill>
        <p:spPr bwMode="auto">
          <a:xfrm>
            <a:off x="1600200" y="1706876"/>
            <a:ext cx="8678917" cy="4811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443054"/>
            <a:ext cx="9144000" cy="1263822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rgbClr val="0070C0"/>
                </a:solidFill>
              </a:rPr>
              <a:t>Министерство образования и науки Республики Саха (Якутия)</a:t>
            </a:r>
            <a:br>
              <a:rPr lang="ru-RU" sz="1600" dirty="0" smtClean="0">
                <a:solidFill>
                  <a:srgbClr val="0070C0"/>
                </a:solidFill>
              </a:rPr>
            </a:br>
            <a:r>
              <a:rPr lang="ru-RU" sz="1600" dirty="0" smtClean="0">
                <a:solidFill>
                  <a:srgbClr val="0070C0"/>
                </a:solidFill>
              </a:rPr>
              <a:t>МКУ </a:t>
            </a:r>
            <a:r>
              <a:rPr lang="ru-RU" sz="1600" dirty="0">
                <a:solidFill>
                  <a:srgbClr val="0070C0"/>
                </a:solidFill>
              </a:rPr>
              <a:t>«Управление образования»</a:t>
            </a:r>
            <a:br>
              <a:rPr lang="ru-RU" sz="1600" dirty="0">
                <a:solidFill>
                  <a:srgbClr val="0070C0"/>
                </a:solidFill>
              </a:rPr>
            </a:br>
            <a:r>
              <a:rPr lang="ru-RU" sz="1600" dirty="0">
                <a:solidFill>
                  <a:srgbClr val="0070C0"/>
                </a:solidFill>
              </a:rPr>
              <a:t>МР «</a:t>
            </a:r>
            <a:r>
              <a:rPr lang="ru-RU" sz="1600" dirty="0" err="1">
                <a:solidFill>
                  <a:srgbClr val="0070C0"/>
                </a:solidFill>
              </a:rPr>
              <a:t>Усть-Алданский</a:t>
            </a:r>
            <a:r>
              <a:rPr lang="ru-RU" sz="1600" dirty="0">
                <a:solidFill>
                  <a:srgbClr val="0070C0"/>
                </a:solidFill>
              </a:rPr>
              <a:t> улус (район)»</a:t>
            </a:r>
            <a:br>
              <a:rPr lang="ru-RU" sz="1600" dirty="0">
                <a:solidFill>
                  <a:srgbClr val="0070C0"/>
                </a:solidFill>
              </a:rPr>
            </a:br>
            <a:r>
              <a:rPr lang="ru-RU" sz="1600" dirty="0">
                <a:solidFill>
                  <a:srgbClr val="0070C0"/>
                </a:solidFill>
              </a:rPr>
              <a:t>МБДОУ «Детский сад №28 «</a:t>
            </a:r>
            <a:r>
              <a:rPr lang="ru-RU" sz="1600" dirty="0" err="1">
                <a:solidFill>
                  <a:srgbClr val="0070C0"/>
                </a:solidFill>
              </a:rPr>
              <a:t>Кэнчээри</a:t>
            </a:r>
            <a:r>
              <a:rPr lang="ru-RU" sz="1600" dirty="0">
                <a:solidFill>
                  <a:srgbClr val="0070C0"/>
                </a:solidFill>
              </a:rPr>
              <a:t>» </a:t>
            </a:r>
            <a:r>
              <a:rPr lang="ru-RU" sz="1600" dirty="0" err="1">
                <a:solidFill>
                  <a:srgbClr val="0070C0"/>
                </a:solidFill>
              </a:rPr>
              <a:t>с.Танда</a:t>
            </a:r>
            <a:r>
              <a:rPr lang="ru-RU" sz="1600" dirty="0">
                <a:solidFill>
                  <a:srgbClr val="0070C0"/>
                </a:solidFill>
              </a:rPr>
              <a:t>»</a:t>
            </a:r>
            <a:br>
              <a:rPr lang="ru-RU" sz="1600" dirty="0">
                <a:solidFill>
                  <a:srgbClr val="0070C0"/>
                </a:solidFill>
              </a:rPr>
            </a:br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57300" y="2124873"/>
            <a:ext cx="10693872" cy="2573957"/>
          </a:xfrm>
        </p:spPr>
        <p:txBody>
          <a:bodyPr>
            <a:normAutofit lnSpcReduction="1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Инновационная деятельность </a:t>
            </a:r>
            <a:r>
              <a:rPr lang="en-US" altLang="ru-RU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 проблемной теме</a:t>
            </a:r>
            <a:r>
              <a:rPr lang="ru-RU" b="1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детского сада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0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«Формирование </a:t>
            </a:r>
            <a:r>
              <a:rPr lang="ru-RU" sz="3000" b="1" dirty="0" err="1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креативных</a:t>
            </a:r>
            <a:r>
              <a:rPr lang="ru-RU" sz="30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качеств личности в процессе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0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развития способностей детей раннего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0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дошкольного возраста»</a:t>
            </a:r>
          </a:p>
          <a:p>
            <a:endParaRPr lang="ru-RU" dirty="0">
              <a:solidFill>
                <a:srgbClr val="C00000"/>
              </a:solidFill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815" y="4961491"/>
            <a:ext cx="1498184" cy="15568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843555" y="159649"/>
            <a:ext cx="2031999" cy="1889076"/>
          </a:xfrm>
          <a:prstGeom prst="rect">
            <a:avLst/>
          </a:prstGeom>
        </p:spPr>
      </p:pic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00" y="455734"/>
            <a:ext cx="144780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13"/>
          <p:cNvSpPr>
            <a:spLocks noChangeArrowheads="1"/>
          </p:cNvSpPr>
          <p:nvPr/>
        </p:nvSpPr>
        <p:spPr bwMode="auto">
          <a:xfrm>
            <a:off x="657317" y="443060"/>
            <a:ext cx="1439863" cy="1439863"/>
          </a:xfrm>
          <a:prstGeom prst="ellipse">
            <a:avLst/>
          </a:prstGeom>
          <a:noFill/>
          <a:ln w="57150">
            <a:solidFill>
              <a:srgbClr val="0099CC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altLang="ru-RU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WordArt 14"/>
          <p:cNvSpPr>
            <a:spLocks noChangeArrowheads="1" noChangeShapeType="1" noTextEdit="1"/>
          </p:cNvSpPr>
          <p:nvPr/>
        </p:nvSpPr>
        <p:spPr bwMode="auto">
          <a:xfrm rot="21303201">
            <a:off x="516807" y="299364"/>
            <a:ext cx="1728788" cy="1727200"/>
          </a:xfrm>
          <a:prstGeom prst="rect">
            <a:avLst/>
          </a:prstGeom>
        </p:spPr>
        <p:txBody>
          <a:bodyPr spcFirstLastPara="1" wrap="none" fromWordArt="1">
            <a:prstTxWarp prst="textArchDown">
              <a:avLst>
                <a:gd name="adj" fmla="val 1623771"/>
              </a:avLst>
            </a:prstTxWarp>
          </a:bodyPr>
          <a:lstStyle/>
          <a:p>
            <a:pPr algn="ctr" eaLnBrk="1" hangingPunct="1">
              <a:defRPr/>
            </a:pPr>
            <a:r>
              <a:rPr lang="ru-RU" sz="1600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МБДОУ д/с №28</a:t>
            </a:r>
            <a:r>
              <a:rPr lang="ru-RU" sz="3600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sz="2000" kern="10" dirty="0" err="1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Кэнчээри</a:t>
            </a:r>
            <a:r>
              <a:rPr lang="ru-RU" sz="3600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111\Documents\разв среда ДОУ\IMG_79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91090" y="133350"/>
            <a:ext cx="2118995" cy="1589405"/>
          </a:xfrm>
          <a:prstGeom prst="rect">
            <a:avLst/>
          </a:prstGeom>
          <a:noFill/>
        </p:spPr>
      </p:pic>
      <p:pic>
        <p:nvPicPr>
          <p:cNvPr id="59397" name="Picture 5" descr="C:\Users\111\Documents\разв среда ДОУ\IMG_7901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10" y="0"/>
            <a:ext cx="8596668" cy="132080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Раздел</a:t>
            </a:r>
            <a:r>
              <a:rPr lang="ru-RU" sz="2000" dirty="0" smtClean="0">
                <a:solidFill>
                  <a:srgbClr val="C00000"/>
                </a:solidFill>
              </a:rPr>
              <a:t> Физическое развитие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u="sng" dirty="0" smtClean="0">
                <a:solidFill>
                  <a:srgbClr val="002060"/>
                </a:solidFill>
              </a:rPr>
              <a:t>цель: </a:t>
            </a:r>
            <a:r>
              <a:rPr lang="" altLang="ru-RU" sz="2000" u="sng" dirty="0" smtClean="0">
                <a:solidFill>
                  <a:srgbClr val="002060"/>
                </a:solidFill>
              </a:rPr>
              <a:t>“</a:t>
            </a:r>
            <a:r>
              <a:rPr lang="ru-RU" sz="2000" dirty="0" smtClean="0">
                <a:solidFill>
                  <a:srgbClr val="002060"/>
                </a:solidFill>
              </a:rPr>
              <a:t>формирование физических качеств детей дошкольного возраста посредством обучения видам </a:t>
            </a:r>
            <a:r>
              <a:rPr lang="en-US" altLang="ru-RU" sz="2000" dirty="0" smtClean="0">
                <a:solidFill>
                  <a:srgbClr val="002060"/>
                </a:solidFill>
              </a:rPr>
              <a:t>национальных игр</a:t>
            </a:r>
            <a:r>
              <a:rPr lang="ru-RU" sz="2000" dirty="0" smtClean="0">
                <a:solidFill>
                  <a:srgbClr val="002060"/>
                </a:solidFill>
              </a:rPr>
              <a:t> и использования нетрадиционного оборудования </a:t>
            </a:r>
            <a:r>
              <a:rPr lang="en-US" altLang="ru-RU" sz="2000" dirty="0" smtClean="0">
                <a:solidFill>
                  <a:srgbClr val="002060"/>
                </a:solidFill>
              </a:rPr>
              <a:t>из конского волоса</a:t>
            </a:r>
            <a:r>
              <a:rPr lang="ru-RU" sz="2000" dirty="0" smtClean="0">
                <a:solidFill>
                  <a:srgbClr val="002060"/>
                </a:solidFill>
              </a:rPr>
              <a:t>» 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59394" name="Picture 2" descr="C:\Users\111\Documents\Новая папка\P1270384.JP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 l="22658" t="27249" r="2570" b="14899"/>
          <a:stretch>
            <a:fillRect/>
          </a:stretch>
        </p:blipFill>
        <p:spPr bwMode="auto">
          <a:xfrm>
            <a:off x="188687" y="4436442"/>
            <a:ext cx="3860800" cy="2240128"/>
          </a:xfrm>
          <a:prstGeom prst="rect">
            <a:avLst/>
          </a:prstGeom>
          <a:noFill/>
        </p:spPr>
      </p:pic>
      <p:pic>
        <p:nvPicPr>
          <p:cNvPr id="59395" name="Picture 3" descr="C:\Users\111\Documents\Новая папка\P1270173.JPG"/>
          <p:cNvPicPr>
            <a:picLocks noChangeAspect="1" noChangeArrowheads="1"/>
          </p:cNvPicPr>
          <p:nvPr/>
        </p:nvPicPr>
        <p:blipFill>
          <a:blip r:embed="rId4" cstate="print">
            <a:lum bright="10000" contrast="10000"/>
          </a:blip>
          <a:srcRect l="19310" t="28365" r="8568" b="17"/>
          <a:stretch>
            <a:fillRect/>
          </a:stretch>
        </p:blipFill>
        <p:spPr bwMode="auto">
          <a:xfrm>
            <a:off x="4252689" y="4421172"/>
            <a:ext cx="3018971" cy="2248169"/>
          </a:xfrm>
          <a:prstGeom prst="rect">
            <a:avLst/>
          </a:prstGeom>
          <a:noFill/>
        </p:spPr>
      </p:pic>
      <p:pic>
        <p:nvPicPr>
          <p:cNvPr id="59396" name="Picture 4" descr="C:\Users\111\Documents\Новая папка (2)\IMG_4919.JPG"/>
          <p:cNvPicPr>
            <a:picLocks noChangeAspect="1" noChangeArrowheads="1"/>
          </p:cNvPicPr>
          <p:nvPr/>
        </p:nvPicPr>
        <p:blipFill>
          <a:blip r:embed="rId5" cstate="print"/>
          <a:srcRect t="21332" r="23926" b="11219"/>
          <a:stretch>
            <a:fillRect/>
          </a:stretch>
        </p:blipFill>
        <p:spPr bwMode="auto">
          <a:xfrm>
            <a:off x="7438783" y="4450080"/>
            <a:ext cx="3355244" cy="2231136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 rot="5400000">
            <a:off x="9563736" y="3098133"/>
            <a:ext cx="40927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u="sng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Monotype Corsiva" panose="03010101010201010101" pitchFamily="66" charset="0"/>
              </a:rPr>
              <a:t>Блок  физического  развития</a:t>
            </a:r>
          </a:p>
        </p:txBody>
      </p:sp>
      <p:pic>
        <p:nvPicPr>
          <p:cNvPr id="59400" name="Picture 8" descr="E:\сканированные пособии\012.jpg"/>
          <p:cNvPicPr>
            <a:picLocks noChangeAspect="1" noChangeArrowheads="1"/>
          </p:cNvPicPr>
          <p:nvPr/>
        </p:nvPicPr>
        <p:blipFill>
          <a:blip r:embed="rId6" cstate="print"/>
          <a:srcRect t="49447" r="2088"/>
          <a:stretch>
            <a:fillRect/>
          </a:stretch>
        </p:blipFill>
        <p:spPr bwMode="auto">
          <a:xfrm rot="16932631">
            <a:off x="2191873" y="1827928"/>
            <a:ext cx="2086731" cy="1481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8" descr="E:\сканированные пособии\012.jpg"/>
          <p:cNvPicPr>
            <a:picLocks noChangeAspect="1" noChangeArrowheads="1"/>
          </p:cNvPicPr>
          <p:nvPr/>
        </p:nvPicPr>
        <p:blipFill>
          <a:blip r:embed="rId6" cstate="print"/>
          <a:srcRect l="1079" b="49955"/>
          <a:stretch>
            <a:fillRect/>
          </a:stretch>
        </p:blipFill>
        <p:spPr bwMode="auto">
          <a:xfrm rot="15304667">
            <a:off x="69463" y="1817524"/>
            <a:ext cx="2209135" cy="1536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4" name="Picture 2" descr="D:\20170120_11350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752" y="1508555"/>
            <a:ext cx="3716656" cy="278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8685" y="3054552"/>
            <a:ext cx="51252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Авторские пособия: </a:t>
            </a:r>
          </a:p>
          <a:p>
            <a:r>
              <a:rPr lang="en-US" b="1" dirty="0">
                <a:solidFill>
                  <a:schemeClr val="accent5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-</a:t>
            </a:r>
            <a:r>
              <a:rPr lang="en-US" b="1" dirty="0" smtClean="0">
                <a:solidFill>
                  <a:schemeClr val="accent5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“Нестандартное оборудование для развития двигательной активности  детей старшего одшкольного возраста”, </a:t>
            </a:r>
          </a:p>
          <a:p>
            <a:r>
              <a:rPr lang="en-US" b="1" dirty="0" smtClean="0">
                <a:solidFill>
                  <a:schemeClr val="accent5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-“Подвижные игры с использованием нестандартных оборудований”</a:t>
            </a:r>
            <a:endParaRPr lang="ru-RU" b="1" dirty="0">
              <a:solidFill>
                <a:schemeClr val="accent5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408" y="1924343"/>
            <a:ext cx="2511552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Ежегодный турнир по национальной настольной игре “Хабылык”-  соревновательная игра предков деревянными лучинками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590550" y="103505"/>
            <a:ext cx="10991850" cy="540385"/>
          </a:xfrm>
          <a:scene3d>
            <a:camera prst="orthographicFront">
              <a:rot lat="0" lon="20700000" rev="0"/>
            </a:camera>
            <a:lightRig rig="threePt" dir="t"/>
          </a:scene3d>
        </p:spPr>
        <p:txBody>
          <a:bodyPr/>
          <a:lstStyle/>
          <a:p>
            <a:r>
              <a:rPr lang="en-US" altLang="ru-RU" sz="1800" dirty="0"/>
              <a:t>“</a:t>
            </a:r>
            <a:r>
              <a:rPr lang="en-US" altLang="ru-RU" sz="1800" dirty="0" err="1"/>
              <a:t>Хабылык</a:t>
            </a:r>
            <a:r>
              <a:rPr lang="en-US" altLang="ru-RU" sz="1800" dirty="0"/>
              <a:t>” (</a:t>
            </a:r>
            <a:r>
              <a:rPr lang="en-US" altLang="ru-RU" sz="1800" dirty="0" err="1"/>
              <a:t>национальная</a:t>
            </a:r>
            <a:r>
              <a:rPr lang="en-US" altLang="ru-RU" sz="1800" dirty="0"/>
              <a:t> </a:t>
            </a:r>
            <a:r>
              <a:rPr lang="en-US" altLang="ru-RU" sz="1800" dirty="0" err="1"/>
              <a:t>настольная</a:t>
            </a:r>
            <a:r>
              <a:rPr lang="en-US" altLang="ru-RU" sz="1800" dirty="0"/>
              <a:t> </a:t>
            </a:r>
            <a:r>
              <a:rPr lang="en-US" altLang="ru-RU" sz="1800" dirty="0" err="1"/>
              <a:t>игра</a:t>
            </a:r>
            <a:r>
              <a:rPr lang="en-US" altLang="ru-RU" sz="1800" dirty="0"/>
              <a:t> </a:t>
            </a:r>
            <a:r>
              <a:rPr lang="en-US" altLang="ru-RU" sz="1800" dirty="0" err="1"/>
              <a:t>лучинками</a:t>
            </a:r>
            <a:r>
              <a:rPr lang="en-US" altLang="ru-RU" sz="1800" dirty="0"/>
              <a:t> </a:t>
            </a:r>
            <a:r>
              <a:rPr lang="en-US" altLang="ru-RU" sz="1800" dirty="0" err="1"/>
              <a:t>из</a:t>
            </a:r>
            <a:r>
              <a:rPr lang="en-US" altLang="ru-RU" sz="1800" dirty="0"/>
              <a:t> </a:t>
            </a:r>
            <a:r>
              <a:rPr lang="en-US" altLang="ru-RU" sz="1800" dirty="0" err="1"/>
              <a:t>дерева</a:t>
            </a:r>
            <a:r>
              <a:rPr lang="en-US" altLang="ru-RU" sz="1800" dirty="0"/>
              <a:t>)</a:t>
            </a:r>
          </a:p>
        </p:txBody>
      </p:sp>
      <p:pic>
        <p:nvPicPr>
          <p:cNvPr id="3" name="Замещающее содержимое 2"/>
          <p:cNvPicPr>
            <a:picLocks noGrp="1" noChangeAspect="1"/>
          </p:cNvPicPr>
          <p:nvPr>
            <p:ph sz="quarter" idx="1"/>
          </p:nvPr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454885" y="838835"/>
            <a:ext cx="8917671" cy="5974455"/>
          </a:xfrm>
          <a:prstGeom prst="rect">
            <a:avLst/>
          </a:prstGeom>
        </p:spPr>
      </p:pic>
      <p:pic>
        <p:nvPicPr>
          <p:cNvPr id="16" name="Изображение 15" descr="IMG-20190317-WA0015"/>
          <p:cNvPicPr>
            <a:picLocks noChangeAspect="1"/>
          </p:cNvPicPr>
          <p:nvPr/>
        </p:nvPicPr>
        <p:blipFill>
          <a:blip r:embed="rId6"/>
          <a:srcRect t="14265" r="22615" b="20855"/>
          <a:stretch>
            <a:fillRect/>
          </a:stretch>
        </p:blipFill>
        <p:spPr>
          <a:xfrm>
            <a:off x="9142730" y="838835"/>
            <a:ext cx="2806700" cy="1764665"/>
          </a:xfrm>
          <a:prstGeom prst="rect">
            <a:avLst/>
          </a:prstGeom>
        </p:spPr>
      </p:pic>
      <p:pic>
        <p:nvPicPr>
          <p:cNvPr id="18" name="Замещающее содержимое 17"/>
          <p:cNvPicPr>
            <a:picLocks noGrp="1" noChangeAspect="1"/>
          </p:cNvPicPr>
          <p:nvPr>
            <p:ph sz="quarter" idx="4"/>
          </p:nvPr>
        </p:nvPicPr>
        <p:blipFill>
          <a:blip r:embed="rId7">
            <a:lum bright="18000" contrast="24000"/>
          </a:blip>
          <a:srcRect l="7536" t="15495"/>
          <a:stretch>
            <a:fillRect/>
          </a:stretch>
        </p:blipFill>
        <p:spPr>
          <a:xfrm>
            <a:off x="9142730" y="2804160"/>
            <a:ext cx="2806065" cy="1924050"/>
          </a:xfrm>
          <a:prstGeom prst="rect">
            <a:avLst/>
          </a:prstGeom>
        </p:spPr>
      </p:pic>
      <p:pic>
        <p:nvPicPr>
          <p:cNvPr id="19" name="Замещающее содержимое 18"/>
          <p:cNvPicPr>
            <a:picLocks noGrp="1" noChangeAspect="1"/>
          </p:cNvPicPr>
          <p:nvPr>
            <p:ph sz="quarter" idx="3"/>
          </p:nvPr>
        </p:nvPicPr>
        <p:blipFill>
          <a:blip r:embed="rId8">
            <a:lum bright="12000" contrast="12000"/>
          </a:blip>
          <a:srcRect t="23215" r="11573"/>
          <a:stretch>
            <a:fillRect/>
          </a:stretch>
        </p:blipFill>
        <p:spPr>
          <a:xfrm>
            <a:off x="9142730" y="4935220"/>
            <a:ext cx="2806065" cy="18281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63486" y="4543544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ah-RU" dirty="0" smtClean="0">
                <a:hlinkClick r:id="rId9" action="ppaction://hlinksldjump"/>
              </a:rPr>
              <a:t>ссылка</a:t>
            </a:r>
            <a:endParaRPr lang="ru-RU" dirty="0"/>
          </a:p>
        </p:txBody>
      </p:sp>
      <p:pic>
        <p:nvPicPr>
          <p:cNvPr id="10" name="маны">
            <a:hlinkClick r:id="" action="ppaction://media"/>
          </p:cNvPr>
          <p:cNvPicPr>
            <a:picLocks noGrp="1" noChangeAspect="1"/>
          </p:cNvPicPr>
          <p:nvPr>
            <p:ph sz="quarter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0453" y="1859557"/>
            <a:ext cx="7664169" cy="4214672"/>
          </a:xfrm>
        </p:spPr>
      </p:pic>
      <p:sp>
        <p:nvSpPr>
          <p:cNvPr id="15" name="Заголовок 1"/>
          <p:cNvSpPr txBox="1">
            <a:spLocks/>
          </p:cNvSpPr>
          <p:nvPr/>
        </p:nvSpPr>
        <p:spPr bwMode="auto">
          <a:xfrm>
            <a:off x="863571" y="1065335"/>
            <a:ext cx="7397932" cy="540385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207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9pPr>
          </a:lstStyle>
          <a:p>
            <a:r>
              <a:rPr lang="sah-RU" altLang="ru-RU" sz="1800" dirty="0" smtClean="0"/>
              <a:t>Предсоревновательные сборы. Внутрисадовские турниры.</a:t>
            </a:r>
            <a:endParaRPr lang="en-US" altLang="ru-RU" sz="1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590550" y="103505"/>
            <a:ext cx="10991850" cy="536575"/>
          </a:xfrm>
        </p:spPr>
        <p:txBody>
          <a:bodyPr/>
          <a:lstStyle/>
          <a:p>
            <a:r>
              <a:rPr lang="" altLang="ru-RU" sz="2400"/>
              <a:t>Национальная подвижная игра “МОХСУО”</a:t>
            </a:r>
          </a:p>
        </p:txBody>
      </p:sp>
      <p:pic>
        <p:nvPicPr>
          <p:cNvPr id="9" name="Изображение 8" descr="IMG-20190317-WA000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4320" y="1002030"/>
            <a:ext cx="2886710" cy="2165350"/>
          </a:xfrm>
          <a:prstGeom prst="rect">
            <a:avLst/>
          </a:prstGeom>
        </p:spPr>
      </p:pic>
      <p:pic>
        <p:nvPicPr>
          <p:cNvPr id="10" name="Изображение 9" descr="IMG-20190317-WA000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4320" y="3380105"/>
            <a:ext cx="2900045" cy="2175510"/>
          </a:xfrm>
          <a:prstGeom prst="rect">
            <a:avLst/>
          </a:prstGeom>
        </p:spPr>
      </p:pic>
      <p:sp>
        <p:nvSpPr>
          <p:cNvPr id="11" name="Заголовок 1"/>
          <p:cNvSpPr>
            <a:spLocks noGrp="1"/>
          </p:cNvSpPr>
          <p:nvPr/>
        </p:nvSpPr>
        <p:spPr>
          <a:xfrm>
            <a:off x="822143" y="6050552"/>
            <a:ext cx="6728188" cy="5365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/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9pPr>
          </a:lstStyle>
          <a:p>
            <a:r>
              <a:rPr lang="" altLang="en-US" sz="2400" dirty="0"/>
              <a:t>Игра суставными косточками косули</a:t>
            </a:r>
          </a:p>
        </p:txBody>
      </p:sp>
      <p:pic>
        <p:nvPicPr>
          <p:cNvPr id="4" name="МОХСУО1">
            <a:hlinkClick r:id="" action="ppaction://media"/>
          </p:cNvPr>
          <p:cNvPicPr>
            <a:picLocks noGrp="1" noChangeAspect="1"/>
          </p:cNvPicPr>
          <p:nvPr>
            <p:ph sz="quarter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1250" y="1263948"/>
            <a:ext cx="6922589" cy="3806863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59397" name="Picture 5" descr="C:\Users\111\Documents\разв среда ДОУ\IMG_7901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 rot="5400000">
            <a:off x="9563736" y="3167348"/>
            <a:ext cx="40927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u="sng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Monotype Corsiva" panose="03010101010201010101" pitchFamily="66" charset="0"/>
              </a:rPr>
              <a:t>Блок  физического  развития</a:t>
            </a:r>
          </a:p>
        </p:txBody>
      </p:sp>
      <p:pic>
        <p:nvPicPr>
          <p:cNvPr id="12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" t="764" r="3378" b="50408"/>
          <a:stretch>
            <a:fillRect/>
          </a:stretch>
        </p:blipFill>
        <p:spPr>
          <a:xfrm rot="16827009">
            <a:off x="7540625" y="1158240"/>
            <a:ext cx="3818255" cy="2687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Объект 3"/>
          <p:cNvPicPr>
            <a:picLocks noGrp="1" noChangeAspect="1"/>
          </p:cNvPicPr>
          <p:nvPr>
            <p:ph sz="half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" t="50434" r="3378" b="859"/>
          <a:stretch>
            <a:fillRect/>
          </a:stretch>
        </p:blipFill>
        <p:spPr>
          <a:xfrm rot="15556296">
            <a:off x="-244475" y="3316605"/>
            <a:ext cx="3904615" cy="2736215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4" name="TextBox 13"/>
          <p:cNvSpPr txBox="1"/>
          <p:nvPr/>
        </p:nvSpPr>
        <p:spPr>
          <a:xfrm>
            <a:off x="3913505" y="917575"/>
            <a:ext cx="4364355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u="sng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Monotype Corsiva" panose="03010101010201010101" pitchFamily="66" charset="0"/>
              </a:rPr>
              <a:t>Разработаны методические материалы:</a:t>
            </a:r>
          </a:p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Monotype Corsiva" panose="03010101010201010101" pitchFamily="66" charset="0"/>
              </a:rPr>
              <a:t>-</a:t>
            </a:r>
            <a:r>
              <a:rPr lang="ru-RU" sz="2400" dirty="0" err="1" smtClean="0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Monotype Corsiva" panose="03010101010201010101" pitchFamily="66" charset="0"/>
              </a:rPr>
              <a:t>Общеразвивающие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Monotype Corsiva" panose="03010101010201010101" pitchFamily="66" charset="0"/>
              </a:rPr>
              <a:t> упражнения и подвижные игры для обучения видам северного многоборья</a:t>
            </a:r>
          </a:p>
          <a:p>
            <a:endParaRPr lang="ru-RU" sz="2400" dirty="0" smtClean="0">
              <a:solidFill>
                <a:schemeClr val="accent5">
                  <a:lumMod val="50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Monotype Corsiva" panose="03010101010201010101" pitchFamily="66" charset="0"/>
            </a:endParaRPr>
          </a:p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Monotype Corsiva" panose="03010101010201010101" pitchFamily="66" charset="0"/>
              </a:rPr>
              <a:t>-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Monotype Corsiva" panose="03010101010201010101" pitchFamily="66" charset="0"/>
              </a:rPr>
              <a:t>Описание технике обучения видам северного многоборья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8" r="-1" b="27714"/>
          <a:stretch>
            <a:fillRect/>
          </a:stretch>
        </p:blipFill>
        <p:spPr bwMode="auto">
          <a:xfrm>
            <a:off x="232410" y="545465"/>
            <a:ext cx="3456305" cy="1966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4" name="Picture 2" descr="C:\Users\111\Documents\Новая папка\P127038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 cstate="print">
            <a:lum bright="-10000"/>
          </a:blip>
          <a:srcRect l="22658" t="27249" r="2570" b="14899"/>
          <a:stretch>
            <a:fillRect/>
          </a:stretch>
        </p:blipFill>
        <p:spPr bwMode="auto">
          <a:xfrm>
            <a:off x="6933565" y="3834765"/>
            <a:ext cx="4184015" cy="2665730"/>
          </a:xfrm>
          <a:prstGeom prst="rect">
            <a:avLst/>
          </a:prstGeom>
          <a:noFill/>
        </p:spPr>
      </p:pic>
      <p:pic>
        <p:nvPicPr>
          <p:cNvPr id="59395" name="Picture 3" descr="C:\Users\111\Documents\Новая папка\P1270173.JPG"/>
          <p:cNvPicPr>
            <a:picLocks noChangeAspect="1" noChangeArrowheads="1"/>
          </p:cNvPicPr>
          <p:nvPr/>
        </p:nvPicPr>
        <p:blipFill>
          <a:blip r:embed="rId8" cstate="print">
            <a:lum bright="10000" contrast="10000"/>
          </a:blip>
          <a:srcRect l="19310" t="28365" r="8568" b="15737"/>
          <a:stretch>
            <a:fillRect/>
          </a:stretch>
        </p:blipFill>
        <p:spPr bwMode="auto">
          <a:xfrm>
            <a:off x="2705100" y="4303395"/>
            <a:ext cx="3780155" cy="21971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7" name="Picture 5" descr="C:\Users\111\Documents\разв среда ДОУ\IMG_7901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 rot="5400000">
            <a:off x="9563736" y="3167348"/>
            <a:ext cx="40927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u="sng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Monotype Corsiva" panose="03010101010201010101" pitchFamily="66" charset="0"/>
              </a:rPr>
              <a:t>Блок  физического  развития</a:t>
            </a:r>
          </a:p>
        </p:txBody>
      </p:sp>
      <p:pic>
        <p:nvPicPr>
          <p:cNvPr id="61442" name="Picture 2" descr="E:\сканированные пособии\вти.jpg"/>
          <p:cNvPicPr>
            <a:picLocks noChangeAspect="1" noChangeArrowheads="1"/>
          </p:cNvPicPr>
          <p:nvPr/>
        </p:nvPicPr>
        <p:blipFill>
          <a:blip r:embed="rId4" cstate="print"/>
          <a:srcRect l="-794" t="46922" r="3122"/>
          <a:stretch>
            <a:fillRect/>
          </a:stretch>
        </p:blipFill>
        <p:spPr bwMode="auto">
          <a:xfrm rot="17112267">
            <a:off x="6886575" y="1092835"/>
            <a:ext cx="3419475" cy="2555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" descr="E:\сканированные пособии\вти.jpg"/>
          <p:cNvPicPr>
            <a:picLocks noChangeAspect="1" noChangeArrowheads="1"/>
          </p:cNvPicPr>
          <p:nvPr/>
        </p:nvPicPr>
        <p:blipFill>
          <a:blip r:embed="rId5" cstate="print"/>
          <a:srcRect l="4276" r="3389" b="53660"/>
          <a:stretch>
            <a:fillRect/>
          </a:stretch>
        </p:blipFill>
        <p:spPr bwMode="auto">
          <a:xfrm rot="15723689">
            <a:off x="27940" y="741045"/>
            <a:ext cx="2854960" cy="1969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3" descr="S7300025"/>
          <p:cNvPicPr>
            <a:picLocks noChangeAspect="1" noChangeArrowheads="1"/>
          </p:cNvPicPr>
          <p:nvPr/>
        </p:nvPicPr>
        <p:blipFill>
          <a:blip r:embed="rId6" cstate="print">
            <a:lum bright="8000"/>
          </a:blip>
          <a:srcRect t="13998"/>
          <a:stretch>
            <a:fillRect/>
          </a:stretch>
        </p:blipFill>
        <p:spPr bwMode="auto">
          <a:xfrm>
            <a:off x="6203950" y="3425190"/>
            <a:ext cx="4784090" cy="30867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1" name="Прямоугольник 20"/>
          <p:cNvSpPr/>
          <p:nvPr/>
        </p:nvSpPr>
        <p:spPr>
          <a:xfrm>
            <a:off x="438443" y="2272129"/>
            <a:ext cx="551307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-</a:t>
            </a:r>
            <a:r>
              <a:rPr lang="ru-RU" sz="2400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Monotype Corsiva" panose="03010101010201010101" pitchFamily="66" charset="0"/>
              </a:rPr>
              <a:t>Одно из условий, повышающих  сопротивляемость организма ребенка к различным заболеваниям, - правильное физическое развитие, которое</a:t>
            </a:r>
            <a:r>
              <a:rPr lang="ru-RU" sz="2400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libri" panose="020F0502020204030204" pitchFamily="34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Monotype Corsiva" panose="03010101010201010101" pitchFamily="66" charset="0"/>
              </a:rPr>
              <a:t>зависит  от организации всей жизни ребенка, окружающей его среды и воспитания. Этому в значительной степени способствует  гимнастика после дневного сна </a:t>
            </a:r>
            <a:r>
              <a:rPr lang="ru-RU" sz="2800" dirty="0" err="1" smtClean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Monotype Corsiva" panose="03010101010201010101" pitchFamily="66" charset="0"/>
              </a:rPr>
              <a:t>остеопатическая</a:t>
            </a:r>
            <a:r>
              <a:rPr lang="ru-RU" sz="2800" dirty="0" smtClean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Monotype Corsiva" panose="03010101010201010101" pitchFamily="66" charset="0"/>
              </a:rPr>
              <a:t> гимнастика. </a:t>
            </a:r>
            <a:r>
              <a:rPr lang="ru-RU" sz="2400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Monotype Corsiva" panose="03010101010201010101" pitchFamily="66" charset="0"/>
              </a:rPr>
              <a:t>А также </a:t>
            </a:r>
            <a:r>
              <a:rPr lang="ru-RU" sz="2400" dirty="0" err="1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Monotype Corsiva" panose="03010101010201010101" pitchFamily="66" charset="0"/>
              </a:rPr>
              <a:t>самомоссаж</a:t>
            </a:r>
            <a:r>
              <a:rPr lang="ru-RU" sz="2400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Monotype Corsiva" panose="03010101010201010101" pitchFamily="66" charset="0"/>
              </a:rPr>
              <a:t> для профилактики здоровья </a:t>
            </a:r>
            <a:r>
              <a:rPr lang="ru-RU" sz="2400" dirty="0" smtClean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Monotype Corsiva" panose="03010101010201010101" pitchFamily="66" charset="0"/>
              </a:rPr>
              <a:t>«Волшебные точки»-авторские пособия Васильевой Т.И. медсестра</a:t>
            </a: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2627630" y="175895"/>
            <a:ext cx="43865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ru-RU" sz="2800">
                <a:solidFill>
                  <a:srgbClr val="FF0000"/>
                </a:solidFill>
              </a:rPr>
              <a:t>Раздел. Школа здоровья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0" r="14128"/>
          <a:stretch>
            <a:fillRect/>
          </a:stretch>
        </p:blipFill>
        <p:spPr bwMode="auto">
          <a:xfrm>
            <a:off x="5303520" y="1491615"/>
            <a:ext cx="3571875" cy="2826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5" descr="E:\ОКСИ слайд фото\IMG_67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2895" y="3907857"/>
            <a:ext cx="1930968" cy="1448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039" y="170688"/>
            <a:ext cx="8596668" cy="1320800"/>
          </a:xfrm>
        </p:spPr>
        <p:txBody>
          <a:bodyPr>
            <a:noAutofit/>
          </a:bodyPr>
          <a:lstStyle/>
          <a:p>
            <a:r>
              <a:rPr lang="ru-RU" sz="2000" b="1" i="1" dirty="0" smtClean="0">
                <a:solidFill>
                  <a:srgbClr val="C00000"/>
                </a:solidFill>
              </a:rPr>
              <a:t>Раздел</a:t>
            </a:r>
            <a:r>
              <a:rPr lang="ru-RU" sz="2000" dirty="0" smtClean="0">
                <a:solidFill>
                  <a:srgbClr val="C00000"/>
                </a:solidFill>
              </a:rPr>
              <a:t> Развитие речи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u="sng" dirty="0" smtClean="0">
                <a:solidFill>
                  <a:srgbClr val="002060"/>
                </a:solidFill>
              </a:rPr>
              <a:t>Цель:</a:t>
            </a:r>
            <a:r>
              <a:rPr lang="ru-RU" sz="2000" dirty="0" smtClean="0">
                <a:solidFill>
                  <a:srgbClr val="002060"/>
                </a:solidFill>
              </a:rPr>
              <a:t> Развитие речи детей раннего и дошкольного возраста посредством упражнений с использованием электронных картинок и дидактических игр» </a:t>
            </a:r>
            <a:r>
              <a:rPr lang="ru-RU" sz="2000" dirty="0" smtClean="0">
                <a:solidFill>
                  <a:srgbClr val="0070C0"/>
                </a:solidFill>
              </a:rPr>
              <a:t>(рук-ль: Бурнашева О.И.)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 rot="5400000">
            <a:off x="9199626" y="3030781"/>
            <a:ext cx="42114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u="sng" dirty="0" smtClean="0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Monotype Corsiva" panose="03010101010201010101" pitchFamily="66" charset="0"/>
              </a:rPr>
              <a:t>Блок   речевого   развития</a:t>
            </a:r>
            <a:endParaRPr lang="ru-RU" sz="3200" u="sng" dirty="0">
              <a:solidFill>
                <a:schemeClr val="accent5">
                  <a:lumMod val="50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Monotype Corsiva" panose="03010101010201010101" pitchFamily="66" charset="0"/>
            </a:endParaRPr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9039860" y="2100580"/>
            <a:ext cx="1686560" cy="1015663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</a:ln>
          <a:effectLst/>
        </p:spPr>
        <p:txBody>
          <a:bodyPr wrap="square">
            <a:spAutoFit/>
          </a:bodyPr>
          <a:lstStyle/>
          <a:p>
            <a:pPr algn="ctr" eaLnBrk="1" hangingPunct="1"/>
            <a:r>
              <a:rPr lang="sah-RU" altLang="ru-RU" sz="1200" b="1" i="1" dirty="0" smtClean="0">
                <a:solidFill>
                  <a:srgbClr val="CC0000"/>
                </a:solidFill>
              </a:rPr>
              <a:t>Бурнашева Оксана Иосифовна</a:t>
            </a:r>
          </a:p>
          <a:p>
            <a:pPr algn="ctr" eaLnBrk="1" hangingPunct="1"/>
            <a:r>
              <a:rPr lang="ru-RU" altLang="ru-RU" sz="1200" b="1" i="1" dirty="0" smtClean="0">
                <a:solidFill>
                  <a:srgbClr val="CC0000"/>
                </a:solidFill>
              </a:rPr>
              <a:t>воспитатель </a:t>
            </a:r>
            <a:endParaRPr lang="ru-RU" altLang="ru-RU" sz="1200" b="1" i="1" dirty="0">
              <a:solidFill>
                <a:srgbClr val="CC0000"/>
              </a:solidFill>
            </a:endParaRPr>
          </a:p>
          <a:p>
            <a:pPr algn="ctr" eaLnBrk="1" hangingPunct="1"/>
            <a:r>
              <a:rPr lang="ru-RU" altLang="ru-RU" sz="1200" b="1" i="1" dirty="0">
                <a:solidFill>
                  <a:srgbClr val="CC0000"/>
                </a:solidFill>
              </a:rPr>
              <a:t>образование высшее</a:t>
            </a:r>
          </a:p>
        </p:txBody>
      </p:sp>
      <p:pic>
        <p:nvPicPr>
          <p:cNvPr id="63490" name="Picture 2" descr="E:\сканированные пособии\валеология.jpg"/>
          <p:cNvPicPr>
            <a:picLocks noChangeAspect="1" noChangeArrowheads="1"/>
          </p:cNvPicPr>
          <p:nvPr/>
        </p:nvPicPr>
        <p:blipFill>
          <a:blip r:embed="rId5" cstate="print"/>
          <a:srcRect l="569" t="50141" r="2529" b="2616"/>
          <a:stretch>
            <a:fillRect/>
          </a:stretch>
        </p:blipFill>
        <p:spPr bwMode="auto">
          <a:xfrm rot="15581669">
            <a:off x="-208940" y="1992149"/>
            <a:ext cx="2462785" cy="1651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4" descr="E:\познание.jpg"/>
          <p:cNvPicPr>
            <a:picLocks noChangeAspect="1" noChangeArrowheads="1"/>
          </p:cNvPicPr>
          <p:nvPr/>
        </p:nvPicPr>
        <p:blipFill>
          <a:blip r:embed="rId6" cstate="print"/>
          <a:srcRect r="3241" b="49946"/>
          <a:stretch>
            <a:fillRect/>
          </a:stretch>
        </p:blipFill>
        <p:spPr bwMode="auto">
          <a:xfrm rot="17281860">
            <a:off x="7954273" y="3795181"/>
            <a:ext cx="2609200" cy="1856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055019" y="1566029"/>
            <a:ext cx="28041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Пособие </a:t>
            </a:r>
            <a:r>
              <a:rPr lang="ru-RU" sz="16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«Моя маленькая родина - </a:t>
            </a:r>
            <a:r>
              <a:rPr lang="ru-RU" sz="1600" b="1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Танда</a:t>
            </a:r>
            <a:r>
              <a:rPr lang="ru-RU" sz="16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»  </a:t>
            </a:r>
            <a:r>
              <a:rPr lang="ru-RU" sz="16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серии настольных игр </a:t>
            </a:r>
            <a:r>
              <a:rPr lang="ru-RU" sz="1600" dirty="0" smtClean="0">
                <a:solidFill>
                  <a:srgbClr val="002060"/>
                </a:solidFill>
                <a:latin typeface="Monotype Corsiva" panose="03010101010201010101" pitchFamily="66" charset="0"/>
                <a:sym typeface="+mn-ea"/>
              </a:rPr>
              <a:t>для </a:t>
            </a:r>
            <a:r>
              <a:rPr lang="ru-RU" sz="16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детей 4-7 лет: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-</a:t>
            </a:r>
            <a:r>
              <a:rPr lang="ru-RU" sz="1600" u="sng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Сложи кубики</a:t>
            </a:r>
            <a:r>
              <a:rPr lang="ru-RU" sz="16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; достопримечательности, посуда из бересты,  деревянная посуда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-</a:t>
            </a:r>
            <a:r>
              <a:rPr lang="ru-RU" sz="1600" u="sng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Лото; </a:t>
            </a:r>
            <a:r>
              <a:rPr lang="ru-RU" sz="16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Природа в </a:t>
            </a:r>
            <a:r>
              <a:rPr lang="ru-RU" sz="1600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Танде-цветы</a:t>
            </a:r>
            <a:r>
              <a:rPr lang="ru-RU" sz="16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, деревья, птицы, звери, насекомые.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-</a:t>
            </a:r>
            <a:r>
              <a:rPr lang="ru-RU" sz="1600" u="sng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Путешествие по </a:t>
            </a:r>
            <a:r>
              <a:rPr lang="ru-RU" sz="1600" u="sng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Танде</a:t>
            </a:r>
            <a:r>
              <a:rPr lang="ru-RU" sz="16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; игра </a:t>
            </a:r>
            <a:r>
              <a:rPr lang="ru-RU" sz="1600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бродилка</a:t>
            </a:r>
            <a:endParaRPr lang="ru-RU" sz="16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35752" y="4397834"/>
            <a:ext cx="30601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Методическое пособие </a:t>
            </a:r>
            <a:r>
              <a:rPr lang="ru-RU" sz="16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«Составь картину, расскажи…» </a:t>
            </a:r>
            <a:r>
              <a:rPr lang="ru-RU" sz="16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электронных картинок для  развития связной речи детей 5-7 лет:</a:t>
            </a:r>
          </a:p>
          <a:p>
            <a:pPr>
              <a:buFontTx/>
              <a:buChar char="-"/>
            </a:pPr>
            <a:r>
              <a:rPr lang="ru-RU" sz="16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«Составь картину»</a:t>
            </a:r>
          </a:p>
          <a:p>
            <a:pPr>
              <a:buFontTx/>
              <a:buChar char="-"/>
            </a:pPr>
            <a:r>
              <a:rPr lang="ru-RU" sz="16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«Придумай рассказ»</a:t>
            </a:r>
          </a:p>
          <a:p>
            <a:pPr>
              <a:buFontTx/>
              <a:buChar char="-"/>
            </a:pPr>
            <a:r>
              <a:rPr lang="ru-RU" sz="16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- «Мой любимый мультик»</a:t>
            </a:r>
          </a:p>
          <a:p>
            <a:pPr>
              <a:buFontTx/>
              <a:buChar char="-"/>
            </a:pPr>
            <a:r>
              <a:rPr lang="ru-RU" sz="16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- «Комиксы»</a:t>
            </a:r>
            <a:endParaRPr lang="ru-RU" sz="16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3491" name="Picture 3" descr="E:\ОКСИ слайд фото\IMG_677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-143696" y="4386880"/>
            <a:ext cx="2130446" cy="1597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3495" name="Picture 7" descr="E:\ОКСИ слайд фото\IMG_6793.JPG"/>
          <p:cNvPicPr>
            <a:picLocks noChangeAspect="1" noChangeArrowheads="1"/>
          </p:cNvPicPr>
          <p:nvPr/>
        </p:nvPicPr>
        <p:blipFill>
          <a:blip r:embed="rId8" cstate="print"/>
          <a:srcRect r="12747"/>
          <a:stretch>
            <a:fillRect/>
          </a:stretch>
        </p:blipFill>
        <p:spPr bwMode="auto">
          <a:xfrm rot="5400000">
            <a:off x="1194121" y="4494521"/>
            <a:ext cx="2433876" cy="2092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https://go4.imgsmail.ru/imgpreview?key=5d8ef5c6de7c9b0b&amp;mb=imgdb_preview_490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875133" y="5185383"/>
            <a:ext cx="1721515" cy="1270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5" r="5877" b="12934"/>
          <a:stretch>
            <a:fillRect/>
          </a:stretch>
        </p:blipFill>
        <p:spPr bwMode="auto">
          <a:xfrm rot="20944481">
            <a:off x="543541" y="2971554"/>
            <a:ext cx="1178071" cy="738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6" t="11619" r="12042" b="36000"/>
          <a:stretch/>
        </p:blipFill>
        <p:spPr>
          <a:xfrm>
            <a:off x="9122174" y="195776"/>
            <a:ext cx="1521931" cy="1819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22" name="Рисунок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94182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Текстовое поле 99"/>
          <p:cNvSpPr txBox="1"/>
          <p:nvPr/>
        </p:nvSpPr>
        <p:spPr>
          <a:xfrm>
            <a:off x="0" y="297635"/>
            <a:ext cx="4642485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Gabriola" panose="04040605051002020D02" charset="0"/>
                <a:cs typeface="Calibri" panose="020F0502020204030204" charset="0"/>
              </a:rPr>
              <a:t>«</a:t>
            </a:r>
            <a:r>
              <a:rPr lang="en-US" sz="2800" b="1" dirty="0">
                <a:solidFill>
                  <a:srgbClr val="FF0000"/>
                </a:solidFill>
                <a:latin typeface="Gabriola" panose="04040605051002020D02" charset="0"/>
                <a:cs typeface="Calibri" panose="020F0502020204030204" charset="0"/>
              </a:rPr>
              <a:t>Дор5оон </a:t>
            </a:r>
            <a:r>
              <a:rPr lang="en-US" sz="2800" b="1" dirty="0" err="1">
                <a:solidFill>
                  <a:srgbClr val="FF0000"/>
                </a:solidFill>
                <a:latin typeface="Gabriola" panose="04040605051002020D02" charset="0"/>
                <a:cs typeface="Calibri" panose="020F0502020204030204" charset="0"/>
              </a:rPr>
              <a:t>хонуута</a:t>
            </a:r>
            <a:r>
              <a:rPr lang="en-US" sz="2800" b="1" dirty="0">
                <a:solidFill>
                  <a:srgbClr val="FF0000"/>
                </a:solidFill>
                <a:latin typeface="Gabriola" panose="04040605051002020D02" charset="0"/>
                <a:cs typeface="Calibri" panose="020F0502020204030204" charset="0"/>
              </a:rPr>
              <a:t>»</a:t>
            </a:r>
            <a:endParaRPr lang="en-US" sz="2800" dirty="0">
              <a:solidFill>
                <a:srgbClr val="4472C4"/>
              </a:solidFill>
              <a:latin typeface="Times New Roman" panose="02020603050405020304" charset="0"/>
              <a:cs typeface="Calibri" panose="020F0502020204030204" charset="0"/>
            </a:endParaRPr>
          </a:p>
          <a:p>
            <a:pPr algn="ctr"/>
            <a:r>
              <a:rPr lang="en-US" dirty="0">
                <a:solidFill>
                  <a:srgbClr val="4472C4"/>
                </a:solidFill>
                <a:latin typeface="Times New Roman" panose="02020603050405020304" charset="0"/>
                <a:cs typeface="Calibri" panose="020F0502020204030204" charset="0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charset="0"/>
                <a:cs typeface="Calibri" panose="020F0502020204030204" charset="0"/>
              </a:rPr>
              <a:t>(«Полянка веселых звуков»)</a:t>
            </a:r>
            <a:endParaRPr lang="en-US" dirty="0">
              <a:solidFill>
                <a:srgbClr val="FF0000"/>
              </a:solidFill>
              <a:latin typeface="Times New Roman" panose="02020603050405020304" charset="0"/>
              <a:cs typeface="Calibri" panose="020F0502020204030204" charset="0"/>
            </a:endParaRPr>
          </a:p>
          <a:p>
            <a:pPr algn="ctr"/>
            <a:r>
              <a:rPr lang="en-US" sz="1400" dirty="0" smtClean="0">
                <a:solidFill>
                  <a:srgbClr val="4472C4"/>
                </a:solidFill>
                <a:latin typeface="Times New Roman" panose="02020603050405020304" charset="0"/>
                <a:cs typeface="Calibri" panose="020F0502020204030204" charset="0"/>
              </a:rPr>
              <a:t>(</a:t>
            </a:r>
            <a:r>
              <a:rPr lang="ru-RU" sz="1400" dirty="0" smtClean="0">
                <a:solidFill>
                  <a:srgbClr val="4472C4"/>
                </a:solidFill>
                <a:latin typeface="Times New Roman" panose="02020603050405020304" charset="0"/>
                <a:cs typeface="Calibri" panose="020F0502020204030204" charset="0"/>
              </a:rPr>
              <a:t>игра-</a:t>
            </a:r>
            <a:r>
              <a:rPr lang="ru-RU" sz="1400" dirty="0" err="1" smtClean="0">
                <a:solidFill>
                  <a:srgbClr val="4472C4"/>
                </a:solidFill>
                <a:latin typeface="Times New Roman" panose="02020603050405020304" charset="0"/>
                <a:cs typeface="Calibri" panose="020F0502020204030204" charset="0"/>
              </a:rPr>
              <a:t>бродилка</a:t>
            </a:r>
            <a:r>
              <a:rPr lang="ru-RU" sz="1400" dirty="0" smtClean="0">
                <a:solidFill>
                  <a:srgbClr val="4472C4"/>
                </a:solidFill>
                <a:latin typeface="Times New Roman" panose="02020603050405020304" charset="0"/>
                <a:cs typeface="Calibri" panose="020F0502020204030204" charset="0"/>
              </a:rPr>
              <a:t> для развития речи</a:t>
            </a:r>
          </a:p>
          <a:p>
            <a:pPr algn="ctr"/>
            <a:r>
              <a:rPr lang="ru-RU" sz="1400" dirty="0" smtClean="0">
                <a:solidFill>
                  <a:srgbClr val="4472C4"/>
                </a:solidFill>
                <a:latin typeface="Times New Roman" panose="02020603050405020304" charset="0"/>
                <a:cs typeface="Calibri" panose="020F0502020204030204" charset="0"/>
              </a:rPr>
              <a:t> и обобщение материалов обучению грамоте</a:t>
            </a:r>
            <a:r>
              <a:rPr lang="en-US" sz="1400" dirty="0" smtClean="0">
                <a:solidFill>
                  <a:srgbClr val="4472C4"/>
                </a:solidFill>
                <a:latin typeface="Times New Roman" panose="02020603050405020304" charset="0"/>
                <a:cs typeface="Calibri" panose="020F0502020204030204" charset="0"/>
              </a:rPr>
              <a:t>)</a:t>
            </a:r>
            <a:endParaRPr lang="ru-RU" sz="1400" dirty="0" smtClean="0">
              <a:solidFill>
                <a:srgbClr val="4472C4"/>
              </a:solidFill>
              <a:latin typeface="Times New Roman" panose="02020603050405020304" charset="0"/>
              <a:cs typeface="Calibri" panose="020F0502020204030204" charset="0"/>
            </a:endParaRPr>
          </a:p>
          <a:p>
            <a:pPr algn="ctr"/>
            <a:r>
              <a:rPr lang="ru-RU" sz="1400" dirty="0" smtClean="0">
                <a:solidFill>
                  <a:srgbClr val="4472C4"/>
                </a:solidFill>
                <a:latin typeface="Times New Roman" panose="02020603050405020304" charset="0"/>
                <a:cs typeface="Calibri" panose="020F0502020204030204" charset="0"/>
                <a:hlinkClick r:id="rId3" action="ppaction://hlinkpres?slideindex=1&amp;slidetitle="/>
              </a:rPr>
              <a:t>ССЫЛКА</a:t>
            </a:r>
            <a:endParaRPr lang="en-US" sz="1400" dirty="0">
              <a:solidFill>
                <a:prstClr val="black"/>
              </a:solidFill>
              <a:latin typeface="Times New Roman" panose="02020603050405020304" charset="0"/>
              <a:cs typeface="Calibri" panose="020F050202020403020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2361">
            <a:off x="8304161" y="1054701"/>
            <a:ext cx="3168519" cy="23763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" t="45738" r="48482" b="14465"/>
          <a:stretch/>
        </p:blipFill>
        <p:spPr>
          <a:xfrm rot="4820241">
            <a:off x="4585201" y="2380682"/>
            <a:ext cx="2704748" cy="3894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744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http://www.darievna.ru/uploads/2015_06/kak-sdelat-pazly-svoimi-rukami-master-klass.jpg"/>
          <p:cNvPicPr/>
          <p:nvPr/>
        </p:nvPicPr>
        <p:blipFill rotWithShape="1">
          <a:blip r:embed="rId2" cstate="print"/>
          <a:srcRect t="5543" r="66660"/>
          <a:stretch>
            <a:fillRect/>
          </a:stretch>
        </p:blipFill>
        <p:spPr bwMode="auto">
          <a:xfrm rot="970992">
            <a:off x="6284997" y="2465403"/>
            <a:ext cx="1456731" cy="1668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s://go2.imgsmail.ru/imgpreview?key=37ff43f27273bb8a&amp;mb=imgdb_preview_362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3867" r="12035"/>
          <a:stretch>
            <a:fillRect/>
          </a:stretch>
        </p:blipFill>
        <p:spPr bwMode="auto">
          <a:xfrm>
            <a:off x="5954753" y="767513"/>
            <a:ext cx="2489939" cy="21111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847" y="231648"/>
            <a:ext cx="8596668" cy="1072896"/>
          </a:xfrm>
        </p:spPr>
        <p:txBody>
          <a:bodyPr>
            <a:noAutofit/>
          </a:bodyPr>
          <a:lstStyle/>
          <a:p>
            <a:r>
              <a:rPr lang="ru-RU" sz="2000" b="1" i="1" dirty="0" smtClean="0">
                <a:solidFill>
                  <a:srgbClr val="C00000"/>
                </a:solidFill>
              </a:rPr>
              <a:t>Раздел</a:t>
            </a:r>
            <a:r>
              <a:rPr lang="ru-RU" sz="2000" dirty="0" smtClean="0">
                <a:solidFill>
                  <a:srgbClr val="C00000"/>
                </a:solidFill>
              </a:rPr>
              <a:t> интеллектуального развития детей дошкольного возраста в процессе инновационной деятельности по технологии «Ситуация» </a:t>
            </a:r>
            <a:r>
              <a:rPr lang="ru-RU" sz="2000" dirty="0" smtClean="0">
                <a:solidFill>
                  <a:srgbClr val="0070C0"/>
                </a:solidFill>
              </a:rPr>
              <a:t>(</a:t>
            </a:r>
            <a:r>
              <a:rPr lang="ru-RU" sz="2000" dirty="0" err="1" smtClean="0">
                <a:solidFill>
                  <a:srgbClr val="0070C0"/>
                </a:solidFill>
              </a:rPr>
              <a:t>рук-ль</a:t>
            </a:r>
            <a:r>
              <a:rPr lang="ru-RU" sz="2000" dirty="0" smtClean="0">
                <a:solidFill>
                  <a:srgbClr val="0070C0"/>
                </a:solidFill>
              </a:rPr>
              <a:t>: </a:t>
            </a:r>
            <a:r>
              <a:rPr lang="ru-RU" sz="2000" dirty="0" err="1" smtClean="0">
                <a:solidFill>
                  <a:srgbClr val="0070C0"/>
                </a:solidFill>
              </a:rPr>
              <a:t>Аммосова</a:t>
            </a:r>
            <a:r>
              <a:rPr lang="ru-RU" sz="2000" dirty="0" smtClean="0">
                <a:solidFill>
                  <a:srgbClr val="0070C0"/>
                </a:solidFill>
              </a:rPr>
              <a:t> С.Д.)</a:t>
            </a:r>
            <a:endParaRPr lang="ru-RU" sz="2000" dirty="0"/>
          </a:p>
        </p:txBody>
      </p:sp>
      <p:pic>
        <p:nvPicPr>
          <p:cNvPr id="4" name="Рисунок 4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75082" y="220345"/>
            <a:ext cx="1344295" cy="1873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8750808" y="2089748"/>
            <a:ext cx="1429512" cy="1383665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</a:ln>
          <a:effectLst/>
        </p:spPr>
        <p:txBody>
          <a:bodyPr wrap="square">
            <a:spAutoFit/>
          </a:bodyPr>
          <a:lstStyle/>
          <a:p>
            <a:pPr algn="ctr" eaLnBrk="1" hangingPunct="1"/>
            <a:r>
              <a:rPr lang="" altLang="ru-RU" sz="1200" b="1" i="1" dirty="0" smtClean="0">
                <a:solidFill>
                  <a:srgbClr val="CC0000"/>
                </a:solidFill>
              </a:rPr>
              <a:t>Аммосова Светлана Дмитрьевна </a:t>
            </a:r>
            <a:r>
              <a:rPr lang="ru-RU" altLang="ru-RU" sz="1200" b="1" i="1" dirty="0" smtClean="0">
                <a:solidFill>
                  <a:srgbClr val="CC0000"/>
                </a:solidFill>
              </a:rPr>
              <a:t>старший </a:t>
            </a:r>
            <a:r>
              <a:rPr lang="ru-RU" altLang="ru-RU" sz="1200" b="1" i="1" dirty="0">
                <a:solidFill>
                  <a:srgbClr val="CC0000"/>
                </a:solidFill>
              </a:rPr>
              <a:t>воспитатель ,</a:t>
            </a:r>
          </a:p>
          <a:p>
            <a:pPr algn="ctr" eaLnBrk="1" hangingPunct="1"/>
            <a:r>
              <a:rPr lang="ru-RU" altLang="ru-RU" sz="1200" b="1" i="1" dirty="0">
                <a:solidFill>
                  <a:srgbClr val="CC0000"/>
                </a:solidFill>
              </a:rPr>
              <a:t>образование высшее </a:t>
            </a:r>
          </a:p>
        </p:txBody>
      </p:sp>
      <p:sp>
        <p:nvSpPr>
          <p:cNvPr id="6" name="Прямоугольник 5"/>
          <p:cNvSpPr/>
          <p:nvPr/>
        </p:nvSpPr>
        <p:spPr>
          <a:xfrm rot="5400000">
            <a:off x="8579249" y="3030781"/>
            <a:ext cx="54521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u="sng" dirty="0" smtClean="0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Monotype Corsiva" panose="03010101010201010101" pitchFamily="66" charset="0"/>
              </a:rPr>
              <a:t>Блок   познавательного  развития</a:t>
            </a:r>
            <a:endParaRPr lang="ru-RU" sz="3200" u="sng" dirty="0">
              <a:solidFill>
                <a:schemeClr val="accent5">
                  <a:lumMod val="50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62467" name="Picture 3" descr="E:\асд.jpg"/>
          <p:cNvPicPr>
            <a:picLocks noChangeAspect="1" noChangeArrowheads="1"/>
          </p:cNvPicPr>
          <p:nvPr/>
        </p:nvPicPr>
        <p:blipFill>
          <a:blip r:embed="rId6" cstate="print"/>
          <a:srcRect l="3015" b="49674"/>
          <a:stretch>
            <a:fillRect/>
          </a:stretch>
        </p:blipFill>
        <p:spPr bwMode="auto">
          <a:xfrm rot="15547903">
            <a:off x="-115838" y="1990939"/>
            <a:ext cx="3067054" cy="2188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2468" name="Picture 4" descr="E:\познание.jpg"/>
          <p:cNvPicPr>
            <a:picLocks noChangeAspect="1" noChangeArrowheads="1"/>
          </p:cNvPicPr>
          <p:nvPr/>
        </p:nvPicPr>
        <p:blipFill>
          <a:blip r:embed="rId7" cstate="print">
            <a:lum bright="-10000" contrast="-10000"/>
          </a:blip>
          <a:srcRect t="49670" r="4825"/>
          <a:stretch>
            <a:fillRect/>
          </a:stretch>
        </p:blipFill>
        <p:spPr bwMode="auto">
          <a:xfrm rot="17167675">
            <a:off x="8225391" y="4132651"/>
            <a:ext cx="2820842" cy="2051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668984" y="1302954"/>
            <a:ext cx="346252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В пособии </a:t>
            </a:r>
            <a:r>
              <a:rPr lang="ru-RU" sz="16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«Играем, учимся, развиваемся!» </a:t>
            </a:r>
            <a:r>
              <a:rPr lang="ru-RU" sz="16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содержит краткое описание концепции программы и проведение занятий с детьми в соответствии с новыми требованиями к организации занятий по дидактической системе </a:t>
            </a:r>
            <a:r>
              <a:rPr lang="ru-RU" sz="1600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деятельностного</a:t>
            </a:r>
            <a:r>
              <a:rPr lang="ru-RU" sz="16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подхода </a:t>
            </a:r>
            <a:r>
              <a:rPr lang="ru-RU" sz="1600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Л.Г.Петерсон</a:t>
            </a:r>
            <a:r>
              <a:rPr lang="ru-RU" sz="16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«Школа 2000…»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Игры ориентированы на развитие мыслительных операций, творческих способностей, познавательной активности детей 3-7 лет. 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Практический курс по формированию  целостной картины мира</a:t>
            </a:r>
            <a:endParaRPr lang="ru-RU" sz="16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57957" y="4303467"/>
            <a:ext cx="29016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Методическое пособие </a:t>
            </a:r>
            <a:r>
              <a:rPr lang="ru-RU" sz="16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«Девять клеток»</a:t>
            </a:r>
            <a:r>
              <a:rPr lang="ru-RU" sz="16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дидактической игры  для развития ориентировки в пространстве состоит из 5 серий: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-Найди похожие картинки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-Картинки-загадки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-Кто где живет?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-Неповторимые картинки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-Двигающиеся предметы</a:t>
            </a:r>
          </a:p>
          <a:p>
            <a:endParaRPr lang="ru-RU" sz="16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11" y="4503502"/>
            <a:ext cx="1804988" cy="93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3075" name="Picture 3" descr="001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" b="3880"/>
          <a:stretch>
            <a:fillRect/>
          </a:stretch>
        </p:blipFill>
        <p:spPr bwMode="auto">
          <a:xfrm rot="10800000">
            <a:off x="2438442" y="4687677"/>
            <a:ext cx="3516313" cy="150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3076" name="Picture 4" descr="001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2" t="13962" r="69785" b="50677"/>
          <a:stretch>
            <a:fillRect/>
          </a:stretch>
        </p:blipFill>
        <p:spPr bwMode="auto">
          <a:xfrm rot="10800000">
            <a:off x="4155777" y="6049248"/>
            <a:ext cx="488951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5" name="Рисунок 14" descr="https://go4.imgsmail.ru/imgpreview?key=148874fb2f2ae985&amp;mb=imgdb_preview_585"/>
          <p:cNvPicPr/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32269" r="69282"/>
                    </a14:imgEffect>
                  </a14:imgLayer>
                </a14:imgProps>
              </a:ext>
            </a:extLst>
          </a:blip>
          <a:srcRect l="27643" r="26091"/>
          <a:stretch>
            <a:fillRect/>
          </a:stretch>
        </p:blipFill>
        <p:spPr bwMode="auto">
          <a:xfrm>
            <a:off x="335467" y="5208814"/>
            <a:ext cx="2384592" cy="1762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7731">
            <a:off x="817500" y="3404611"/>
            <a:ext cx="1420551" cy="106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463" y="243840"/>
            <a:ext cx="8596668" cy="865632"/>
          </a:xfrm>
        </p:spPr>
        <p:txBody>
          <a:bodyPr>
            <a:normAutofit/>
          </a:bodyPr>
          <a:lstStyle/>
          <a:p>
            <a:r>
              <a:rPr lang="ru-RU" sz="2200" b="1" i="1" dirty="0" smtClean="0">
                <a:solidFill>
                  <a:srgbClr val="C00000"/>
                </a:solidFill>
              </a:rPr>
              <a:t>Раздел </a:t>
            </a:r>
            <a:r>
              <a:rPr lang="ru-RU" sz="2200" dirty="0" smtClean="0">
                <a:solidFill>
                  <a:srgbClr val="C00000"/>
                </a:solidFill>
              </a:rPr>
              <a:t>формирования основ безопасности жизнедеятельности детей дошкольного возраста</a:t>
            </a:r>
            <a:r>
              <a:rPr lang="ru-RU" sz="2200" dirty="0" smtClean="0">
                <a:solidFill>
                  <a:srgbClr val="0070C0"/>
                </a:solidFill>
              </a:rPr>
              <a:t> (</a:t>
            </a:r>
            <a:r>
              <a:rPr lang="ru-RU" sz="2200" dirty="0" err="1" smtClean="0">
                <a:solidFill>
                  <a:srgbClr val="0070C0"/>
                </a:solidFill>
              </a:rPr>
              <a:t>рук-ль</a:t>
            </a:r>
            <a:r>
              <a:rPr lang="ru-RU" sz="2200" dirty="0" smtClean="0">
                <a:solidFill>
                  <a:srgbClr val="0070C0"/>
                </a:solidFill>
              </a:rPr>
              <a:t>: Сидорова Т.В.)</a:t>
            </a:r>
            <a:endParaRPr lang="ru-RU" dirty="0"/>
          </a:p>
        </p:txBody>
      </p:sp>
      <p:pic>
        <p:nvPicPr>
          <p:cNvPr id="4" name="Рисунок 9"/>
          <p:cNvPicPr>
            <a:picLocks noChangeAspect="1"/>
          </p:cNvPicPr>
          <p:nvPr/>
        </p:nvPicPr>
        <p:blipFill>
          <a:blip r:embed="rId2" cstate="print">
            <a:lum contrast="10000"/>
          </a:blip>
          <a:srcRect r="2881"/>
          <a:stretch>
            <a:fillRect/>
          </a:stretch>
        </p:blipFill>
        <p:spPr bwMode="auto">
          <a:xfrm>
            <a:off x="9361693" y="225276"/>
            <a:ext cx="1232979" cy="1699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9"/>
          <p:cNvSpPr txBox="1">
            <a:spLocks noChangeArrowheads="1"/>
          </p:cNvSpPr>
          <p:nvPr/>
        </p:nvSpPr>
        <p:spPr bwMode="auto">
          <a:xfrm>
            <a:off x="9312927" y="1912486"/>
            <a:ext cx="1506220" cy="1383665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50000"/>
              </a:spcBef>
            </a:pPr>
            <a:r>
              <a:rPr lang="" altLang="ru-RU" sz="1400" b="1" i="1" dirty="0">
                <a:solidFill>
                  <a:srgbClr val="CC0000"/>
                </a:solidFill>
              </a:rPr>
              <a:t>Сидорова Туяра Васильевна </a:t>
            </a:r>
            <a:r>
              <a:rPr lang="ru-RU" altLang="ru-RU" sz="1400" b="1" i="1" dirty="0">
                <a:solidFill>
                  <a:srgbClr val="CC0000"/>
                </a:solidFill>
              </a:rPr>
              <a:t>воспитатель</a:t>
            </a: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</a:pPr>
            <a:r>
              <a:rPr lang="ru-RU" altLang="ru-RU" sz="1400" b="1" i="1" dirty="0">
                <a:solidFill>
                  <a:srgbClr val="CC0000"/>
                </a:solidFill>
              </a:rPr>
              <a:t>образование </a:t>
            </a: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</a:pPr>
            <a:r>
              <a:rPr lang="ru-RU" altLang="ru-RU" sz="1400" b="1" i="1" dirty="0">
                <a:solidFill>
                  <a:srgbClr val="CC0000"/>
                </a:solidFill>
              </a:rPr>
              <a:t>высшее  </a:t>
            </a:r>
            <a:r>
              <a:rPr lang="ru-RU" altLang="ru-RU" sz="1100" b="1" i="1" dirty="0">
                <a:solidFill>
                  <a:srgbClr val="CC0000"/>
                </a:solidFill>
              </a:rPr>
              <a:t>  </a:t>
            </a:r>
          </a:p>
        </p:txBody>
      </p:sp>
      <p:sp>
        <p:nvSpPr>
          <p:cNvPr id="6" name="Прямоугольник 5"/>
          <p:cNvSpPr/>
          <p:nvPr/>
        </p:nvSpPr>
        <p:spPr>
          <a:xfrm rot="5400000">
            <a:off x="8579249" y="3030781"/>
            <a:ext cx="54521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u="sng" dirty="0" smtClean="0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Monotype Corsiva" panose="03010101010201010101" pitchFamily="66" charset="0"/>
              </a:rPr>
              <a:t>Блок   познавательного  развития</a:t>
            </a:r>
            <a:endParaRPr lang="ru-RU" sz="3200" u="sng" dirty="0">
              <a:solidFill>
                <a:schemeClr val="accent5">
                  <a:lumMod val="50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7" name="Picture 4" descr="100_27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7375" y="1406633"/>
            <a:ext cx="1725168" cy="1293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0418" name="Picture 2" descr="E:\сканированные пособии\обж.jpg"/>
          <p:cNvPicPr>
            <a:picLocks noChangeAspect="1" noChangeArrowheads="1"/>
          </p:cNvPicPr>
          <p:nvPr/>
        </p:nvPicPr>
        <p:blipFill>
          <a:blip r:embed="rId4" cstate="print">
            <a:lum bright="-20000"/>
          </a:blip>
          <a:srcRect/>
          <a:stretch>
            <a:fillRect/>
          </a:stretch>
        </p:blipFill>
        <p:spPr bwMode="auto">
          <a:xfrm rot="20888894">
            <a:off x="413270" y="2701527"/>
            <a:ext cx="1690327" cy="2324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0419" name="Picture 3" descr="E:\сканированные пособии\ств.jpg"/>
          <p:cNvPicPr>
            <a:picLocks noChangeAspect="1" noChangeArrowheads="1"/>
          </p:cNvPicPr>
          <p:nvPr/>
        </p:nvPicPr>
        <p:blipFill>
          <a:blip r:embed="rId5" cstate="print">
            <a:lum contrast="-10000"/>
          </a:blip>
          <a:srcRect l="2491" t="49779" r="2672"/>
          <a:stretch>
            <a:fillRect/>
          </a:stretch>
        </p:blipFill>
        <p:spPr bwMode="auto">
          <a:xfrm rot="16812122">
            <a:off x="5243065" y="1628154"/>
            <a:ext cx="2524702" cy="1838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3" descr="E:\сканированные пособии\ств.jpg"/>
          <p:cNvPicPr>
            <a:picLocks noChangeAspect="1" noChangeArrowheads="1"/>
          </p:cNvPicPr>
          <p:nvPr/>
        </p:nvPicPr>
        <p:blipFill>
          <a:blip r:embed="rId5" cstate="print">
            <a:lum contrast="-20000"/>
          </a:blip>
          <a:srcRect r="2940" b="50026"/>
          <a:stretch>
            <a:fillRect/>
          </a:stretch>
        </p:blipFill>
        <p:spPr bwMode="auto">
          <a:xfrm rot="17027554">
            <a:off x="7930270" y="4508516"/>
            <a:ext cx="2448394" cy="1733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3011244" y="1164771"/>
            <a:ext cx="27919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</a:rPr>
              <a:t>Методическое пособие </a:t>
            </a:r>
            <a:r>
              <a:rPr lang="ru-RU" sz="1400" dirty="0" smtClean="0">
                <a:solidFill>
                  <a:srgbClr val="C00000"/>
                </a:solidFill>
              </a:rPr>
              <a:t>«Школа пешехода»</a:t>
            </a:r>
            <a:r>
              <a:rPr lang="ru-RU" sz="1400" dirty="0" smtClean="0">
                <a:solidFill>
                  <a:srgbClr val="002060"/>
                </a:solidFill>
              </a:rPr>
              <a:t> - вспомогательный материал для обучения детей 4-7 лет правилам дорожного движения в форме стихов с иллюстрациями и заданиями на обобщение материала.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45843" y="4768649"/>
            <a:ext cx="263347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</a:rPr>
              <a:t>В пособии </a:t>
            </a:r>
            <a:r>
              <a:rPr lang="ru-RU" sz="1400" dirty="0" smtClean="0">
                <a:solidFill>
                  <a:srgbClr val="C00000"/>
                </a:solidFill>
              </a:rPr>
              <a:t>«</a:t>
            </a:r>
            <a:r>
              <a:rPr lang="ru-RU" sz="1400" dirty="0" err="1" smtClean="0">
                <a:solidFill>
                  <a:srgbClr val="C00000"/>
                </a:solidFill>
              </a:rPr>
              <a:t>Осторожность-прежде</a:t>
            </a:r>
            <a:r>
              <a:rPr lang="ru-RU" sz="1400" dirty="0" smtClean="0">
                <a:solidFill>
                  <a:srgbClr val="C00000"/>
                </a:solidFill>
              </a:rPr>
              <a:t> всего!» </a:t>
            </a:r>
            <a:r>
              <a:rPr lang="ru-RU" sz="1400" dirty="0" smtClean="0">
                <a:solidFill>
                  <a:srgbClr val="002060"/>
                </a:solidFill>
              </a:rPr>
              <a:t>включены занимательные игровые занятия с детьми 4-7 лет по формированию основ безопасности жизнедеятельности.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2569" y="4896592"/>
            <a:ext cx="2255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Рабочая тетрадь является обобщающим материалом по темам ОБЖ</a:t>
            </a:r>
            <a:endParaRPr lang="ru-RU" sz="1400" dirty="0">
              <a:solidFill>
                <a:srgbClr val="00206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16" name="Рисунок 15" descr="https://go3.imgsmail.ru/imgpreview?key=422764e0346c1f62&amp;mb=imgdb_preview_611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784" b="91892" l="0" r="100000">
                        <a14:foregroundMark x1="64865" y1="20270" x2="95946" y2="26351"/>
                        <a14:foregroundMark x1="7432" y1="68243" x2="26351" y2="71622"/>
                        <a14:foregroundMark x1="38514" y1="65541" x2="55405" y2="77027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489960" y="2527809"/>
            <a:ext cx="1871733" cy="1647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555" y="4158208"/>
            <a:ext cx="3241169" cy="2430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100_270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455234">
            <a:off x="2123742" y="3009974"/>
            <a:ext cx="1775039" cy="1331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231" y="243840"/>
            <a:ext cx="8596668" cy="804672"/>
          </a:xfrm>
        </p:spPr>
        <p:txBody>
          <a:bodyPr>
            <a:normAutofit/>
          </a:bodyPr>
          <a:lstStyle/>
          <a:p>
            <a:r>
              <a:rPr lang="ru-RU" sz="2000" b="1" i="1" dirty="0" smtClean="0">
                <a:solidFill>
                  <a:srgbClr val="C00000"/>
                </a:solidFill>
              </a:rPr>
              <a:t>Раздел</a:t>
            </a: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r>
              <a:rPr lang="ru-RU" sz="2000" dirty="0" smtClean="0">
                <a:solidFill>
                  <a:srgbClr val="C00000"/>
                </a:solidFill>
              </a:rPr>
              <a:t>Работа с семьями </a:t>
            </a:r>
            <a:r>
              <a:rPr lang="ru-RU" sz="2000" dirty="0" smtClean="0">
                <a:solidFill>
                  <a:srgbClr val="0070C0"/>
                </a:solidFill>
              </a:rPr>
              <a:t>(рук-ль: Бурнашева О.И.)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 rot="5400000">
            <a:off x="8876611" y="2784547"/>
            <a:ext cx="485742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u="sng" dirty="0" smtClean="0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Monotype Corsiva" panose="03010101010201010101" pitchFamily="66" charset="0"/>
              </a:rPr>
              <a:t>Блок   социально-</a:t>
            </a:r>
          </a:p>
          <a:p>
            <a:pPr algn="ctr"/>
            <a:r>
              <a:rPr lang="ru-RU" sz="3200" b="1" u="sng" dirty="0" smtClean="0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Monotype Corsiva" panose="03010101010201010101" pitchFamily="66" charset="0"/>
              </a:rPr>
              <a:t>коммуникативного  развития</a:t>
            </a:r>
            <a:endParaRPr lang="ru-RU" sz="3200" u="sng" dirty="0">
              <a:solidFill>
                <a:schemeClr val="accent5">
                  <a:lumMod val="50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5" name="Рисунок 10"/>
          <p:cNvPicPr>
            <a:picLocks noChangeAspect="1"/>
          </p:cNvPicPr>
          <p:nvPr/>
        </p:nvPicPr>
        <p:blipFill>
          <a:blip r:embed="rId2" cstate="print"/>
          <a:srcRect r="14519" b="10040"/>
          <a:stretch>
            <a:fillRect/>
          </a:stretch>
        </p:blipFill>
        <p:spPr bwMode="auto">
          <a:xfrm>
            <a:off x="8343837" y="197764"/>
            <a:ext cx="1263459" cy="1841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8344109" y="1921637"/>
            <a:ext cx="1368425" cy="1461135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</a:ln>
          <a:effectLst/>
        </p:spPr>
        <p:txBody>
          <a:bodyPr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endParaRPr lang="ru-RU" altLang="ru-RU" sz="900" i="1" dirty="0">
              <a:solidFill>
                <a:srgbClr val="CC0000"/>
              </a:solidFill>
            </a:endParaRP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</a:pPr>
            <a:r>
              <a:rPr lang="" altLang="ru-RU" sz="1200" b="1" i="1" dirty="0">
                <a:solidFill>
                  <a:srgbClr val="CC0000"/>
                </a:solidFill>
              </a:rPr>
              <a:t>Бурнашева Оксана Иосифовна </a:t>
            </a:r>
            <a:r>
              <a:rPr lang="ru-RU" altLang="ru-RU" sz="1200" b="1" i="1" dirty="0">
                <a:solidFill>
                  <a:srgbClr val="CC0000"/>
                </a:solidFill>
              </a:rPr>
              <a:t>воспитатель</a:t>
            </a: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ru-RU" altLang="ru-RU" sz="1200" b="1" i="1" dirty="0">
                <a:solidFill>
                  <a:srgbClr val="CC0000"/>
                </a:solidFill>
              </a:rPr>
              <a:t>Образование</a:t>
            </a: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ru-RU" altLang="ru-RU" sz="1200" b="1" i="1" dirty="0">
                <a:solidFill>
                  <a:srgbClr val="CC0000"/>
                </a:solidFill>
              </a:rPr>
              <a:t> высшее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68227" y="877281"/>
            <a:ext cx="7747620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«Создание педагогических условий для партнерских отношений в процессе организации </a:t>
            </a:r>
            <a:r>
              <a:rPr lang="ru-RU" b="1" dirty="0" smtClean="0">
                <a:solidFill>
                  <a:srgbClr val="C00000"/>
                </a:solidFill>
              </a:rPr>
              <a:t>«Родительской  академии»</a:t>
            </a:r>
            <a:r>
              <a:rPr lang="ru-RU" b="1" dirty="0" smtClean="0">
                <a:solidFill>
                  <a:srgbClr val="002060"/>
                </a:solidFill>
              </a:rPr>
              <a:t>»</a:t>
            </a:r>
          </a:p>
          <a:p>
            <a:pPr algn="ctr"/>
            <a:endParaRPr lang="ru-RU" b="1" dirty="0" smtClean="0">
              <a:solidFill>
                <a:srgbClr val="C00000"/>
              </a:solidFill>
            </a:endParaRPr>
          </a:p>
          <a:p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В рамках академии работают студии,  которыми руководят родители: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-Студия «</a:t>
            </a:r>
            <a:r>
              <a:rPr lang="ru-RU" sz="2000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Юнистрой</a:t>
            </a:r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» </a:t>
            </a:r>
            <a:r>
              <a:rPr lang="ru-RU" sz="2000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рук-ль</a:t>
            </a:r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, Заболоцкий Н.Н., многодетный отец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-Студия дизайна – </a:t>
            </a:r>
            <a:r>
              <a:rPr lang="ru-RU" sz="2000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рук-ль</a:t>
            </a:r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Егорова А.М., домохозяйка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-Студия «</a:t>
            </a:r>
            <a:r>
              <a:rPr lang="ru-RU" sz="2000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Умната</a:t>
            </a:r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» - </a:t>
            </a:r>
            <a:r>
              <a:rPr lang="ru-RU" sz="2000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рук-ль</a:t>
            </a:r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Заболоцкая А.И., многодетная мать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-Студия «В мире музыки» - </a:t>
            </a:r>
            <a:r>
              <a:rPr lang="ru-RU" sz="2000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рук-ль</a:t>
            </a:r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Кириллина В.В., домохозяйка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-Студия «Коробок творчества» - </a:t>
            </a:r>
            <a:r>
              <a:rPr lang="ru-RU" sz="2000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рук-ль</a:t>
            </a:r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Аргунова</a:t>
            </a:r>
            <a:r>
              <a:rPr lang="ru-RU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Д.А., бабушка, пенсионер</a:t>
            </a:r>
          </a:p>
        </p:txBody>
      </p:sp>
      <p:pic>
        <p:nvPicPr>
          <p:cNvPr id="9" name="Picture 3" descr="C:\Users\111\Desktop\Новая папка (9)\Новая папка\IMG_20171026_204738.jpg"/>
          <p:cNvPicPr>
            <a:picLocks noChangeAspect="1" noChangeArrowheads="1"/>
          </p:cNvPicPr>
          <p:nvPr/>
        </p:nvPicPr>
        <p:blipFill>
          <a:blip r:embed="rId3" cstate="print"/>
          <a:srcRect l="3451" t="4545"/>
          <a:stretch>
            <a:fillRect/>
          </a:stretch>
        </p:blipFill>
        <p:spPr bwMode="auto">
          <a:xfrm>
            <a:off x="2152460" y="4459766"/>
            <a:ext cx="2360165" cy="2065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1" descr="C:\Users\111\Desktop\Новая папка (9)\IMG_91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1897" y="3880286"/>
            <a:ext cx="2315689" cy="1736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" descr="C:\Users\111\Desktop\Новая папка (9)\IMG_15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58459" y="4453273"/>
            <a:ext cx="2703615" cy="2027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 descr="C:\Users\111\Desktop\Новая папка (9)\Данил\IMG_20171031_1124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23153" y="3813906"/>
            <a:ext cx="2300163" cy="1725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7200" y="376766"/>
            <a:ext cx="1407584" cy="168910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1267" y="851957"/>
            <a:ext cx="10515600" cy="521864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Актуальность проблемной темы детского сада</a:t>
            </a:r>
            <a:r>
              <a:rPr lang="ru-RU" dirty="0">
                <a:solidFill>
                  <a:srgbClr val="C00000"/>
                </a:solidFill>
              </a:rPr>
              <a:t>. </a:t>
            </a:r>
            <a:endParaRPr lang="ru-RU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ru-RU" dirty="0">
              <a:solidFill>
                <a:srgbClr val="C00000"/>
              </a:solidFill>
            </a:endParaRPr>
          </a:p>
          <a:p>
            <a:pPr marL="0" indent="355600" algn="just">
              <a:buNone/>
            </a:pPr>
            <a:r>
              <a:rPr lang="ru-RU" dirty="0">
                <a:solidFill>
                  <a:srgbClr val="0070C0"/>
                </a:solidFill>
              </a:rPr>
              <a:t>В целях объединения всех направлений образовательной </a:t>
            </a:r>
            <a:r>
              <a:rPr lang="ru-RU" dirty="0" smtClean="0">
                <a:solidFill>
                  <a:srgbClr val="0070C0"/>
                </a:solidFill>
              </a:rPr>
              <a:t>деятельности, </a:t>
            </a:r>
            <a:r>
              <a:rPr lang="ru-RU" dirty="0">
                <a:solidFill>
                  <a:srgbClr val="0070C0"/>
                </a:solidFill>
              </a:rPr>
              <a:t>наш коллектив решил опираться на общую проблемную тему детского сада с приоритетом на </a:t>
            </a:r>
            <a:r>
              <a:rPr lang="ru-RU" dirty="0" smtClean="0">
                <a:solidFill>
                  <a:srgbClr val="0070C0"/>
                </a:solidFill>
              </a:rPr>
              <a:t>развитие способности детей раннего </a:t>
            </a:r>
            <a:r>
              <a:rPr lang="ru-RU" dirty="0">
                <a:solidFill>
                  <a:srgbClr val="0070C0"/>
                </a:solidFill>
              </a:rPr>
              <a:t>и дошкольного возраста.  </a:t>
            </a:r>
            <a:endParaRPr lang="ru-RU" dirty="0" smtClean="0">
              <a:solidFill>
                <a:srgbClr val="0070C0"/>
              </a:solidFill>
            </a:endParaRPr>
          </a:p>
          <a:p>
            <a:pPr marL="0" indent="355600" algn="just">
              <a:buNone/>
            </a:pPr>
            <a:r>
              <a:rPr lang="ru-RU" dirty="0" smtClean="0">
                <a:solidFill>
                  <a:srgbClr val="0070C0"/>
                </a:solidFill>
              </a:rPr>
              <a:t>Самообразование </a:t>
            </a:r>
            <a:r>
              <a:rPr lang="ru-RU" dirty="0">
                <a:solidFill>
                  <a:srgbClr val="0070C0"/>
                </a:solidFill>
              </a:rPr>
              <a:t>педагогов – интенсивная творческая педагогическая деятельность. Одним из залогов успеха каждого педагога – его профессиональная компетентность, как сложное профессиональное образование дошкольной практики</a:t>
            </a:r>
            <a:r>
              <a:rPr lang="en-US" altLang="ru-RU" dirty="0">
                <a:solidFill>
                  <a:srgbClr val="0070C0"/>
                </a:solidFill>
              </a:rPr>
              <a:t>, которую мы рассматриваем как “</a:t>
            </a:r>
            <a:r>
              <a:rPr lang="en-US" altLang="ru-RU" b="1" dirty="0">
                <a:solidFill>
                  <a:srgbClr val="0070C0"/>
                </a:solidFill>
              </a:rPr>
              <a:t>привлекательность</a:t>
            </a:r>
            <a:r>
              <a:rPr lang="en-US" altLang="ru-RU" dirty="0">
                <a:solidFill>
                  <a:srgbClr val="0070C0"/>
                </a:solidFill>
              </a:rPr>
              <a:t>”</a:t>
            </a:r>
            <a:r>
              <a:rPr lang="ru-RU" dirty="0">
                <a:solidFill>
                  <a:srgbClr val="0070C0"/>
                </a:solidFill>
              </a:rPr>
              <a:t>. </a:t>
            </a:r>
            <a:endParaRPr lang="ru-RU" dirty="0" smtClean="0">
              <a:solidFill>
                <a:srgbClr val="0070C0"/>
              </a:solidFill>
            </a:endParaRPr>
          </a:p>
          <a:p>
            <a:pPr marL="0" indent="355600" algn="just">
              <a:buNone/>
            </a:pPr>
            <a:r>
              <a:rPr lang="ru-RU" dirty="0" smtClean="0">
                <a:solidFill>
                  <a:srgbClr val="0070C0"/>
                </a:solidFill>
              </a:rPr>
              <a:t>Воспитателям </a:t>
            </a:r>
            <a:r>
              <a:rPr lang="ru-RU" dirty="0">
                <a:solidFill>
                  <a:srgbClr val="0070C0"/>
                </a:solidFill>
              </a:rPr>
              <a:t>и специалистам детского сада возложена ответственность за жизнь, рост, развитие детского общества. Поэтому считаем важным объединить все усилия, педагогические идеи в одно целое.  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rot="5400000">
            <a:off x="8876611" y="2784547"/>
            <a:ext cx="485742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u="sng" dirty="0" smtClean="0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Monotype Corsiva" panose="03010101010201010101" pitchFamily="66" charset="0"/>
              </a:rPr>
              <a:t>Блок   социально-</a:t>
            </a:r>
          </a:p>
          <a:p>
            <a:pPr algn="ctr"/>
            <a:r>
              <a:rPr lang="ru-RU" sz="3200" b="1" u="sng" dirty="0" smtClean="0">
                <a:solidFill>
                  <a:schemeClr val="accent5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Monotype Corsiva" panose="03010101010201010101" pitchFamily="66" charset="0"/>
              </a:rPr>
              <a:t>коммуникативного  развития</a:t>
            </a:r>
            <a:endParaRPr lang="ru-RU" sz="3200" u="sng" dirty="0">
              <a:solidFill>
                <a:schemeClr val="accent5">
                  <a:lumMod val="50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8" name="Picture 2" descr="C:\Users\111\Desktop\Новая папка (9)\IMG_6010.JPG"/>
          <p:cNvPicPr>
            <a:picLocks noChangeAspect="1" noChangeArrowheads="1"/>
          </p:cNvPicPr>
          <p:nvPr/>
        </p:nvPicPr>
        <p:blipFill>
          <a:blip r:embed="rId2" cstate="print">
            <a:lum bright="10000" contrast="24000"/>
          </a:blip>
          <a:srcRect l="4484" t="9737" r="4935" b="4306"/>
          <a:stretch>
            <a:fillRect/>
          </a:stretch>
        </p:blipFill>
        <p:spPr bwMode="auto">
          <a:xfrm rot="4321852">
            <a:off x="206375" y="889635"/>
            <a:ext cx="2919095" cy="2077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3" descr="C:\Users\111\Desktop\Новая папка (9)\IMG_6009.JPG"/>
          <p:cNvPicPr>
            <a:picLocks noChangeAspect="1" noChangeArrowheads="1"/>
          </p:cNvPicPr>
          <p:nvPr/>
        </p:nvPicPr>
        <p:blipFill>
          <a:blip r:embed="rId3" cstate="print">
            <a:lum bright="4000" contrast="54000"/>
          </a:blip>
          <a:srcRect l="4222" t="10070" r="2808" b="6371"/>
          <a:stretch>
            <a:fillRect/>
          </a:stretch>
        </p:blipFill>
        <p:spPr bwMode="auto">
          <a:xfrm rot="6605310">
            <a:off x="1970405" y="840740"/>
            <a:ext cx="3227705" cy="2175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 descr="C:\Users\111\Desktop\Новая папка (9)\Данил\IMG_20171031_191627.jpg"/>
          <p:cNvPicPr>
            <a:picLocks noChangeAspect="1" noChangeArrowheads="1"/>
          </p:cNvPicPr>
          <p:nvPr/>
        </p:nvPicPr>
        <p:blipFill>
          <a:blip r:embed="rId4" cstate="print">
            <a:lum bright="16000" contrast="18000"/>
          </a:blip>
          <a:srcRect/>
          <a:stretch>
            <a:fillRect/>
          </a:stretch>
        </p:blipFill>
        <p:spPr bwMode="auto">
          <a:xfrm>
            <a:off x="502428" y="3526970"/>
            <a:ext cx="2312039" cy="3082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3" descr="C:\Users\111\Desktop\Новая папка (9)\IMG_20170112_180716.jpg"/>
          <p:cNvPicPr>
            <a:picLocks noChangeAspect="1" noChangeArrowheads="1"/>
          </p:cNvPicPr>
          <p:nvPr/>
        </p:nvPicPr>
        <p:blipFill>
          <a:blip r:embed="rId5" cstate="print">
            <a:lum contrast="12000"/>
          </a:blip>
          <a:srcRect t="5934" r="1639"/>
          <a:stretch>
            <a:fillRect/>
          </a:stretch>
        </p:blipFill>
        <p:spPr bwMode="auto">
          <a:xfrm>
            <a:off x="6859180" y="3516663"/>
            <a:ext cx="2808312" cy="2685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" descr="C:\Users\111\Desktop\Новая папка (9)\DSC_1328.JPG"/>
          <p:cNvPicPr>
            <a:picLocks noChangeAspect="1" noChangeArrowheads="1"/>
          </p:cNvPicPr>
          <p:nvPr/>
        </p:nvPicPr>
        <p:blipFill>
          <a:blip r:embed="rId6" cstate="print">
            <a:lum contrast="30000"/>
          </a:blip>
          <a:srcRect l="10637" t="-2704" r="10345" b="2703"/>
          <a:stretch>
            <a:fillRect/>
          </a:stretch>
        </p:blipFill>
        <p:spPr bwMode="auto">
          <a:xfrm>
            <a:off x="4907404" y="335681"/>
            <a:ext cx="3744416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3104731" y="3637168"/>
            <a:ext cx="37544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u="sng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Результаты работы студий:</a:t>
            </a:r>
          </a:p>
          <a:p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-Сборники стихов для малышей</a:t>
            </a:r>
          </a:p>
          <a:p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-Сборники сказок для маленьких</a:t>
            </a:r>
          </a:p>
          <a:p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-Самодельные игрушки -</a:t>
            </a:r>
            <a:r>
              <a:rPr lang="ru-RU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трансформеры</a:t>
            </a:r>
            <a:endParaRPr lang="ru-RU" dirty="0" smtClean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-Эксклюзивные модели для девочек и кукол</a:t>
            </a:r>
          </a:p>
          <a:p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-Победители и многократные призеры конкурсов самодеятельности.</a:t>
            </a:r>
            <a:endParaRPr lang="ru-RU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55299" y="336076"/>
            <a:ext cx="10515600" cy="347918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sz="2000" b="1" dirty="0">
                <a:solidFill>
                  <a:srgbClr val="C00000"/>
                </a:solidFill>
              </a:rPr>
              <a:t>Система мониторинга креативных способностей детей дошкольного </a:t>
            </a:r>
            <a:r>
              <a:rPr lang="ru-RU" sz="2000" b="1" dirty="0" smtClean="0">
                <a:solidFill>
                  <a:srgbClr val="C00000"/>
                </a:solidFill>
              </a:rPr>
              <a:t>возраста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0070C0"/>
                </a:solidFill>
              </a:rPr>
              <a:t>На основе стандартизированных методик </a:t>
            </a:r>
            <a:r>
              <a:rPr lang="ru-RU" sz="2000" dirty="0">
                <a:solidFill>
                  <a:srgbClr val="0070C0"/>
                </a:solidFill>
              </a:rPr>
              <a:t>системы мониторинга примерной основной образовательной </a:t>
            </a:r>
            <a:r>
              <a:rPr lang="ru-RU" sz="2000" dirty="0" smtClean="0">
                <a:solidFill>
                  <a:srgbClr val="0070C0"/>
                </a:solidFill>
              </a:rPr>
              <a:t>программы дошкольного образования </a:t>
            </a:r>
            <a:r>
              <a:rPr lang="ru-RU" sz="2000" dirty="0">
                <a:solidFill>
                  <a:srgbClr val="0070C0"/>
                </a:solidFill>
              </a:rPr>
              <a:t>«От рождения до школы» Н. Е. </a:t>
            </a:r>
            <a:r>
              <a:rPr lang="ru-RU" sz="2000" dirty="0" err="1" smtClean="0">
                <a:solidFill>
                  <a:srgbClr val="0070C0"/>
                </a:solidFill>
              </a:rPr>
              <a:t>Веракса</a:t>
            </a:r>
            <a:r>
              <a:rPr lang="ru-RU" sz="2000" dirty="0" smtClean="0">
                <a:solidFill>
                  <a:srgbClr val="0070C0"/>
                </a:solidFill>
              </a:rPr>
              <a:t>, нормативного документа по национальной программе дошкольного образования Республики Саха (Якутия) «</a:t>
            </a:r>
            <a:r>
              <a:rPr lang="ru-RU" sz="2000" dirty="0" err="1" smtClean="0">
                <a:solidFill>
                  <a:srgbClr val="0070C0"/>
                </a:solidFill>
              </a:rPr>
              <a:t>Кэнчээри</a:t>
            </a:r>
            <a:r>
              <a:rPr lang="ru-RU" sz="2000" dirty="0" smtClean="0">
                <a:solidFill>
                  <a:srgbClr val="0070C0"/>
                </a:solidFill>
              </a:rPr>
              <a:t>».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0070C0"/>
                </a:solidFill>
              </a:rPr>
              <a:t>Ориентировались на характеристики уровня одаренности детей дошкольного возраста, американских </a:t>
            </a:r>
            <a:r>
              <a:rPr lang="ru-RU" sz="2000" dirty="0">
                <a:solidFill>
                  <a:srgbClr val="0070C0"/>
                </a:solidFill>
              </a:rPr>
              <a:t>психологов Дж. </a:t>
            </a:r>
            <a:r>
              <a:rPr lang="ru-RU" sz="2000" dirty="0" err="1">
                <a:solidFill>
                  <a:srgbClr val="0070C0"/>
                </a:solidFill>
              </a:rPr>
              <a:t>Гилфорда</a:t>
            </a:r>
            <a:r>
              <a:rPr lang="ru-RU" sz="2000" dirty="0">
                <a:solidFill>
                  <a:srgbClr val="0070C0"/>
                </a:solidFill>
              </a:rPr>
              <a:t> и Е. П. </a:t>
            </a:r>
            <a:r>
              <a:rPr lang="ru-RU" sz="2000" dirty="0" err="1">
                <a:solidFill>
                  <a:srgbClr val="0070C0"/>
                </a:solidFill>
              </a:rPr>
              <a:t>Торренса</a:t>
            </a:r>
            <a:r>
              <a:rPr lang="ru-RU" sz="2000" dirty="0">
                <a:solidFill>
                  <a:srgbClr val="0070C0"/>
                </a:solidFill>
              </a:rPr>
              <a:t>, российских психологов </a:t>
            </a:r>
            <a:r>
              <a:rPr lang="ru-RU" sz="2000" dirty="0" err="1">
                <a:solidFill>
                  <a:srgbClr val="0070C0"/>
                </a:solidFill>
              </a:rPr>
              <a:t>Е.И.Щеблановой</a:t>
            </a:r>
            <a:r>
              <a:rPr lang="ru-RU" sz="2000" dirty="0">
                <a:solidFill>
                  <a:srgbClr val="0070C0"/>
                </a:solidFill>
              </a:rPr>
              <a:t>, </a:t>
            </a:r>
            <a:r>
              <a:rPr lang="ru-RU" sz="2000" dirty="0" err="1" smtClean="0">
                <a:solidFill>
                  <a:srgbClr val="0070C0"/>
                </a:solidFill>
              </a:rPr>
              <a:t>И.С.Авериной</a:t>
            </a:r>
            <a:endParaRPr lang="ru-RU" sz="2000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ru-RU" sz="20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ru-RU" sz="2000" dirty="0" smtClean="0">
                <a:solidFill>
                  <a:srgbClr val="C00000"/>
                </a:solidFill>
              </a:rPr>
              <a:t>Компоненты креативных способностей детей раннего и дошкольного возраста</a:t>
            </a:r>
            <a:endParaRPr lang="ru-RU" sz="20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/>
        </p:nvGraphicFramePr>
        <p:xfrm>
          <a:off x="923925" y="3925888"/>
          <a:ext cx="10618219" cy="25266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1" name="Документ" r:id="rId3" imgW="6299835" imgH="1590040" progId="Word.Document.12">
                  <p:embed/>
                </p:oleObj>
              </mc:Choice>
              <mc:Fallback>
                <p:oleObj name="Документ" r:id="rId3" imgW="6299835" imgH="1590040" progId="Word.Document.12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3925" y="3925888"/>
                        <a:ext cx="10618219" cy="2526670"/>
                      </a:xfrm>
                      <a:prstGeom prst="rect">
                        <a:avLst/>
                      </a:prstGeom>
                      <a:solidFill>
                        <a:srgbClr val="FFF2CC"/>
                      </a:solidFill>
                      <a:ln w="9525">
                        <a:solidFill>
                          <a:srgbClr val="BF9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55299" y="4698524"/>
            <a:ext cx="6096000" cy="9814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Каждый критерий креативной способности оценивается в четыре уровня: очень высокий, высокий, нормальный, отсутствует, которые определяются баллами (3-0).</a:t>
            </a:r>
            <a:endParaRPr lang="ru-RU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226" y="4844670"/>
            <a:ext cx="2165391" cy="14887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64079" y="341881"/>
            <a:ext cx="10515600" cy="6334963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FF0000"/>
                </a:solidFill>
              </a:rPr>
              <a:t>Примерный анализ </a:t>
            </a:r>
            <a:r>
              <a:rPr lang="ru-RU" dirty="0">
                <a:solidFill>
                  <a:srgbClr val="FF0000"/>
                </a:solidFill>
              </a:rPr>
              <a:t>результатов </a:t>
            </a:r>
            <a:r>
              <a:rPr lang="ru-RU" dirty="0" smtClean="0">
                <a:solidFill>
                  <a:srgbClr val="FF0000"/>
                </a:solidFill>
              </a:rPr>
              <a:t>по </a:t>
            </a:r>
            <a:r>
              <a:rPr lang="ru-RU" dirty="0">
                <a:solidFill>
                  <a:srgbClr val="FF0000"/>
                </a:solidFill>
              </a:rPr>
              <a:t>следующим </a:t>
            </a:r>
            <a:r>
              <a:rPr lang="ru-RU" dirty="0" smtClean="0">
                <a:solidFill>
                  <a:srgbClr val="FF0000"/>
                </a:solidFill>
              </a:rPr>
              <a:t>критериям: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70C0"/>
                </a:solidFill>
              </a:rPr>
              <a:t>(коммуникативные способности одаренного ребенка)</a:t>
            </a:r>
            <a:endParaRPr lang="ru-RU" dirty="0">
              <a:solidFill>
                <a:srgbClr val="0070C0"/>
              </a:solidFill>
            </a:endParaRPr>
          </a:p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Очень высокий (3 балла)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– свободно, легко с широким содержанием общается на любую тему, задает вопросы каверзного характера, интересуется новыми объектами, явлениями, происходящими вокруг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ситуациями, умеет глубже обобщать результат своих действий, обсуждать мнение других, анализировать ситуации, оригинально мыслит, развита мыслительная операция.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Высокий (2 балла)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– легко вступает в контакт, проявляет активность в общении с взрослыми и сверстниками, с охотой пересказывает рассказ придерживаясь основного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содержания, умеет обобщать услышанное, проявляет знание приобретенного опыта, инициативу.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Нормальный (1 балла)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– ребенок стремится к общению, но главным образом с детьми своего пола, то есть межличностное общение со сверстниками характеризуется избирательностью и половой дифференциацией. Общение с взрослыми опосредуется совместной деятельностью.</a:t>
            </a:r>
          </a:p>
          <a:p>
            <a:r>
              <a:rPr lang="ru-RU" b="1" dirty="0">
                <a:solidFill>
                  <a:srgbClr val="FF0000"/>
                </a:solidFill>
              </a:rPr>
              <a:t>Отсутствует (0 балл)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– ребенок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не всегда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вступает в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общении,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не проявляет тенденции к контактам, проявляет недоверие к окружающим, боится общения.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</a:rPr>
              <a:t>(интеллектуальные способности одаренного ребенка)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Очень высокий (3 балла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)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– активный познавательный интерес, вариативность и оригинальность, сообразительность, самостоятельность мышления, умеет свободно и широко выражать свои мысли, отстаивать свою точку зрения, способный видеть проблему там, где её не видят другие.</a:t>
            </a:r>
          </a:p>
          <a:p>
            <a:r>
              <a:rPr lang="ru-RU" b="1" dirty="0">
                <a:solidFill>
                  <a:srgbClr val="0070C0"/>
                </a:solidFill>
              </a:rPr>
              <a:t>Высокий (2 балла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) – проявляет активный интерес, инициативу в познавательной деятельности, мыслительная операция выборочная, свои мысли выражает в конкретных целях, направлениях</a:t>
            </a:r>
            <a:r>
              <a:rPr lang="ru-RU" dirty="0"/>
              <a:t>;</a:t>
            </a:r>
          </a:p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Нормальный (1 балл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)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-  неустойчивый интерес к познавательной деятельности, мышление кратковременное, решает задания с помощью взрослого и вспомогательных материалов.</a:t>
            </a:r>
          </a:p>
          <a:p>
            <a:r>
              <a:rPr lang="ru-RU" b="1" dirty="0">
                <a:solidFill>
                  <a:srgbClr val="FF0000"/>
                </a:solidFill>
              </a:rPr>
              <a:t>Отсутствует (0 баллов)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– не проявляет интерес к познавательным деятельностям, нет желаний решать усложненные задачи.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Уровень креативных качеств личности воспитанников детского сада №28 «</a:t>
            </a:r>
            <a:r>
              <a:rPr lang="ru-RU" sz="18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Кэнчээри</a:t>
            </a:r>
            <a:r>
              <a:rPr lang="ru-RU" sz="1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» </a:t>
            </a:r>
            <a:r>
              <a:rPr lang="ru-RU" sz="18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с.Танда</a:t>
            </a:r>
            <a:endParaRPr lang="ru-RU" sz="1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</p:nvPr>
        </p:nvGraphicFramePr>
        <p:xfrm>
          <a:off x="838200" y="1776987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517" y="3598169"/>
            <a:ext cx="2680687" cy="2851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0924" y="425057"/>
            <a:ext cx="1129862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/>
            <a:r>
              <a:rPr lang="ru-RU" sz="2400" dirty="0">
                <a:solidFill>
                  <a:srgbClr val="0070C0"/>
                </a:solidFill>
              </a:rPr>
              <a:t>Комплексный подход к оценке промежуточных и итоговых результатов дает возможность всем педагогам и специалистам организовать работу по принципу совокупности всех детских деятельностей</a:t>
            </a:r>
            <a:r>
              <a:rPr lang="ru-RU" sz="2400" dirty="0" smtClean="0">
                <a:solidFill>
                  <a:srgbClr val="0070C0"/>
                </a:solidFill>
              </a:rPr>
              <a:t>. </a:t>
            </a:r>
          </a:p>
          <a:p>
            <a:pPr indent="355600"/>
            <a:r>
              <a:rPr lang="ru-RU" sz="2400" dirty="0" smtClean="0">
                <a:solidFill>
                  <a:srgbClr val="0070C0"/>
                </a:solidFill>
              </a:rPr>
              <a:t>По итогам образовательной деятельности  разработан сборник докладов педагогического коллектива </a:t>
            </a:r>
            <a:r>
              <a:rPr lang="ru-RU" sz="2400" b="1" dirty="0" smtClean="0">
                <a:solidFill>
                  <a:srgbClr val="FF0000"/>
                </a:solidFill>
              </a:rPr>
              <a:t>«На ступеньках роста»</a:t>
            </a:r>
            <a:r>
              <a:rPr lang="ru-RU" sz="2400" dirty="0" smtClean="0">
                <a:solidFill>
                  <a:srgbClr val="0070C0"/>
                </a:solidFill>
              </a:rPr>
              <a:t>, где включены работы самообразования каждого педагога за годы деятельности. Сборник состоит из блоков направлений; физическое, речевое, социально-коммуникативное, познавательное, художественно-эстетическое развитие.</a:t>
            </a:r>
            <a:endParaRPr lang="ru-RU" sz="2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83017" cy="707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Объект 6" descr="E:\Новая_папка\20161122_160420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870957" y="716454"/>
            <a:ext cx="3650953" cy="2838117"/>
          </a:xfrm>
          <a:ln w="88900" cap="sq" cmpd="thickThin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sp>
        <p:nvSpPr>
          <p:cNvPr id="8" name="Надпись 31"/>
          <p:cNvSpPr txBox="1"/>
          <p:nvPr/>
        </p:nvSpPr>
        <p:spPr>
          <a:xfrm>
            <a:off x="447039" y="4015981"/>
            <a:ext cx="4309533" cy="2912824"/>
          </a:xfrm>
          <a:prstGeom prst="rect">
            <a:avLst/>
          </a:prstGeom>
          <a:noFill/>
          <a:ln w="6350">
            <a:noFill/>
          </a:ln>
          <a:effectLst/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b="1" kern="0" dirty="0">
                <a:solidFill>
                  <a:srgbClr val="C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За выдающиеся достижения, вклад в развитие просвещения, образования и духовно-нравственного воспитания подрастающего поколения, как истинных граждан и патриотов России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defRPr/>
            </a:pPr>
            <a:r>
              <a:rPr lang="" altLang="ru-RU" b="1" kern="0" dirty="0">
                <a:solidFill>
                  <a:srgbClr val="C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коллектив </a:t>
            </a:r>
            <a:r>
              <a:rPr lang="ru-RU" b="1" kern="0" dirty="0">
                <a:solidFill>
                  <a:srgbClr val="C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награжден</a:t>
            </a:r>
            <a:endParaRPr lang="ru-RU" sz="1100" b="1" kern="0" dirty="0">
              <a:solidFill>
                <a:srgbClr val="C00000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b="1" kern="0" dirty="0">
                <a:solidFill>
                  <a:srgbClr val="C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ОРДЕНОМ А.С.МАКАРЕНКО</a:t>
            </a:r>
            <a:endParaRPr lang="ru-RU" sz="1100" b="1" kern="0" dirty="0">
              <a:solidFill>
                <a:srgbClr val="C00000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b="1" kern="0" dirty="0">
                <a:solidFill>
                  <a:srgbClr val="C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МАРО, </a:t>
            </a:r>
            <a:r>
              <a:rPr lang="ru-RU" b="1" kern="0" dirty="0" err="1">
                <a:solidFill>
                  <a:srgbClr val="C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г.Москва</a:t>
            </a:r>
            <a:r>
              <a:rPr lang="ru-RU" b="1" kern="0" dirty="0">
                <a:solidFill>
                  <a:srgbClr val="C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2016 г.</a:t>
            </a:r>
            <a:endParaRPr lang="ru-RU" sz="1100" b="1" kern="0" dirty="0">
              <a:solidFill>
                <a:srgbClr val="C00000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D:\20161122_1607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429" y="1604211"/>
            <a:ext cx="2344408" cy="3125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1"/>
          <p:cNvPicPr>
            <a:picLocks noChangeAspect="1" noChangeArrowheads="1"/>
          </p:cNvPicPr>
          <p:nvPr/>
        </p:nvPicPr>
        <p:blipFill>
          <a:blip r:embed="rId5" cstate="print">
            <a:lum bright="-6000" contrast="18000"/>
          </a:blip>
          <a:srcRect l="5515" r="5515"/>
          <a:stretch>
            <a:fillRect/>
          </a:stretch>
        </p:blipFill>
        <p:spPr bwMode="auto">
          <a:xfrm>
            <a:off x="6867360" y="330962"/>
            <a:ext cx="1687256" cy="2424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Надпись 31"/>
          <p:cNvSpPr txBox="1"/>
          <p:nvPr/>
        </p:nvSpPr>
        <p:spPr>
          <a:xfrm>
            <a:off x="7863837" y="2755815"/>
            <a:ext cx="3809109" cy="3948546"/>
          </a:xfrm>
          <a:prstGeom prst="rect">
            <a:avLst/>
          </a:prstGeom>
          <a:noFill/>
          <a:ln w="6350">
            <a:noFill/>
          </a:ln>
          <a:effectLst/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b="1" kern="0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За выдающиеся достижения, вклад в развитие просвещения, образования и духовно-нравственного воспитания подрастающего поколения, как истинных граждан и патриотов России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b="1" kern="0" dirty="0" smtClean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Награждена </a:t>
            </a:r>
            <a:r>
              <a:rPr lang="ru-RU" b="1" kern="0" dirty="0" err="1" smtClean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стеллой</a:t>
            </a:r>
            <a:endParaRPr lang="ru-RU" sz="1100" b="1" kern="0" dirty="0">
              <a:solidFill>
                <a:srgbClr val="0070C0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b="1" kern="0" dirty="0" smtClean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«Лучший руководитель-2016 года»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b="1" kern="0" dirty="0" smtClean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Заведующий МБДОУ “Детский сад №28 “Кэнчээри” с.Танда”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sz="2000" b="1" kern="0" dirty="0" smtClean="0">
                <a:solidFill>
                  <a:srgbClr val="C0000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Федорова Мария Михайловна</a:t>
            </a:r>
            <a:endParaRPr lang="ru-RU" sz="2000" b="1" kern="0" dirty="0">
              <a:solidFill>
                <a:srgbClr val="C00000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b="1" kern="0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МАРО, </a:t>
            </a:r>
            <a:r>
              <a:rPr lang="ru-RU" b="1" kern="0" dirty="0" err="1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г.Москва</a:t>
            </a:r>
            <a:r>
              <a:rPr lang="ru-RU" b="1" kern="0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2016 г.</a:t>
            </a:r>
            <a:endParaRPr lang="ru-RU" sz="1100" b="1" kern="0" dirty="0">
              <a:solidFill>
                <a:srgbClr val="0070C0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909" y="730250"/>
            <a:ext cx="762000" cy="14859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ЗАКЛЮЧЕНИЕ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Прогнозируемым результатом реализации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образовательной программы в </a:t>
            </a:r>
            <a:r>
              <a:rPr lang="ru-RU" smtClean="0">
                <a:solidFill>
                  <a:schemeClr val="accent5">
                    <a:lumMod val="75000"/>
                  </a:schemeClr>
                </a:solidFill>
              </a:rPr>
              <a:t>инновационной технологии будет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- приоритетным направлением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детского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сада,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в процессе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объединения всех направлений образовательной деятельности, залогом успеха каждого педагога, его профессиональной компетентности, развития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креативных качеств личности детей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раннего и дошкольного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возраста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  <a:p>
            <a:pPr marL="0" indent="0" algn="just">
              <a:buNone/>
            </a:pPr>
            <a:endParaRPr lang="ru-RU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rgbClr val="C00000"/>
                </a:solidFill>
              </a:rPr>
              <a:t>Спасибо за внимание!</a:t>
            </a:r>
            <a:endParaRPr lang="ru-RU" dirty="0">
              <a:solidFill>
                <a:srgbClr val="C00000"/>
              </a:solidFill>
            </a:endParaRPr>
          </a:p>
          <a:p>
            <a:pPr algn="just"/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17" y="6311900"/>
            <a:ext cx="3041651" cy="3213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467" y="6311900"/>
            <a:ext cx="2890308" cy="3213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17" y="6311900"/>
            <a:ext cx="3044825" cy="3213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908" y="6311900"/>
            <a:ext cx="2677584" cy="3213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303" y="5033963"/>
            <a:ext cx="952500" cy="1143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567271" y="499539"/>
            <a:ext cx="11370732" cy="629867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3667" y="597983"/>
            <a:ext cx="10515600" cy="42111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C00000"/>
                </a:solidFill>
              </a:rPr>
              <a:t>«Креативность</a:t>
            </a:r>
            <a:r>
              <a:rPr lang="ru-RU" dirty="0">
                <a:solidFill>
                  <a:srgbClr val="C00000"/>
                </a:solidFill>
              </a:rPr>
              <a:t>» </a:t>
            </a:r>
            <a:r>
              <a:rPr lang="ru-RU" dirty="0">
                <a:solidFill>
                  <a:srgbClr val="0070C0"/>
                </a:solidFill>
              </a:rPr>
              <a:t>чаще всего рассматривается в педагогических и психологических науках, так как в работе с детьми основную роль играют не только ребенок, но и специалисты, которые способны нестандартно мыслить, отказываясь от привычных действий и алгоритмов, что в совокупности подразумевает собой креативность</a:t>
            </a:r>
            <a:r>
              <a:rPr lang="ru-RU" dirty="0" smtClean="0">
                <a:solidFill>
                  <a:srgbClr val="0070C0"/>
                </a:solidFill>
              </a:rPr>
              <a:t>.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70C0"/>
                </a:solidFill>
              </a:rPr>
              <a:t>Качество </a:t>
            </a:r>
            <a:r>
              <a:rPr lang="ru-RU" dirty="0" smtClean="0">
                <a:solidFill>
                  <a:srgbClr val="C00000"/>
                </a:solidFill>
              </a:rPr>
              <a:t>креативности</a:t>
            </a:r>
            <a:r>
              <a:rPr lang="ru-RU" dirty="0" smtClean="0">
                <a:solidFill>
                  <a:srgbClr val="0070C0"/>
                </a:solidFill>
              </a:rPr>
              <a:t> приводит - не шаблонным, подвижности</a:t>
            </a:r>
            <a:r>
              <a:rPr lang="ru-RU" dirty="0">
                <a:solidFill>
                  <a:srgbClr val="0070C0"/>
                </a:solidFill>
              </a:rPr>
              <a:t>, гибкости мышления, быстрой ориентации и адаптации к новым условиям, творческого подхода к решению больших и малых проблем</a:t>
            </a:r>
          </a:p>
        </p:txBody>
      </p:sp>
      <p:pic>
        <p:nvPicPr>
          <p:cNvPr id="3074" name="Picture 2" descr="D:\2014-12-09\на мосту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224" y="4584838"/>
            <a:ext cx="2788197" cy="22133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7134" y="365035"/>
            <a:ext cx="10515600" cy="58890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i="1" u="sng" dirty="0">
                <a:solidFill>
                  <a:srgbClr val="C00000"/>
                </a:solidFill>
              </a:rPr>
              <a:t>Цель </a:t>
            </a:r>
            <a:r>
              <a:rPr lang="en-US" altLang="ru-RU" i="1" u="sng" dirty="0">
                <a:solidFill>
                  <a:srgbClr val="C00000"/>
                </a:solidFill>
              </a:rPr>
              <a:t>инновационной направленности</a:t>
            </a:r>
            <a:r>
              <a:rPr lang="ru-RU" dirty="0">
                <a:solidFill>
                  <a:srgbClr val="C00000"/>
                </a:solidFill>
              </a:rPr>
              <a:t>: </a:t>
            </a:r>
            <a:r>
              <a:rPr lang="ru-RU" dirty="0">
                <a:solidFill>
                  <a:srgbClr val="0070C0"/>
                </a:solidFill>
              </a:rPr>
              <a:t>разработать условия и содержание</a:t>
            </a:r>
            <a:r>
              <a:rPr lang="ru-RU" dirty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</a:rPr>
              <a:t> поддержки </a:t>
            </a:r>
            <a:r>
              <a:rPr lang="ru-RU" dirty="0" smtClean="0">
                <a:solidFill>
                  <a:srgbClr val="0070C0"/>
                </a:solidFill>
                <a:effectLst>
                  <a:glow rad="127000">
                    <a:schemeClr val="bg1"/>
                  </a:glow>
                </a:effectLst>
              </a:rPr>
              <a:t>развития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ru-RU" dirty="0"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креативных способностей детей раннего и дошкольного возраст в условиях образования в МБДОУ «Детский </a:t>
            </a:r>
            <a:r>
              <a:rPr lang="ru-RU" dirty="0">
                <a:solidFill>
                  <a:srgbClr val="0070C0"/>
                </a:solidFill>
              </a:rPr>
              <a:t>сад №28 «</a:t>
            </a:r>
            <a:r>
              <a:rPr lang="ru-RU" dirty="0" err="1">
                <a:solidFill>
                  <a:srgbClr val="0070C0"/>
                </a:solidFill>
              </a:rPr>
              <a:t>Кэнчээри</a:t>
            </a:r>
            <a:r>
              <a:rPr lang="ru-RU" dirty="0">
                <a:solidFill>
                  <a:srgbClr val="0070C0"/>
                </a:solidFill>
              </a:rPr>
              <a:t>» </a:t>
            </a:r>
            <a:r>
              <a:rPr lang="ru-RU" dirty="0" err="1">
                <a:solidFill>
                  <a:srgbClr val="0070C0"/>
                </a:solidFill>
              </a:rPr>
              <a:t>с.Танда</a:t>
            </a:r>
            <a:r>
              <a:rPr lang="ru-RU" dirty="0">
                <a:solidFill>
                  <a:srgbClr val="0070C0"/>
                </a:solidFill>
              </a:rPr>
              <a:t>».</a:t>
            </a:r>
          </a:p>
          <a:p>
            <a:pPr marL="0" indent="0">
              <a:buNone/>
            </a:pPr>
            <a:r>
              <a:rPr lang="ru-RU" i="1" u="sng" dirty="0">
                <a:solidFill>
                  <a:srgbClr val="C00000"/>
                </a:solidFill>
              </a:rPr>
              <a:t>Задачи: </a:t>
            </a:r>
            <a:endParaRPr lang="ru-RU" dirty="0">
              <a:solidFill>
                <a:srgbClr val="C00000"/>
              </a:solidFill>
            </a:endParaRPr>
          </a:p>
          <a:p>
            <a:pPr lvl="0"/>
            <a:r>
              <a:rPr lang="ru-RU" dirty="0">
                <a:solidFill>
                  <a:srgbClr val="0070C0"/>
                </a:solidFill>
              </a:rPr>
              <a:t>Сформировать концепцию развития креативных способностей у дошкольников;</a:t>
            </a:r>
          </a:p>
          <a:p>
            <a:pPr lvl="0"/>
            <a:r>
              <a:rPr lang="ru-RU" dirty="0">
                <a:solidFill>
                  <a:srgbClr val="0070C0"/>
                </a:solidFill>
              </a:rPr>
              <a:t>Разработать и апробировать комплексную диагностику компонентов креативных способностей дошкольников разных возрастных групп;</a:t>
            </a:r>
          </a:p>
          <a:p>
            <a:pPr lvl="0"/>
            <a:r>
              <a:rPr lang="ru-RU" dirty="0">
                <a:solidFill>
                  <a:srgbClr val="0070C0"/>
                </a:solidFill>
              </a:rPr>
              <a:t>Определить содержание работы педагогических мастерских;</a:t>
            </a:r>
          </a:p>
          <a:p>
            <a:pPr lvl="0"/>
            <a:r>
              <a:rPr lang="ru-RU" dirty="0">
                <a:solidFill>
                  <a:srgbClr val="0070C0"/>
                </a:solidFill>
              </a:rPr>
              <a:t>Спроектировать авторские методики по развитию способностей детей раннего и дошкольного возраст;</a:t>
            </a:r>
          </a:p>
          <a:p>
            <a:pPr lvl="0"/>
            <a:r>
              <a:rPr lang="ru-RU" dirty="0">
                <a:solidFill>
                  <a:srgbClr val="0070C0"/>
                </a:solidFill>
              </a:rPr>
              <a:t>Создать модели управления и контроля по развитию способностей детей для повышения эффективности их образования;</a:t>
            </a:r>
          </a:p>
          <a:p>
            <a:endParaRPr lang="sah-RU" dirty="0" smtClean="0"/>
          </a:p>
          <a:p>
            <a:pPr marL="0" indent="0">
              <a:buNone/>
            </a:pPr>
            <a:r>
              <a:rPr lang="sah-RU" dirty="0" smtClean="0">
                <a:ln w="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 action="ppaction://hlinkfile"/>
              </a:rPr>
              <a:t>Приказ № 01-02/44 от 8 февраля 2020 г “</a:t>
            </a:r>
            <a:r>
              <a:rPr lang="en-US" dirty="0" smtClean="0">
                <a:ln w="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 action="ppaction://hlinkfile"/>
              </a:rPr>
              <a:t>O </a:t>
            </a:r>
            <a:r>
              <a:rPr lang="sah-RU" dirty="0" smtClean="0">
                <a:ln w="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 action="ppaction://hlinkfile"/>
              </a:rPr>
              <a:t>создании республиканских </a:t>
            </a:r>
            <a:r>
              <a:rPr lang="sah-RU" dirty="0" smtClean="0">
                <a:ln w="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 action="ppaction://hlinkfile"/>
              </a:rPr>
              <a:t>опорных центров при инновационной площадке по методическому сопровождению развития детской одаренности в </a:t>
            </a:r>
            <a:r>
              <a:rPr lang="sah-RU" dirty="0" smtClean="0">
                <a:ln w="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 action="ppaction://hlinkfile"/>
              </a:rPr>
              <a:t>республике Саха (Якутия) проекта “Одаренный ребенок””</a:t>
            </a:r>
            <a:endParaRPr lang="ru-RU" dirty="0">
              <a:ln w="0"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7600" y="4483523"/>
            <a:ext cx="2624667" cy="26246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1304" y="184481"/>
            <a:ext cx="1605125" cy="1353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5" y="71120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Содержание </a:t>
            </a:r>
            <a:r>
              <a:rPr lang="ru-RU" sz="2400" b="1" dirty="0">
                <a:solidFill>
                  <a:srgbClr val="C00000"/>
                </a:solidFill>
              </a:rPr>
              <a:t>работы по образовательным областям в процессе развития креативных способностей детей </a:t>
            </a:r>
            <a:r>
              <a:rPr lang="ru-RU" sz="2400" b="1" dirty="0" smtClean="0">
                <a:solidFill>
                  <a:srgbClr val="C00000"/>
                </a:solidFill>
              </a:rPr>
              <a:t>раннего и дошкольного </a:t>
            </a:r>
            <a:r>
              <a:rPr lang="ru-RU" sz="2400" b="1" dirty="0">
                <a:solidFill>
                  <a:srgbClr val="C00000"/>
                </a:solidFill>
              </a:rPr>
              <a:t>возраста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5425" y="1301750"/>
            <a:ext cx="10215880" cy="5469255"/>
          </a:xfrm>
        </p:spPr>
        <p:txBody>
          <a:bodyPr>
            <a:normAutofit fontScale="85000" lnSpcReduction="20000"/>
          </a:bodyPr>
          <a:lstStyle/>
          <a:p>
            <a:r>
              <a:rPr lang="ru-RU" b="1" u="sng" dirty="0">
                <a:solidFill>
                  <a:srgbClr val="0070C0"/>
                </a:solidFill>
              </a:rPr>
              <a:t>Блок художественно-эстетического направления</a:t>
            </a:r>
            <a:endParaRPr lang="ru-RU" u="sng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70C0"/>
                </a:solidFill>
              </a:rPr>
              <a:t>-</a:t>
            </a:r>
            <a:r>
              <a:rPr lang="ru-RU" dirty="0">
                <a:solidFill>
                  <a:srgbClr val="0070C0"/>
                </a:solidFill>
              </a:rPr>
              <a:t> </a:t>
            </a:r>
            <a:r>
              <a:rPr lang="ru-RU" b="1" i="1" dirty="0">
                <a:solidFill>
                  <a:srgbClr val="0070C0"/>
                </a:solidFill>
              </a:rPr>
              <a:t>Раздел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dirty="0">
                <a:solidFill>
                  <a:srgbClr val="0070C0"/>
                </a:solidFill>
              </a:rPr>
              <a:t>развития творческих способностей посредством </a:t>
            </a:r>
            <a:r>
              <a:rPr lang="en-US" altLang="ru-RU" dirty="0">
                <a:solidFill>
                  <a:srgbClr val="0070C0"/>
                </a:solidFill>
              </a:rPr>
              <a:t>техники “изонить”</a:t>
            </a:r>
            <a:r>
              <a:rPr lang="ru-RU" dirty="0">
                <a:solidFill>
                  <a:srgbClr val="0070C0"/>
                </a:solidFill>
              </a:rPr>
              <a:t> и поделок из бросового мат</a:t>
            </a:r>
            <a:r>
              <a:rPr lang="ru-RU" dirty="0"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ериала </a:t>
            </a:r>
            <a:r>
              <a:rPr lang="ru-RU" dirty="0">
                <a:solidFill>
                  <a:srgbClr val="0070C0"/>
                </a:solidFill>
              </a:rPr>
              <a:t>в арт-студии детского </a:t>
            </a:r>
            <a:r>
              <a:rPr lang="ru-RU" dirty="0" smtClean="0">
                <a:solidFill>
                  <a:srgbClr val="0070C0"/>
                </a:solidFill>
              </a:rPr>
              <a:t>сада </a:t>
            </a:r>
            <a:r>
              <a:rPr lang="en-US" altLang="ru-RU" dirty="0" smtClean="0">
                <a:solidFill>
                  <a:srgbClr val="0070C0"/>
                </a:solidFill>
              </a:rPr>
              <a:t>“Сатабылчаан”</a:t>
            </a:r>
            <a:r>
              <a:rPr lang="ru-RU" dirty="0" smtClean="0">
                <a:solidFill>
                  <a:srgbClr val="0070C0"/>
                </a:solidFill>
              </a:rPr>
              <a:t>(рук-ль: Софронова С.С.)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70C0"/>
                </a:solidFill>
              </a:rPr>
              <a:t>-</a:t>
            </a:r>
            <a:r>
              <a:rPr lang="ru-RU" b="1" i="1" dirty="0">
                <a:solidFill>
                  <a:srgbClr val="0070C0"/>
                </a:solidFill>
              </a:rPr>
              <a:t>Раздел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dirty="0">
                <a:solidFill>
                  <a:srgbClr val="0070C0"/>
                </a:solidFill>
              </a:rPr>
              <a:t>развития эмоционального восприятия музыки через сюжетные танцы и постановки </a:t>
            </a:r>
            <a:r>
              <a:rPr lang="ru-RU" dirty="0" smtClean="0">
                <a:solidFill>
                  <a:srgbClr val="0070C0"/>
                </a:solidFill>
              </a:rPr>
              <a:t>мюзикла (рук-ль: </a:t>
            </a:r>
            <a:r>
              <a:rPr lang="ru-RU" dirty="0" err="1" smtClean="0">
                <a:solidFill>
                  <a:srgbClr val="0070C0"/>
                </a:solidFill>
              </a:rPr>
              <a:t>Саввина</a:t>
            </a:r>
            <a:r>
              <a:rPr lang="ru-RU" dirty="0" smtClean="0">
                <a:solidFill>
                  <a:srgbClr val="0070C0"/>
                </a:solidFill>
              </a:rPr>
              <a:t> Н.И.);</a:t>
            </a:r>
            <a:endParaRPr lang="ru-RU" dirty="0">
              <a:solidFill>
                <a:srgbClr val="0070C0"/>
              </a:solidFill>
            </a:endParaRPr>
          </a:p>
          <a:p>
            <a:r>
              <a:rPr lang="ru-RU" b="1" u="sng" dirty="0">
                <a:solidFill>
                  <a:srgbClr val="0070C0"/>
                </a:solidFill>
              </a:rPr>
              <a:t>БЛОК  Физического </a:t>
            </a:r>
            <a:r>
              <a:rPr lang="ru-RU" b="1" u="sng" dirty="0" smtClean="0">
                <a:solidFill>
                  <a:srgbClr val="0070C0"/>
                </a:solidFill>
              </a:rPr>
              <a:t>развития</a:t>
            </a:r>
          </a:p>
          <a:p>
            <a:pPr marL="0" indent="0">
              <a:buNone/>
            </a:pPr>
            <a:r>
              <a:rPr lang="en-US" altLang="ru-RU" b="1" i="1" dirty="0" smtClean="0">
                <a:solidFill>
                  <a:srgbClr val="0070C0"/>
                </a:solidFill>
              </a:rPr>
              <a:t>Раздел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 smtClean="0">
                <a:solidFill>
                  <a:srgbClr val="0070C0"/>
                </a:solidFill>
              </a:rPr>
              <a:t>развития </a:t>
            </a:r>
            <a:r>
              <a:rPr lang="ru-RU" dirty="0">
                <a:solidFill>
                  <a:srgbClr val="0070C0"/>
                </a:solidFill>
              </a:rPr>
              <a:t>физических качеств </a:t>
            </a:r>
            <a:r>
              <a:rPr lang="ru-RU" dirty="0" smtClean="0">
                <a:solidFill>
                  <a:srgbClr val="0070C0"/>
                </a:solidFill>
              </a:rPr>
              <a:t>одаренных детей </a:t>
            </a:r>
            <a:r>
              <a:rPr lang="ru-RU" dirty="0">
                <a:solidFill>
                  <a:srgbClr val="0070C0"/>
                </a:solidFill>
              </a:rPr>
              <a:t>посредством обучения видам </a:t>
            </a:r>
            <a:r>
              <a:rPr lang="en-US" altLang="ru-RU" dirty="0">
                <a:solidFill>
                  <a:srgbClr val="0070C0"/>
                </a:solidFill>
              </a:rPr>
              <a:t>национальных игр</a:t>
            </a:r>
            <a:r>
              <a:rPr lang="ru-RU" dirty="0" smtClean="0">
                <a:solidFill>
                  <a:srgbClr val="0070C0"/>
                </a:solidFill>
              </a:rPr>
              <a:t> и использование нетрадиционного оборудования </a:t>
            </a:r>
            <a:r>
              <a:rPr lang="en-US" altLang="ru-RU" dirty="0" smtClean="0">
                <a:solidFill>
                  <a:srgbClr val="0070C0"/>
                </a:solidFill>
              </a:rPr>
              <a:t>из конского </a:t>
            </a:r>
            <a:r>
              <a:rPr lang="en-US" altLang="ru-RU" dirty="0" err="1" smtClean="0">
                <a:solidFill>
                  <a:srgbClr val="0070C0"/>
                </a:solidFill>
              </a:rPr>
              <a:t>волоса</a:t>
            </a:r>
            <a:r>
              <a:rPr lang="en-US" altLang="ru-RU" dirty="0" smtClean="0">
                <a:solidFill>
                  <a:srgbClr val="0070C0"/>
                </a:solidFill>
              </a:rPr>
              <a:t> </a:t>
            </a:r>
            <a:r>
              <a:rPr lang="ru-RU" altLang="ru-RU" dirty="0" smtClean="0">
                <a:solidFill>
                  <a:srgbClr val="0070C0"/>
                </a:solidFill>
              </a:rPr>
              <a:t>по проекту «</a:t>
            </a:r>
            <a:r>
              <a:rPr lang="ru-RU" altLang="ru-RU" dirty="0" err="1" smtClean="0">
                <a:solidFill>
                  <a:srgbClr val="0070C0"/>
                </a:solidFill>
              </a:rPr>
              <a:t>Дь</a:t>
            </a:r>
            <a:r>
              <a:rPr lang="sah-RU" altLang="ru-RU" dirty="0" smtClean="0">
                <a:solidFill>
                  <a:srgbClr val="0070C0"/>
                </a:solidFill>
              </a:rPr>
              <a:t>өһөгөй оҕото</a:t>
            </a:r>
            <a:r>
              <a:rPr lang="ru-RU" altLang="ru-RU" dirty="0" smtClean="0">
                <a:solidFill>
                  <a:srgbClr val="0070C0"/>
                </a:solidFill>
              </a:rPr>
              <a:t>»</a:t>
            </a:r>
            <a:endParaRPr lang="ru-RU" dirty="0" smtClean="0">
              <a:solidFill>
                <a:srgbClr val="0070C0"/>
              </a:solidFill>
            </a:endParaRPr>
          </a:p>
          <a:p>
            <a:r>
              <a:rPr lang="ru-RU" b="1" u="sng" dirty="0">
                <a:solidFill>
                  <a:srgbClr val="0070C0"/>
                </a:solidFill>
              </a:rPr>
              <a:t>БЛОК речевое развитие.</a:t>
            </a:r>
            <a:r>
              <a:rPr lang="ru-RU" u="sng" dirty="0">
                <a:solidFill>
                  <a:srgbClr val="0070C0"/>
                </a:solidFill>
              </a:rPr>
              <a:t> </a:t>
            </a:r>
            <a:endParaRPr lang="ru-RU" u="sng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70C0"/>
                </a:solidFill>
              </a:rPr>
              <a:t>-</a:t>
            </a:r>
            <a:r>
              <a:rPr lang="ru-RU" b="1" i="1" dirty="0" smtClean="0">
                <a:solidFill>
                  <a:srgbClr val="0070C0"/>
                </a:solidFill>
              </a:rPr>
              <a:t>Раздел</a:t>
            </a:r>
            <a:r>
              <a:rPr lang="ru-RU" dirty="0" smtClean="0">
                <a:solidFill>
                  <a:srgbClr val="0070C0"/>
                </a:solidFill>
              </a:rPr>
              <a:t> «Развитие речи детей раннего и дошкольного возраста; </a:t>
            </a:r>
            <a:r>
              <a:rPr lang="ru-RU" dirty="0">
                <a:solidFill>
                  <a:srgbClr val="0070C0"/>
                </a:solidFill>
              </a:rPr>
              <a:t>посредством упражнений с использованием электронных </a:t>
            </a:r>
            <a:r>
              <a:rPr lang="ru-RU" dirty="0" smtClean="0">
                <a:solidFill>
                  <a:srgbClr val="0070C0"/>
                </a:solidFill>
              </a:rPr>
              <a:t>картинок, дидактических развивающих игр (рук-ль: Бурнашева О.И.</a:t>
            </a:r>
            <a:endParaRPr lang="ru-RU" dirty="0">
              <a:solidFill>
                <a:srgbClr val="0070C0"/>
              </a:solidFill>
            </a:endParaRPr>
          </a:p>
          <a:p>
            <a:r>
              <a:rPr lang="ru-RU" b="1" u="sng" dirty="0">
                <a:solidFill>
                  <a:srgbClr val="0070C0"/>
                </a:solidFill>
              </a:rPr>
              <a:t>БЛОК познавательное развитие</a:t>
            </a:r>
            <a:r>
              <a:rPr lang="ru-RU" u="sng" dirty="0">
                <a:solidFill>
                  <a:srgbClr val="0070C0"/>
                </a:solidFill>
              </a:rPr>
              <a:t>.</a:t>
            </a:r>
          </a:p>
          <a:p>
            <a:pPr marL="0" indent="0">
              <a:buNone/>
            </a:pPr>
            <a:r>
              <a:rPr lang="ru-RU" dirty="0">
                <a:solidFill>
                  <a:srgbClr val="0070C0"/>
                </a:solidFill>
              </a:rPr>
              <a:t> </a:t>
            </a:r>
            <a:r>
              <a:rPr lang="ru-RU" b="1" i="1" dirty="0">
                <a:solidFill>
                  <a:srgbClr val="0070C0"/>
                </a:solidFill>
              </a:rPr>
              <a:t>-</a:t>
            </a:r>
            <a:r>
              <a:rPr lang="ru-RU" b="1" i="1" dirty="0" smtClean="0">
                <a:solidFill>
                  <a:srgbClr val="0070C0"/>
                </a:solidFill>
              </a:rPr>
              <a:t>Раздел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ru-RU" dirty="0">
                <a:solidFill>
                  <a:srgbClr val="0070C0"/>
                </a:solidFill>
              </a:rPr>
              <a:t>интеллектуального развития детей дошкольного возраста в процессе инновационной деятельности по технологии «Ситуация</a:t>
            </a:r>
            <a:r>
              <a:rPr lang="ru-RU" dirty="0" smtClean="0">
                <a:solidFill>
                  <a:srgbClr val="0070C0"/>
                </a:solidFill>
              </a:rPr>
              <a:t>» (рук-ль: </a:t>
            </a:r>
            <a:r>
              <a:rPr lang="ru-RU" dirty="0" err="1" smtClean="0">
                <a:solidFill>
                  <a:srgbClr val="0070C0"/>
                </a:solidFill>
              </a:rPr>
              <a:t>Аммосова</a:t>
            </a:r>
            <a:r>
              <a:rPr lang="ru-RU" dirty="0" smtClean="0">
                <a:solidFill>
                  <a:srgbClr val="0070C0"/>
                </a:solidFill>
              </a:rPr>
              <a:t> С.Д.)</a:t>
            </a:r>
            <a:r>
              <a:rPr lang="en-US" altLang="ru-RU" dirty="0" smtClean="0">
                <a:solidFill>
                  <a:srgbClr val="0070C0"/>
                </a:solidFill>
              </a:rPr>
              <a:t>, “</a:t>
            </a:r>
            <a:r>
              <a:rPr lang="sah-RU" altLang="ru-RU" dirty="0" smtClean="0">
                <a:solidFill>
                  <a:srgbClr val="0070C0"/>
                </a:solidFill>
              </a:rPr>
              <a:t>Умната</a:t>
            </a:r>
            <a:r>
              <a:rPr lang="en-US" altLang="ru-RU" dirty="0" smtClean="0">
                <a:solidFill>
                  <a:srgbClr val="0070C0"/>
                </a:solidFill>
              </a:rPr>
              <a:t>” (рук-ль </a:t>
            </a:r>
            <a:r>
              <a:rPr lang="en-US" altLang="ru-RU" dirty="0" err="1" smtClean="0">
                <a:solidFill>
                  <a:srgbClr val="0070C0"/>
                </a:solidFill>
              </a:rPr>
              <a:t>Готовцева</a:t>
            </a:r>
            <a:r>
              <a:rPr lang="en-US" altLang="ru-RU" dirty="0" smtClean="0">
                <a:solidFill>
                  <a:srgbClr val="0070C0"/>
                </a:solidFill>
              </a:rPr>
              <a:t> </a:t>
            </a:r>
            <a:r>
              <a:rPr lang="sah-RU" altLang="ru-RU" dirty="0" smtClean="0">
                <a:solidFill>
                  <a:srgbClr val="0070C0"/>
                </a:solidFill>
              </a:rPr>
              <a:t>С</a:t>
            </a:r>
            <a:r>
              <a:rPr lang="en-US" altLang="ru-RU" dirty="0" smtClean="0">
                <a:solidFill>
                  <a:srgbClr val="0070C0"/>
                </a:solidFill>
              </a:rPr>
              <a:t>.А.)</a:t>
            </a:r>
            <a:endParaRPr lang="ru-RU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b="1" i="1" dirty="0" smtClean="0">
                <a:solidFill>
                  <a:srgbClr val="0070C0"/>
                </a:solidFill>
              </a:rPr>
              <a:t>-Раздел </a:t>
            </a:r>
            <a:r>
              <a:rPr lang="ru-RU" dirty="0">
                <a:solidFill>
                  <a:srgbClr val="0070C0"/>
                </a:solidFill>
              </a:rPr>
              <a:t>формирования основ безопасности жизнедеятельности детей дошкольного </a:t>
            </a:r>
            <a:r>
              <a:rPr lang="ru-RU" dirty="0" smtClean="0">
                <a:solidFill>
                  <a:srgbClr val="0070C0"/>
                </a:solidFill>
              </a:rPr>
              <a:t>возраста </a:t>
            </a:r>
          </a:p>
          <a:p>
            <a:pPr marL="0" indent="0">
              <a:buNone/>
            </a:pPr>
            <a:r>
              <a:rPr lang="ru-RU" b="1" u="sng" dirty="0" smtClean="0">
                <a:solidFill>
                  <a:srgbClr val="0070C0"/>
                </a:solidFill>
              </a:rPr>
              <a:t>БЛОК социально-коммуникативное развитие</a:t>
            </a:r>
            <a:r>
              <a:rPr lang="ru-RU" dirty="0" smtClean="0">
                <a:solidFill>
                  <a:srgbClr val="0070C0"/>
                </a:solidFill>
              </a:rPr>
              <a:t>.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70C0"/>
                </a:solidFill>
              </a:rPr>
              <a:t>-</a:t>
            </a:r>
            <a:r>
              <a:rPr lang="ru-RU" b="1" i="1" dirty="0" smtClean="0">
                <a:solidFill>
                  <a:srgbClr val="0070C0"/>
                </a:solidFill>
              </a:rPr>
              <a:t>Раздел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en-US" altLang="ru-RU" dirty="0" smtClean="0">
                <a:solidFill>
                  <a:srgbClr val="0070C0"/>
                </a:solidFill>
              </a:rPr>
              <a:t>формирования партнерских отношений</a:t>
            </a:r>
            <a:r>
              <a:rPr lang="ru-RU" dirty="0" smtClean="0">
                <a:solidFill>
                  <a:srgbClr val="0070C0"/>
                </a:solidFill>
              </a:rPr>
              <a:t> с семьями в процессе создания Родительской академии (рук-ль: Бурнашева О.И.)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70C0"/>
                </a:solidFill>
              </a:rPr>
              <a:t>-</a:t>
            </a:r>
            <a:r>
              <a:rPr lang="ru-RU" b="1" i="1" dirty="0" smtClean="0">
                <a:solidFill>
                  <a:srgbClr val="0070C0"/>
                </a:solidFill>
              </a:rPr>
              <a:t>Раздел</a:t>
            </a:r>
            <a:r>
              <a:rPr lang="ru-RU" b="1" dirty="0" smtClean="0">
                <a:solidFill>
                  <a:srgbClr val="0070C0"/>
                </a:solidFill>
              </a:rPr>
              <a:t>  </a:t>
            </a:r>
            <a:r>
              <a:rPr lang="en-US" altLang="ru-RU" dirty="0" smtClean="0">
                <a:solidFill>
                  <a:srgbClr val="0070C0"/>
                </a:solidFill>
              </a:rPr>
              <a:t>развития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en-US" altLang="ru-RU" dirty="0" smtClean="0">
                <a:solidFill>
                  <a:srgbClr val="0070C0"/>
                </a:solidFill>
              </a:rPr>
              <a:t>д</a:t>
            </a:r>
            <a:r>
              <a:rPr lang="ru-RU" dirty="0" smtClean="0">
                <a:solidFill>
                  <a:srgbClr val="0070C0"/>
                </a:solidFill>
              </a:rPr>
              <a:t>етск</a:t>
            </a:r>
            <a:r>
              <a:rPr lang="en-US" altLang="ru-RU" dirty="0" smtClean="0">
                <a:solidFill>
                  <a:srgbClr val="0070C0"/>
                </a:solidFill>
              </a:rPr>
              <a:t>ой</a:t>
            </a:r>
            <a:r>
              <a:rPr lang="ru-RU" dirty="0" smtClean="0">
                <a:solidFill>
                  <a:srgbClr val="0070C0"/>
                </a:solidFill>
              </a:rPr>
              <a:t> журналистик</a:t>
            </a:r>
            <a:r>
              <a:rPr lang="en-US" altLang="ru-RU" dirty="0" smtClean="0">
                <a:solidFill>
                  <a:srgbClr val="0070C0"/>
                </a:solidFill>
              </a:rPr>
              <a:t>и</a:t>
            </a:r>
            <a:r>
              <a:rPr lang="ru-RU" dirty="0" smtClean="0">
                <a:solidFill>
                  <a:srgbClr val="0070C0"/>
                </a:solidFill>
              </a:rPr>
              <a:t> (рук-ль: </a:t>
            </a:r>
            <a:r>
              <a:rPr lang="ru-RU" dirty="0" err="1" smtClean="0">
                <a:solidFill>
                  <a:srgbClr val="0070C0"/>
                </a:solidFill>
              </a:rPr>
              <a:t>Готовцева</a:t>
            </a:r>
            <a:r>
              <a:rPr lang="ru-RU" dirty="0" smtClean="0">
                <a:solidFill>
                  <a:srgbClr val="0070C0"/>
                </a:solidFill>
              </a:rPr>
              <a:t> С.А.)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https://go1.imgsmail.ru/imgpreview?key=ce15499d995d1dd&amp;mb=imgdb_preview_124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17236" y="1266305"/>
            <a:ext cx="3200381" cy="1655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https://go2.imgsmail.ru/imgpreview?key=7e0b2fb8574da8a5&amp;mb=imgdb_preview_24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55489" y="2862723"/>
            <a:ext cx="3807176" cy="2613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8372" name="Picture 4" descr="E:\фотки ДОУ\20171102_154609.jpg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7192003" y="3576944"/>
            <a:ext cx="3960452" cy="2970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71" y="193990"/>
            <a:ext cx="8596668" cy="1136073"/>
          </a:xfrm>
        </p:spPr>
        <p:txBody>
          <a:bodyPr>
            <a:normAutofit/>
          </a:bodyPr>
          <a:lstStyle/>
          <a:p>
            <a:r>
              <a:rPr lang="ru-RU" sz="2000" b="1" i="1" dirty="0" smtClean="0">
                <a:solidFill>
                  <a:srgbClr val="C00000"/>
                </a:solidFill>
              </a:rPr>
              <a:t>Раздел</a:t>
            </a: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r>
              <a:rPr lang="ru-RU" sz="2000" dirty="0" smtClean="0">
                <a:solidFill>
                  <a:srgbClr val="C00000"/>
                </a:solidFill>
              </a:rPr>
              <a:t>развития творческих способностей посредством </a:t>
            </a:r>
            <a:r>
              <a:rPr lang="en-US" altLang="ru-RU" sz="2000" dirty="0" smtClean="0">
                <a:solidFill>
                  <a:srgbClr val="C00000"/>
                </a:solidFill>
              </a:rPr>
              <a:t>техники “изонить”</a:t>
            </a:r>
            <a:r>
              <a:rPr lang="ru-RU" sz="2000" dirty="0" smtClean="0">
                <a:solidFill>
                  <a:srgbClr val="C00000"/>
                </a:solidFill>
              </a:rPr>
              <a:t> и поделок из бросового материала в арт-студии детского сада «</a:t>
            </a:r>
            <a:r>
              <a:rPr lang="ru-RU" sz="2000" dirty="0" err="1" smtClean="0">
                <a:solidFill>
                  <a:srgbClr val="C00000"/>
                </a:solidFill>
              </a:rPr>
              <a:t>Сатабылчаан</a:t>
            </a:r>
            <a:r>
              <a:rPr lang="ru-RU" sz="2000" dirty="0" smtClean="0">
                <a:solidFill>
                  <a:srgbClr val="C00000"/>
                </a:solidFill>
              </a:rPr>
              <a:t>» </a:t>
            </a:r>
            <a:r>
              <a:rPr lang="ru-RU" sz="2000" dirty="0" smtClean="0">
                <a:solidFill>
                  <a:srgbClr val="0070C0"/>
                </a:solidFill>
              </a:rPr>
              <a:t>(рук-ль: Софронова С.С.);</a:t>
            </a:r>
            <a:endParaRPr lang="ru-RU" dirty="0"/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9517380" y="1940560"/>
            <a:ext cx="1861185" cy="11684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 eaLnBrk="1" hangingPunct="1"/>
            <a:r>
              <a:rPr lang="sah-RU" sz="1400" b="1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sym typeface="+mn-ea"/>
              </a:rPr>
              <a:t>Софронова С.С.</a:t>
            </a:r>
            <a:endParaRPr lang="en-US" altLang="ru-RU" sz="1400" b="1" i="1" dirty="0" smtClean="0"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pPr algn="ctr" eaLnBrk="1" hangingPunct="1"/>
            <a:r>
              <a:rPr lang="en-US" altLang="ru-RU" sz="1400" b="1" i="1" dirty="0" smtClean="0">
                <a:solidFill>
                  <a:srgbClr val="CC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педагог дополнительного образования</a:t>
            </a:r>
            <a:r>
              <a:rPr lang="ru-RU" altLang="ru-RU" sz="1400" b="1" i="1" dirty="0" smtClean="0">
                <a:solidFill>
                  <a:srgbClr val="CC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  </a:t>
            </a:r>
            <a:endParaRPr lang="ru-RU" altLang="ru-RU" sz="1400" b="1" i="1" dirty="0">
              <a:solidFill>
                <a:srgbClr val="CC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  <a:p>
            <a:pPr algn="ctr" eaLnBrk="1" hangingPunct="1"/>
            <a:endParaRPr lang="ru-RU" altLang="ru-RU" sz="1400" b="1" i="1" dirty="0">
              <a:solidFill>
                <a:srgbClr val="CC0000"/>
              </a:solidFill>
            </a:endParaRPr>
          </a:p>
        </p:txBody>
      </p:sp>
      <p:pic>
        <p:nvPicPr>
          <p:cNvPr id="58370" name="Picture 2" descr="E:\фотки ДОУ\20171108_173144.jpg"/>
          <p:cNvPicPr>
            <a:picLocks noChangeAspect="1" noChangeArrowheads="1"/>
          </p:cNvPicPr>
          <p:nvPr/>
        </p:nvPicPr>
        <p:blipFill>
          <a:blip r:embed="rId6" cstate="print"/>
          <a:srcRect l="14809" t="2278"/>
          <a:stretch>
            <a:fillRect/>
          </a:stretch>
        </p:blipFill>
        <p:spPr bwMode="auto">
          <a:xfrm rot="5899312">
            <a:off x="4802681" y="2265319"/>
            <a:ext cx="2312633" cy="1989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8371" name="Picture 3" descr="E:\фотки ДОУ\20171108_10191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34347" y="2559844"/>
            <a:ext cx="1472967" cy="1104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8375" name="Picture 7" descr="E:\фотки ДОУ\20171221_111341.jpg"/>
          <p:cNvPicPr>
            <a:picLocks noChangeAspect="1" noChangeArrowheads="1"/>
          </p:cNvPicPr>
          <p:nvPr/>
        </p:nvPicPr>
        <p:blipFill>
          <a:blip r:embed="rId8" cstate="print">
            <a:lum bright="-10000"/>
          </a:blip>
          <a:srcRect l="1597" t="13789" r="7837"/>
          <a:stretch>
            <a:fillRect/>
          </a:stretch>
        </p:blipFill>
        <p:spPr bwMode="auto">
          <a:xfrm rot="20940672">
            <a:off x="4222802" y="4485791"/>
            <a:ext cx="2719569" cy="1941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8376" name="Picture 8" descr="E:\фотки ДОУ\20171108_10054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9225" y="2559870"/>
            <a:ext cx="1301985" cy="976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189519" y="1222034"/>
            <a:ext cx="51827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полихудожественной</a:t>
            </a:r>
            <a:r>
              <a:rPr lang="ru-RU" b="1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направленности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 развития  креативных, 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творческих  способностей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детей  старшего дошкольного  возраста</a:t>
            </a:r>
            <a:endParaRPr lang="ru-RU" sz="1100" b="1" i="1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5400000">
            <a:off x="8403590" y="3168015"/>
            <a:ext cx="682244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u="sng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Monotype Corsiva" panose="03010101010201010101" pitchFamily="66" charset="0"/>
              </a:rPr>
              <a:t>Блок художественно-эстетического направления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5" t="30095" r="19806" b="31809"/>
          <a:stretch/>
        </p:blipFill>
        <p:spPr>
          <a:xfrm>
            <a:off x="9799252" y="185864"/>
            <a:ext cx="1228287" cy="1754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3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198755" y="221615"/>
          <a:ext cx="2330450" cy="33572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" r:id="rId3" imgW="4575175" imgH="3432175" progId="PowerPoint.Show.8">
                  <p:embed/>
                </p:oleObj>
              </mc:Choice>
              <mc:Fallback>
                <p:oleObj r:id="rId3" imgW="4575175" imgH="3432175" progId="PowerPoint.Show.8">
                  <p:embed/>
                  <p:pic>
                    <p:nvPicPr>
                      <p:cNvPr id="0" name="Изображение 3075"/>
                      <p:cNvPicPr/>
                      <p:nvPr/>
                    </p:nvPicPr>
                    <p:blipFill>
                      <a:blip r:embed="rId4">
                        <a:lum bright="-12000" contrast="18000"/>
                      </a:blip>
                      <a:srcRect l="23301" t="2093" r="17350" b="4463"/>
                      <a:stretch>
                        <a:fillRect/>
                      </a:stretch>
                    </p:blipFill>
                    <p:spPr>
                      <a:xfrm>
                        <a:off x="198755" y="221615"/>
                        <a:ext cx="2330450" cy="3357245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accent3">
                            <a:lumMod val="75000"/>
                            <a:alpha val="100000"/>
                          </a:schemeClr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0" name="Picture 2" descr="D:\Screenshot_2015-03-03-14-15-21.png"/>
          <p:cNvPicPr>
            <a:picLocks noChangeAspect="1" noChangeArrowheads="1"/>
          </p:cNvPicPr>
          <p:nvPr/>
        </p:nvPicPr>
        <p:blipFill rotWithShape="1">
          <a:blip r:embed="rId5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" t="20410" r="5098" b="11151"/>
          <a:stretch>
            <a:fillRect/>
          </a:stretch>
        </p:blipFill>
        <p:spPr bwMode="auto">
          <a:xfrm rot="685967">
            <a:off x="1109082" y="4953367"/>
            <a:ext cx="1276350" cy="1689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Screenshot_2015-04-06-13-52-13.png"/>
          <p:cNvPicPr>
            <a:picLocks noChangeAspect="1" noChangeArrowheads="1"/>
          </p:cNvPicPr>
          <p:nvPr/>
        </p:nvPicPr>
        <p:blipFill rotWithShape="1">
          <a:blip r:embed="rId6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38" r="2451" b="13631"/>
          <a:stretch>
            <a:fillRect/>
          </a:stretch>
        </p:blipFill>
        <p:spPr bwMode="auto">
          <a:xfrm rot="20140431">
            <a:off x="544132" y="3400857"/>
            <a:ext cx="1765935" cy="1713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 cstate="print"/>
          <a:srcRect l="3478" t="4637" r="6094" b="2616"/>
          <a:stretch>
            <a:fillRect/>
          </a:stretch>
        </p:blipFill>
        <p:spPr bwMode="auto">
          <a:xfrm>
            <a:off x="9212564" y="4323215"/>
            <a:ext cx="2124487" cy="1634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8" cstate="print">
            <a:lum bright="4000" contrast="20000"/>
          </a:blip>
          <a:srcRect l="9394" t="7043" r="11851" b="10225"/>
          <a:stretch>
            <a:fillRect/>
          </a:stretch>
        </p:blipFill>
        <p:spPr bwMode="auto">
          <a:xfrm rot="6435977">
            <a:off x="2612620" y="4192733"/>
            <a:ext cx="1868858" cy="1472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4" descr="C:\Documents and Settings\Admin\Мои документы\Кеме матырыйаал\Оноьуктар\20161212_07364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11914" y="5140325"/>
            <a:ext cx="1982301" cy="1486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2640133" y="221464"/>
            <a:ext cx="2798619" cy="181588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Авторское методическое пособие </a:t>
            </a:r>
            <a:r>
              <a:rPr 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“Ниточный узор”</a:t>
            </a:r>
            <a:endParaRPr 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Изонить</a:t>
            </a: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техника, заключающаяся в создании художественного образа путем пересечения цветных нитей на картоне. 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296320" y="221464"/>
            <a:ext cx="4159563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u="sng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Направления работы арт-студии:</a:t>
            </a:r>
            <a:endParaRPr lang="ru-RU" sz="1600" b="1" u="sng" dirty="0" smtClean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2000" b="1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Потешный ряд</a:t>
            </a:r>
            <a:r>
              <a:rPr lang="ru-RU" sz="2000" dirty="0">
                <a:solidFill>
                  <a:srgbClr val="0070C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; волшебная </a:t>
            </a:r>
            <a:r>
              <a:rPr lang="ru-RU" sz="2000" dirty="0"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фольга,  пуговичный мир, цветные соломинки, лоскутное панно, </a:t>
            </a:r>
            <a:endParaRPr lang="ru-RU" sz="1100" dirty="0">
              <a:solidFill>
                <a:srgbClr val="0070C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Monotype Corsiva" panose="03010101010201010101" pitchFamily="66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2000" b="1" dirty="0"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Подарочный ряд</a:t>
            </a:r>
            <a:r>
              <a:rPr lang="ru-RU" sz="2000" dirty="0"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; открытки с сюрпризом, новогодние игрушки, мягкие сюрпризы.</a:t>
            </a:r>
            <a:endParaRPr lang="ru-RU" sz="1100" dirty="0">
              <a:solidFill>
                <a:srgbClr val="0070C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Monotype Corsiva" panose="03010101010201010101" pitchFamily="66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2000" b="1" dirty="0"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Игрушечный ряд</a:t>
            </a:r>
            <a:r>
              <a:rPr lang="ru-RU" sz="2000" dirty="0"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; звучащие игрушки, по следам предков, теплые игрушки, забавные игрушки.</a:t>
            </a:r>
            <a:endParaRPr lang="ru-RU" sz="1100" dirty="0">
              <a:solidFill>
                <a:srgbClr val="0070C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Monotype Corsiva" panose="03010101010201010101" pitchFamily="66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2000" b="1" dirty="0"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Дизайнерский ряд</a:t>
            </a:r>
            <a:r>
              <a:rPr lang="ru-RU" sz="2000" dirty="0">
                <a:solidFill>
                  <a:srgbClr val="0070C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; коллаж, воздушное пространство, предметный дизайн, выставочный дизайн, дизайн книги.</a:t>
            </a:r>
            <a:endParaRPr lang="ru-RU" sz="1100" dirty="0">
              <a:solidFill>
                <a:srgbClr val="0070C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Monotype Corsiva" panose="03010101010201010101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5400000">
            <a:off x="8305165" y="3173095"/>
            <a:ext cx="682244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u="sng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Monotype Corsiva" panose="03010101010201010101" pitchFamily="66" charset="0"/>
              </a:rPr>
              <a:t>Блок художественно-эстетического направления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311986" y="5161414"/>
            <a:ext cx="2605576" cy="1465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D:\авангард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773" y="1734659"/>
            <a:ext cx="2791198" cy="3155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695" y="192342"/>
            <a:ext cx="8596668" cy="645268"/>
          </a:xfrm>
        </p:spPr>
        <p:txBody>
          <a:bodyPr>
            <a:noAutofit/>
          </a:bodyPr>
          <a:lstStyle/>
          <a:p>
            <a:pPr lvl="0">
              <a:spcBef>
                <a:spcPts val="1000"/>
              </a:spcBef>
            </a:pPr>
            <a:r>
              <a:rPr lang="ru-RU" sz="1800" b="1" i="1" dirty="0" smtClean="0">
                <a:solidFill>
                  <a:schemeClr val="accent5"/>
                </a:solidFill>
              </a:rPr>
              <a:t>Раздел.</a:t>
            </a:r>
            <a:r>
              <a:rPr lang="ru-RU" sz="1800" b="1" dirty="0" smtClean="0">
                <a:solidFill>
                  <a:schemeClr val="accent5"/>
                </a:solidFill>
              </a:rPr>
              <a:t> Музыка в мире танца </a:t>
            </a:r>
            <a:r>
              <a:rPr lang="ru-RU" sz="1800" b="1" dirty="0" smtClean="0">
                <a:solidFill>
                  <a:srgbClr val="002060"/>
                </a:solidFill>
              </a:rPr>
              <a:t>(рук-ль</a:t>
            </a:r>
            <a:r>
              <a:rPr lang="ru-RU" sz="1800" b="1" dirty="0">
                <a:solidFill>
                  <a:srgbClr val="002060"/>
                </a:solidFill>
              </a:rPr>
              <a:t>: </a:t>
            </a:r>
            <a:r>
              <a:rPr lang="ru-RU" sz="1800" b="1" dirty="0" err="1">
                <a:solidFill>
                  <a:srgbClr val="002060"/>
                </a:solidFill>
              </a:rPr>
              <a:t>Саввина</a:t>
            </a:r>
            <a:r>
              <a:rPr lang="ru-RU" sz="1800" b="1" dirty="0">
                <a:solidFill>
                  <a:srgbClr val="002060"/>
                </a:solidFill>
              </a:rPr>
              <a:t> Н.И</a:t>
            </a:r>
            <a:r>
              <a:rPr lang="ru-RU" sz="1800" b="1" dirty="0" smtClean="0">
                <a:solidFill>
                  <a:srgbClr val="002060"/>
                </a:solidFill>
              </a:rPr>
              <a:t>.)</a:t>
            </a:r>
            <a:br>
              <a:rPr lang="ru-RU" sz="1800" b="1" dirty="0" smtClean="0">
                <a:solidFill>
                  <a:srgbClr val="002060"/>
                </a:solidFill>
              </a:rPr>
            </a:br>
            <a:r>
              <a:rPr lang="ru-RU" sz="1800" b="1" dirty="0">
                <a:solidFill>
                  <a:schemeClr val="accent5"/>
                </a:solidFill>
              </a:rPr>
              <a:t/>
            </a:r>
            <a:br>
              <a:rPr lang="ru-RU" sz="1800" b="1" dirty="0">
                <a:solidFill>
                  <a:schemeClr val="accent5"/>
                </a:solidFill>
              </a:rPr>
            </a:br>
            <a:r>
              <a:rPr lang="ru-RU" sz="1800" b="1" u="sng" dirty="0" smtClean="0">
                <a:solidFill>
                  <a:srgbClr val="002060"/>
                </a:solidFill>
              </a:rPr>
              <a:t>Цель: </a:t>
            </a:r>
            <a:r>
              <a:rPr lang="ru-RU" sz="1800" b="1" dirty="0" smtClean="0">
                <a:solidFill>
                  <a:srgbClr val="002060"/>
                </a:solidFill>
              </a:rPr>
              <a:t>развивать эмоциональное восприятие музыки детей дошкольного возраста через постановки сюжетных танцев и мюзикла</a:t>
            </a:r>
            <a:r>
              <a:rPr lang="ru-RU" sz="1800" b="1" dirty="0" smtClean="0">
                <a:solidFill>
                  <a:schemeClr val="accent5"/>
                </a:solidFill>
              </a:rPr>
              <a:t/>
            </a:r>
            <a:br>
              <a:rPr lang="ru-RU" sz="1800" b="1" dirty="0" smtClean="0">
                <a:solidFill>
                  <a:schemeClr val="accent5"/>
                </a:solidFill>
              </a:rPr>
            </a:br>
            <a:endParaRPr lang="ru-RU" sz="4400" b="1" dirty="0">
              <a:solidFill>
                <a:schemeClr val="accent5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4785" y="1444625"/>
            <a:ext cx="8070850" cy="2108835"/>
          </a:xfrm>
        </p:spPr>
        <p:txBody>
          <a:bodyPr>
            <a:normAutofit/>
          </a:bodyPr>
          <a:lstStyle/>
          <a:p>
            <a:r>
              <a:rPr lang="ru-RU" sz="1600" dirty="0">
                <a:solidFill>
                  <a:srgbClr val="0070C0"/>
                </a:solidFill>
              </a:rPr>
              <a:t>-На основном этапе происходит переход усвоенного материала в постановку сюжетных танцев или мюзикла. Разыгрывание по ролям с акцентом на использование образно-двигательных средств («говорящие движения»). </a:t>
            </a:r>
            <a:endParaRPr lang="ru-RU" sz="1600" dirty="0" smtClean="0">
              <a:solidFill>
                <a:srgbClr val="0070C0"/>
              </a:solidFill>
            </a:endParaRPr>
          </a:p>
          <a:p>
            <a:r>
              <a:rPr lang="ru-RU" sz="1600" dirty="0" smtClean="0">
                <a:solidFill>
                  <a:srgbClr val="0070C0"/>
                </a:solidFill>
              </a:rPr>
              <a:t>Используются </a:t>
            </a:r>
            <a:r>
              <a:rPr lang="ru-RU" sz="1600" dirty="0">
                <a:solidFill>
                  <a:srgbClr val="0070C0"/>
                </a:solidFill>
              </a:rPr>
              <a:t>методы; </a:t>
            </a:r>
            <a:r>
              <a:rPr lang="ru-RU" sz="1600" i="1" dirty="0">
                <a:solidFill>
                  <a:srgbClr val="0070C0"/>
                </a:solidFill>
              </a:rPr>
              <a:t>ассоциаций</a:t>
            </a:r>
            <a:r>
              <a:rPr lang="ru-RU" sz="1600" dirty="0">
                <a:solidFill>
                  <a:srgbClr val="0070C0"/>
                </a:solidFill>
              </a:rPr>
              <a:t> (н-р, что какое «сердечное занятие», дырявая прогулка), </a:t>
            </a:r>
            <a:r>
              <a:rPr lang="ru-RU" sz="1600" i="1" dirty="0">
                <a:solidFill>
                  <a:srgbClr val="0070C0"/>
                </a:solidFill>
              </a:rPr>
              <a:t>фокальных объектов</a:t>
            </a:r>
            <a:r>
              <a:rPr lang="ru-RU" sz="1600" dirty="0">
                <a:solidFill>
                  <a:srgbClr val="0070C0"/>
                </a:solidFill>
              </a:rPr>
              <a:t> («бегущее яблоко», «смеющееся яблоко»), </a:t>
            </a:r>
            <a:r>
              <a:rPr lang="ru-RU" sz="1600" i="1" dirty="0" err="1">
                <a:solidFill>
                  <a:srgbClr val="0070C0"/>
                </a:solidFill>
              </a:rPr>
              <a:t>синектики</a:t>
            </a:r>
            <a:r>
              <a:rPr lang="ru-RU" sz="1600" i="1" dirty="0">
                <a:solidFill>
                  <a:srgbClr val="0070C0"/>
                </a:solidFill>
              </a:rPr>
              <a:t> </a:t>
            </a:r>
            <a:r>
              <a:rPr lang="ru-RU" sz="1600" dirty="0">
                <a:solidFill>
                  <a:srgbClr val="0070C0"/>
                </a:solidFill>
              </a:rPr>
              <a:t>(«Чем похожи фонарный столб и жираф?», «Что общего между машиной и осликом?») </a:t>
            </a:r>
            <a:r>
              <a:rPr lang="en-US" altLang="ru-RU" sz="1600" dirty="0">
                <a:solidFill>
                  <a:srgbClr val="0070C0"/>
                </a:solidFill>
              </a:rPr>
              <a:t>и т.д</a:t>
            </a:r>
            <a:r>
              <a:rPr lang="ru-RU" sz="1600" dirty="0">
                <a:solidFill>
                  <a:srgbClr val="0070C0"/>
                </a:solidFill>
              </a:rPr>
              <a:t>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 rot="5400000">
            <a:off x="8087360" y="3168015"/>
            <a:ext cx="682244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u="sng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Monotype Corsiva" panose="03010101010201010101" pitchFamily="66" charset="0"/>
              </a:rPr>
              <a:t>Блок художественно-эстетического направления</a:t>
            </a:r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9104947" y="2222182"/>
            <a:ext cx="1956435" cy="16605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ru-RU" sz="1600" b="1" dirty="0" smtClean="0">
                <a:solidFill>
                  <a:srgbClr val="CC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Саввина Нария Ивановна</a:t>
            </a:r>
            <a:endParaRPr lang="ru-RU" altLang="ru-RU" sz="1600" b="1" dirty="0" smtClean="0">
              <a:solidFill>
                <a:srgbClr val="CC00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algn="ctr" eaLnBrk="1" hangingPunct="1"/>
            <a:r>
              <a:rPr lang="ru-RU" altLang="ru-RU" sz="1400" b="1" i="1" dirty="0" smtClean="0">
                <a:solidFill>
                  <a:srgbClr val="CC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музыкальный руководитель,</a:t>
            </a:r>
            <a:endParaRPr lang="ru-RU" altLang="ru-RU" sz="1400" b="1" i="1" dirty="0">
              <a:solidFill>
                <a:srgbClr val="CC00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algn="ctr" eaLnBrk="1" hangingPunct="1"/>
            <a:r>
              <a:rPr lang="ru-RU" altLang="ru-RU" sz="1400" b="1" i="1" dirty="0">
                <a:solidFill>
                  <a:srgbClr val="CC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о</a:t>
            </a:r>
            <a:r>
              <a:rPr lang="ru-RU" altLang="ru-RU" sz="1400" b="1" i="1" dirty="0" smtClean="0">
                <a:solidFill>
                  <a:srgbClr val="CC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бразование </a:t>
            </a:r>
            <a:r>
              <a:rPr lang="ru-RU" altLang="ru-RU" sz="1400" b="1" i="1" dirty="0">
                <a:solidFill>
                  <a:srgbClr val="CC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среднее специальное</a:t>
            </a:r>
          </a:p>
        </p:txBody>
      </p:sp>
      <p:pic>
        <p:nvPicPr>
          <p:cNvPr id="7" name="Picture 2" descr="F:\P1030781.JPG"/>
          <p:cNvPicPr>
            <a:picLocks noChangeAspect="1" noChangeArrowheads="1"/>
          </p:cNvPicPr>
          <p:nvPr/>
        </p:nvPicPr>
        <p:blipFill>
          <a:blip r:embed="rId2" cstate="print"/>
          <a:srcRect l="29624" t="16298" b="26411"/>
          <a:stretch>
            <a:fillRect/>
          </a:stretch>
        </p:blipFill>
        <p:spPr bwMode="auto">
          <a:xfrm rot="5400000">
            <a:off x="-292541" y="4454249"/>
            <a:ext cx="2755396" cy="18010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C:\Users\111\Desktop\фото под группа\P1260436.JPG"/>
          <p:cNvPicPr>
            <a:picLocks noChangeAspect="1" noChangeArrowheads="1"/>
          </p:cNvPicPr>
          <p:nvPr/>
        </p:nvPicPr>
        <p:blipFill>
          <a:blip r:embed="rId3" cstate="print"/>
          <a:srcRect t="24866" r="12549" b="17413"/>
          <a:stretch>
            <a:fillRect/>
          </a:stretch>
        </p:blipFill>
        <p:spPr bwMode="auto">
          <a:xfrm>
            <a:off x="2092325" y="3553460"/>
            <a:ext cx="5037455" cy="2398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111\AppData\Local\Microsoft\Windows\Temporary Internet Files\Content.Word\20141002_122804.jpg"/>
          <p:cNvPicPr/>
          <p:nvPr/>
        </p:nvPicPr>
        <p:blipFill>
          <a:blip r:embed="rId4" cstate="print">
            <a:lum bright="-10000" contrast="20000"/>
          </a:blip>
          <a:srcRect l="985" t="15397" r="2902" b="6164"/>
          <a:stretch>
            <a:fillRect/>
          </a:stretch>
        </p:blipFill>
        <p:spPr bwMode="auto">
          <a:xfrm>
            <a:off x="7219315" y="4211955"/>
            <a:ext cx="3665855" cy="2385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0" b="14666"/>
          <a:stretch/>
        </p:blipFill>
        <p:spPr>
          <a:xfrm>
            <a:off x="9313506" y="252730"/>
            <a:ext cx="1473006" cy="1831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11151" r="16926" b="5900"/>
          <a:stretch/>
        </p:blipFill>
        <p:spPr>
          <a:xfrm>
            <a:off x="3588668" y="4451216"/>
            <a:ext cx="2536632" cy="2131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Замещающее содержимое 3"/>
          <p:cNvPicPr>
            <a:picLocks noGrp="1" noChangeAspect="1"/>
          </p:cNvPicPr>
          <p:nvPr>
            <p:ph idx="1"/>
          </p:nvPr>
        </p:nvPicPr>
        <p:blipFill>
          <a:blip r:embed="rId3">
            <a:lum contrast="36000"/>
          </a:blip>
          <a:srcRect t="11717"/>
          <a:stretch>
            <a:fillRect/>
          </a:stretch>
        </p:blipFill>
        <p:spPr>
          <a:xfrm>
            <a:off x="516924" y="4320828"/>
            <a:ext cx="2752196" cy="2429857"/>
          </a:xfrm>
          <a:prstGeom prst="rect">
            <a:avLst/>
          </a:prstGeom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7" b="7275"/>
          <a:stretch>
            <a:fillRect/>
          </a:stretch>
        </p:blipFill>
        <p:spPr bwMode="auto">
          <a:xfrm>
            <a:off x="123291" y="160646"/>
            <a:ext cx="3589173" cy="265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70" r="3277" b="10935"/>
          <a:stretch>
            <a:fillRect/>
          </a:stretch>
        </p:blipFill>
        <p:spPr bwMode="auto">
          <a:xfrm>
            <a:off x="6975566" y="4283597"/>
            <a:ext cx="4220209" cy="246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25" b="12588"/>
          <a:stretch>
            <a:fillRect/>
          </a:stretch>
        </p:blipFill>
        <p:spPr bwMode="auto">
          <a:xfrm>
            <a:off x="7590054" y="649410"/>
            <a:ext cx="4207611" cy="2151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D:\2014-12-09\Девочка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86" b="89838" l="9948" r="989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48" b="15632"/>
          <a:stretch>
            <a:fillRect/>
          </a:stretch>
        </p:blipFill>
        <p:spPr bwMode="auto">
          <a:xfrm flipH="1">
            <a:off x="123287" y="3096768"/>
            <a:ext cx="796063" cy="142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80590" y="2843500"/>
            <a:ext cx="90946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Живой интерес у детей вызывает сюжетный танец, который является яркой формой проявления творчества, фантазии, сочетает в себе музыку, движение, драматизацию.Привлекательность сюжетного танца обусловлена созданием своеобразной игровой ситуации, образным перевоплощением, разнохарактерностью персонажей и их общением между собой.</a:t>
            </a:r>
            <a:endParaRPr lang="ru-RU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74202" y="189473"/>
            <a:ext cx="1489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“</a:t>
            </a:r>
            <a:r>
              <a:rPr lang="en-US" dirty="0" err="1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Кошечки</a:t>
            </a:r>
            <a:r>
              <a:rPr lang="en-US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”</a:t>
            </a:r>
            <a:endParaRPr lang="ru-RU" dirty="0">
              <a:solidFill>
                <a:srgbClr val="FF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0080" y="170314"/>
            <a:ext cx="2377440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“Ретро танцульки”</a:t>
            </a:r>
            <a:endParaRPr lang="ru-RU" dirty="0">
              <a:solidFill>
                <a:srgbClr val="FF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81699" y="4320828"/>
            <a:ext cx="1988800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“Күн дьөһөгөй”</a:t>
            </a:r>
            <a:endParaRPr lang="ru-RU" dirty="0">
              <a:solidFill>
                <a:srgbClr val="FF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5208" y="6471944"/>
            <a:ext cx="2298327" cy="3987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Танец индейцев</a:t>
            </a:r>
          </a:p>
        </p:txBody>
      </p:sp>
      <p:sp>
        <p:nvSpPr>
          <p:cNvPr id="5" name="Прямоугольник 4"/>
          <p:cNvSpPr/>
          <p:nvPr/>
        </p:nvSpPr>
        <p:spPr>
          <a:xfrm rot="5400000">
            <a:off x="8386445" y="3168015"/>
            <a:ext cx="682244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u="sng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Monotype Corsiva" panose="03010101010201010101" pitchFamily="66" charset="0"/>
              </a:rPr>
              <a:t>Блок художественно-эстетического направления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63134" y="6332294"/>
            <a:ext cx="2298327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smtClean="0">
                <a:solidFill>
                  <a:srgbClr val="FF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«Под северной радугой»</a:t>
            </a:r>
            <a:endParaRPr lang="en-US" sz="1600" b="1" dirty="0" smtClean="0">
              <a:solidFill>
                <a:srgbClr val="FF00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95" b="43619"/>
          <a:stretch/>
        </p:blipFill>
        <p:spPr>
          <a:xfrm>
            <a:off x="4146301" y="649410"/>
            <a:ext cx="3078951" cy="209669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941193" y="160646"/>
            <a:ext cx="1489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“К</a:t>
            </a:r>
            <a:r>
              <a:rPr lang="ru-RU" dirty="0" err="1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лоунессы</a:t>
            </a:r>
            <a:r>
              <a:rPr lang="en-US" dirty="0" smtClean="0"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”</a:t>
            </a:r>
            <a:endParaRPr lang="ru-RU" dirty="0">
              <a:solidFill>
                <a:srgbClr val="FF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Шары">
  <a:themeElements>
    <a:clrScheme name="Шары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Шары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Шары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ры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ры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460</TotalTime>
  <Words>1905</Words>
  <Application>Microsoft Office PowerPoint</Application>
  <PresentationFormat>Широкоэкранный</PresentationFormat>
  <Paragraphs>186</Paragraphs>
  <Slides>26</Slides>
  <Notes>3</Notes>
  <HiddenSlides>0</HiddenSlides>
  <MMClips>2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8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26</vt:i4>
      </vt:variant>
    </vt:vector>
  </HeadingPairs>
  <TitlesOfParts>
    <vt:vector size="46" baseType="lpstr">
      <vt:lpstr>Arial</vt:lpstr>
      <vt:lpstr>Calibri</vt:lpstr>
      <vt:lpstr>Calibri Light</vt:lpstr>
      <vt:lpstr>Comic Sans MS</vt:lpstr>
      <vt:lpstr>Gabriola</vt:lpstr>
      <vt:lpstr>Monotype Corsiva</vt:lpstr>
      <vt:lpstr>Times New Roman</vt:lpstr>
      <vt:lpstr>Trebuchet MS</vt:lpstr>
      <vt:lpstr>Verdana</vt:lpstr>
      <vt:lpstr>Wingdings 3</vt:lpstr>
      <vt:lpstr>Тема Office</vt:lpstr>
      <vt:lpstr>1_Грань</vt:lpstr>
      <vt:lpstr>4_Шары</vt:lpstr>
      <vt:lpstr>2_Тема Office</vt:lpstr>
      <vt:lpstr>2_Грань</vt:lpstr>
      <vt:lpstr>4_Тема Office</vt:lpstr>
      <vt:lpstr>6_Тема Office</vt:lpstr>
      <vt:lpstr>Office Theme</vt:lpstr>
      <vt:lpstr>Презентация PowerPoint 97–2003</vt:lpstr>
      <vt:lpstr>Документ</vt:lpstr>
      <vt:lpstr>Министерство образования и науки Республики Саха (Якутия) МКУ «Управление образования» МР «Усть-Алданский улус (район)» МБДОУ «Детский сад №28 «Кэнчээри» с.Танда» </vt:lpstr>
      <vt:lpstr>Презентация PowerPoint</vt:lpstr>
      <vt:lpstr>Презентация PowerPoint</vt:lpstr>
      <vt:lpstr>Презентация PowerPoint</vt:lpstr>
      <vt:lpstr>Содержание работы по образовательным областям в процессе развития креативных способностей детей раннего и дошкольного возраста</vt:lpstr>
      <vt:lpstr>Раздел развития творческих способностей посредством техники “изонить” и поделок из бросового материала в арт-студии детского сада «Сатабылчаан» (рук-ль: Софронова С.С.);</vt:lpstr>
      <vt:lpstr>Презентация PowerPoint</vt:lpstr>
      <vt:lpstr>Раздел. Музыка в мире танца (рук-ль: Саввина Н.И.)  Цель: развивать эмоциональное восприятие музыки детей дошкольного возраста через постановки сюжетных танцев и мюзикла </vt:lpstr>
      <vt:lpstr>Презентация PowerPoint</vt:lpstr>
      <vt:lpstr>Раздел Физическое развитие цель: “формирование физических качеств детей дошкольного возраста посредством обучения видам национальных игр и использования нетрадиционного оборудования из конского волоса» </vt:lpstr>
      <vt:lpstr>“Хабылык” (национальная настольная игра лучинками из дерева)</vt:lpstr>
      <vt:lpstr>Национальная подвижная игра “МОХСУО”</vt:lpstr>
      <vt:lpstr>Презентация PowerPoint</vt:lpstr>
      <vt:lpstr>Презентация PowerPoint</vt:lpstr>
      <vt:lpstr>Раздел Развитие речи Цель: Развитие речи детей раннего и дошкольного возраста посредством упражнений с использованием электронных картинок и дидактических игр» (рук-ль: Бурнашева О.И.)</vt:lpstr>
      <vt:lpstr>Презентация PowerPoint</vt:lpstr>
      <vt:lpstr>Раздел интеллектуального развития детей дошкольного возраста в процессе инновационной деятельности по технологии «Ситуация» (рук-ль: Аммосова С.Д.)</vt:lpstr>
      <vt:lpstr>Раздел формирования основ безопасности жизнедеятельности детей дошкольного возраста (рук-ль: Сидорова Т.В.)</vt:lpstr>
      <vt:lpstr>Раздел Работа с семьями (рук-ль: Бурнашева О.И.)</vt:lpstr>
      <vt:lpstr>Презентация PowerPoint</vt:lpstr>
      <vt:lpstr>Презентация PowerPoint</vt:lpstr>
      <vt:lpstr>Презентация PowerPoint</vt:lpstr>
      <vt:lpstr>Уровень креативных качеств личности воспитанников детского сада №28 «Кэнчээри» с.Танда</vt:lpstr>
      <vt:lpstr>Презентация PowerPoint</vt:lpstr>
      <vt:lpstr>Презентация PowerPoint</vt:lpstr>
      <vt:lpstr>ЗАКЛЮЧЕНИЕ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МКУ «Управление образования» МР «Усть-Алданский улус (район)» МБДОУ «Детский сад №28 «Кэнчээри» с.Танда»</dc:title>
  <dc:creator>DETSAD</dc:creator>
  <cp:lastModifiedBy>User</cp:lastModifiedBy>
  <cp:revision>185</cp:revision>
  <dcterms:created xsi:type="dcterms:W3CDTF">2017-11-02T03:01:00Z</dcterms:created>
  <dcterms:modified xsi:type="dcterms:W3CDTF">2023-03-27T08:37:44Z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1049-11.2.0.9169</vt:lpwstr>
  </property>
</Properties>
</file>