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9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0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1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2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1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0" r:id="rId3"/>
    <p:sldMasterId id="2147483720" r:id="rId4"/>
    <p:sldMasterId id="2147483740" r:id="rId5"/>
    <p:sldMasterId id="2147483760" r:id="rId6"/>
    <p:sldMasterId id="2147483780" r:id="rId7"/>
    <p:sldMasterId id="2147483800" r:id="rId8"/>
    <p:sldMasterId id="2147483820" r:id="rId9"/>
    <p:sldMasterId id="2147483840" r:id="rId10"/>
    <p:sldMasterId id="2147483860" r:id="rId11"/>
    <p:sldMasterId id="2147483880" r:id="rId12"/>
    <p:sldMasterId id="2147483900" r:id="rId13"/>
    <p:sldMasterId id="2147483920" r:id="rId14"/>
    <p:sldMasterId id="2147483940" r:id="rId15"/>
  </p:sldMasterIdLst>
  <p:notesMasterIdLst>
    <p:notesMasterId r:id="rId33"/>
  </p:notesMasterIdLst>
  <p:sldIdLst>
    <p:sldId id="257" r:id="rId16"/>
    <p:sldId id="258" r:id="rId17"/>
    <p:sldId id="259" r:id="rId18"/>
    <p:sldId id="273" r:id="rId19"/>
    <p:sldId id="272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FD316-79E6-4F13-B57E-15F29CE1FE3F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5F4AB-2C5E-4485-B7AC-8135FB709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9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2347E-41F5-4BFC-834C-5457B07F6E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3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563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916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172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597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488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641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883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09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48037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276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6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821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2667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681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660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08374"/>
      </p:ext>
    </p:extLst>
  </p:cSld>
  <p:clrMapOvr>
    <a:masterClrMapping/>
  </p:clrMapOvr>
  <p:transition advClick="0" advTm="9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23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794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67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310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355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19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7148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364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328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860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48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036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5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9992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335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576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505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663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7459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879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1999"/>
      </p:ext>
    </p:extLst>
  </p:cSld>
  <p:clrMapOvr>
    <a:masterClrMapping/>
  </p:clrMapOvr>
  <p:transition advClick="0" advTm="9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864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730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467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644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347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11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179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048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767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482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499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094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7318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393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116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755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2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419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756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99643"/>
      </p:ext>
    </p:extLst>
  </p:cSld>
  <p:clrMapOvr>
    <a:masterClrMapping/>
  </p:clrMapOvr>
  <p:transition advClick="0" advTm="9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992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7787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465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6323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562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036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102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1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734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62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757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591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348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31251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321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523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801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4532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12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766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60784"/>
      </p:ext>
    </p:extLst>
  </p:cSld>
  <p:clrMapOvr>
    <a:masterClrMapping/>
  </p:clrMapOvr>
  <p:transition advClick="0" advTm="900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919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219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636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795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27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587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667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1973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805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64657"/>
      </p:ext>
    </p:extLst>
  </p:cSld>
  <p:clrMapOvr>
    <a:masterClrMapping/>
  </p:clrMapOvr>
  <p:transition advClick="0" advTm="900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701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692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001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92622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8847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557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5502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184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344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27154"/>
      </p:ext>
    </p:extLst>
  </p:cSld>
  <p:clrMapOvr>
    <a:masterClrMapping/>
  </p:clrMapOvr>
  <p:transition advClick="0" advTm="9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504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1961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705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735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6871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549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140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71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360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155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17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8746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700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062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435316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1014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135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4602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06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371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76901"/>
      </p:ext>
    </p:extLst>
  </p:cSld>
  <p:clrMapOvr>
    <a:masterClrMapping/>
  </p:clrMapOvr>
  <p:transition advClick="0" advTm="900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09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7917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50174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4752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067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6869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885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765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94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8185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1232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17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954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78418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76463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2604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8590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854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8272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95627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69697"/>
      </p:ext>
    </p:extLst>
  </p:cSld>
  <p:clrMapOvr>
    <a:masterClrMapping/>
  </p:clrMapOvr>
  <p:transition advClick="0" advTm="900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2826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09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9308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8896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707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1275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3674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7975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5695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645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6089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5255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6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464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158504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8070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990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0429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4028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6738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803435"/>
      </p:ext>
    </p:extLst>
  </p:cSld>
  <p:clrMapOvr>
    <a:masterClrMapping/>
  </p:clrMapOvr>
  <p:transition advClick="0" advTm="900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4506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4289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74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026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9454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02699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541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8869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2694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018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679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9422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3127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488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4873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3478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6392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6299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0524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0133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87817"/>
      </p:ext>
    </p:extLst>
  </p:cSld>
  <p:clrMapOvr>
    <a:masterClrMapping/>
  </p:clrMapOvr>
  <p:transition advClick="0" advTm="900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709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92"/>
            <a:ext cx="10363200" cy="1470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504"/>
            <a:ext cx="8534400" cy="17527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7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4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1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9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8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2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62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99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51683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20156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245"/>
            <a:ext cx="10363200" cy="1362182"/>
          </a:xfrm>
        </p:spPr>
        <p:txBody>
          <a:bodyPr anchor="t"/>
          <a:lstStyle>
            <a:lvl1pPr algn="l">
              <a:defRPr sz="207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940"/>
            <a:ext cx="10363200" cy="1500305"/>
          </a:xfrm>
        </p:spPr>
        <p:txBody>
          <a:bodyPr anchor="b"/>
          <a:lstStyle>
            <a:lvl1pPr marL="0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1pPr>
            <a:lvl2pPr marL="237458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2pPr>
            <a:lvl3pPr marL="474917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3pPr>
            <a:lvl4pPr marL="712375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4pPr>
            <a:lvl5pPr marL="949833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5pPr>
            <a:lvl6pPr marL="1187291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6pPr>
            <a:lvl7pPr marL="1424750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7pPr>
            <a:lvl8pPr marL="1662208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8pPr>
            <a:lvl9pPr marL="1899666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46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4038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325"/>
            <a:ext cx="5384800" cy="4526317"/>
          </a:xfrm>
        </p:spPr>
        <p:txBody>
          <a:bodyPr/>
          <a:lstStyle>
            <a:lvl1pPr>
              <a:defRPr sz="1454"/>
            </a:lvl1pPr>
            <a:lvl2pPr>
              <a:defRPr sz="1247"/>
            </a:lvl2pPr>
            <a:lvl3pPr>
              <a:defRPr sz="1039"/>
            </a:lvl3pPr>
            <a:lvl4pPr>
              <a:defRPr sz="935"/>
            </a:lvl4pPr>
            <a:lvl5pPr>
              <a:defRPr sz="935"/>
            </a:lvl5pPr>
            <a:lvl6pPr>
              <a:defRPr sz="935"/>
            </a:lvl6pPr>
            <a:lvl7pPr>
              <a:defRPr sz="935"/>
            </a:lvl7pPr>
            <a:lvl8pPr>
              <a:defRPr sz="935"/>
            </a:lvl8pPr>
            <a:lvl9pPr>
              <a:defRPr sz="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325"/>
            <a:ext cx="5384800" cy="4526317"/>
          </a:xfrm>
        </p:spPr>
        <p:txBody>
          <a:bodyPr/>
          <a:lstStyle>
            <a:lvl1pPr>
              <a:defRPr sz="1454"/>
            </a:lvl1pPr>
            <a:lvl2pPr>
              <a:defRPr sz="1247"/>
            </a:lvl2pPr>
            <a:lvl3pPr>
              <a:defRPr sz="1039"/>
            </a:lvl3pPr>
            <a:lvl4pPr>
              <a:defRPr sz="935"/>
            </a:lvl4pPr>
            <a:lvl5pPr>
              <a:defRPr sz="935"/>
            </a:lvl5pPr>
            <a:lvl6pPr>
              <a:defRPr sz="935"/>
            </a:lvl6pPr>
            <a:lvl7pPr>
              <a:defRPr sz="935"/>
            </a:lvl7pPr>
            <a:lvl8pPr>
              <a:defRPr sz="935"/>
            </a:lvl8pPr>
            <a:lvl9pPr>
              <a:defRPr sz="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03186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233"/>
            <a:ext cx="5386917" cy="639812"/>
          </a:xfrm>
        </p:spPr>
        <p:txBody>
          <a:bodyPr anchor="b"/>
          <a:lstStyle>
            <a:lvl1pPr marL="0" indent="0">
              <a:buNone/>
              <a:defRPr sz="1247" b="1"/>
            </a:lvl1pPr>
            <a:lvl2pPr marL="237458" indent="0">
              <a:buNone/>
              <a:defRPr sz="1039" b="1"/>
            </a:lvl2pPr>
            <a:lvl3pPr marL="474917" indent="0">
              <a:buNone/>
              <a:defRPr sz="935" b="1"/>
            </a:lvl3pPr>
            <a:lvl4pPr marL="712375" indent="0">
              <a:buNone/>
              <a:defRPr sz="831" b="1"/>
            </a:lvl4pPr>
            <a:lvl5pPr marL="949833" indent="0">
              <a:buNone/>
              <a:defRPr sz="831" b="1"/>
            </a:lvl5pPr>
            <a:lvl6pPr marL="1187291" indent="0">
              <a:buNone/>
              <a:defRPr sz="831" b="1"/>
            </a:lvl6pPr>
            <a:lvl7pPr marL="1424750" indent="0">
              <a:buNone/>
              <a:defRPr sz="831" b="1"/>
            </a:lvl7pPr>
            <a:lvl8pPr marL="1662208" indent="0">
              <a:buNone/>
              <a:defRPr sz="831" b="1"/>
            </a:lvl8pPr>
            <a:lvl9pPr marL="1899666" indent="0">
              <a:buNone/>
              <a:defRPr sz="8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5046"/>
            <a:ext cx="5386917" cy="3951597"/>
          </a:xfrm>
        </p:spPr>
        <p:txBody>
          <a:bodyPr/>
          <a:lstStyle>
            <a:lvl1pPr>
              <a:defRPr sz="1247"/>
            </a:lvl1pPr>
            <a:lvl2pPr>
              <a:defRPr sz="1039"/>
            </a:lvl2pPr>
            <a:lvl3pPr>
              <a:defRPr sz="935"/>
            </a:lvl3pPr>
            <a:lvl4pPr>
              <a:defRPr sz="831"/>
            </a:lvl4pPr>
            <a:lvl5pPr>
              <a:defRPr sz="831"/>
            </a:lvl5pPr>
            <a:lvl6pPr>
              <a:defRPr sz="831"/>
            </a:lvl6pPr>
            <a:lvl7pPr>
              <a:defRPr sz="831"/>
            </a:lvl7pPr>
            <a:lvl8pPr>
              <a:defRPr sz="831"/>
            </a:lvl8pPr>
            <a:lvl9pPr>
              <a:defRPr sz="83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233"/>
            <a:ext cx="5389033" cy="639812"/>
          </a:xfrm>
        </p:spPr>
        <p:txBody>
          <a:bodyPr anchor="b"/>
          <a:lstStyle>
            <a:lvl1pPr marL="0" indent="0">
              <a:buNone/>
              <a:defRPr sz="1247" b="1"/>
            </a:lvl1pPr>
            <a:lvl2pPr marL="237458" indent="0">
              <a:buNone/>
              <a:defRPr sz="1039" b="1"/>
            </a:lvl2pPr>
            <a:lvl3pPr marL="474917" indent="0">
              <a:buNone/>
              <a:defRPr sz="935" b="1"/>
            </a:lvl3pPr>
            <a:lvl4pPr marL="712375" indent="0">
              <a:buNone/>
              <a:defRPr sz="831" b="1"/>
            </a:lvl4pPr>
            <a:lvl5pPr marL="949833" indent="0">
              <a:buNone/>
              <a:defRPr sz="831" b="1"/>
            </a:lvl5pPr>
            <a:lvl6pPr marL="1187291" indent="0">
              <a:buNone/>
              <a:defRPr sz="831" b="1"/>
            </a:lvl6pPr>
            <a:lvl7pPr marL="1424750" indent="0">
              <a:buNone/>
              <a:defRPr sz="831" b="1"/>
            </a:lvl7pPr>
            <a:lvl8pPr marL="1662208" indent="0">
              <a:buNone/>
              <a:defRPr sz="831" b="1"/>
            </a:lvl8pPr>
            <a:lvl9pPr marL="1899666" indent="0">
              <a:buNone/>
              <a:defRPr sz="83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5046"/>
            <a:ext cx="5389033" cy="3951597"/>
          </a:xfrm>
        </p:spPr>
        <p:txBody>
          <a:bodyPr/>
          <a:lstStyle>
            <a:lvl1pPr>
              <a:defRPr sz="1247"/>
            </a:lvl1pPr>
            <a:lvl2pPr>
              <a:defRPr sz="1039"/>
            </a:lvl2pPr>
            <a:lvl3pPr>
              <a:defRPr sz="935"/>
            </a:lvl3pPr>
            <a:lvl4pPr>
              <a:defRPr sz="831"/>
            </a:lvl4pPr>
            <a:lvl5pPr>
              <a:defRPr sz="831"/>
            </a:lvl5pPr>
            <a:lvl6pPr>
              <a:defRPr sz="831"/>
            </a:lvl6pPr>
            <a:lvl7pPr>
              <a:defRPr sz="831"/>
            </a:lvl7pPr>
            <a:lvl8pPr>
              <a:defRPr sz="831"/>
            </a:lvl8pPr>
            <a:lvl9pPr>
              <a:defRPr sz="83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9693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68036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165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71"/>
            <a:ext cx="4011084" cy="1162141"/>
          </a:xfrm>
        </p:spPr>
        <p:txBody>
          <a:bodyPr anchor="b"/>
          <a:lstStyle>
            <a:lvl1pPr algn="l">
              <a:defRPr sz="103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71"/>
            <a:ext cx="6815668" cy="5853571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7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212"/>
            <a:ext cx="4011084" cy="4691430"/>
          </a:xfrm>
        </p:spPr>
        <p:txBody>
          <a:bodyPr/>
          <a:lstStyle>
            <a:lvl1pPr marL="0" indent="0">
              <a:buNone/>
              <a:defRPr sz="727"/>
            </a:lvl1pPr>
            <a:lvl2pPr marL="237458" indent="0">
              <a:buNone/>
              <a:defRPr sz="623"/>
            </a:lvl2pPr>
            <a:lvl3pPr marL="474917" indent="0">
              <a:buNone/>
              <a:defRPr sz="519"/>
            </a:lvl3pPr>
            <a:lvl4pPr marL="712375" indent="0">
              <a:buNone/>
              <a:defRPr sz="467"/>
            </a:lvl4pPr>
            <a:lvl5pPr marL="949833" indent="0">
              <a:buNone/>
              <a:defRPr sz="467"/>
            </a:lvl5pPr>
            <a:lvl6pPr marL="1187291" indent="0">
              <a:buNone/>
              <a:defRPr sz="467"/>
            </a:lvl6pPr>
            <a:lvl7pPr marL="1424750" indent="0">
              <a:buNone/>
              <a:defRPr sz="467"/>
            </a:lvl7pPr>
            <a:lvl8pPr marL="1662208" indent="0">
              <a:buNone/>
              <a:defRPr sz="467"/>
            </a:lvl8pPr>
            <a:lvl9pPr marL="1899666" indent="0">
              <a:buNone/>
              <a:defRPr sz="4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54309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976"/>
            <a:ext cx="7315200" cy="566782"/>
          </a:xfrm>
        </p:spPr>
        <p:txBody>
          <a:bodyPr anchor="b"/>
          <a:lstStyle>
            <a:lvl1pPr algn="l">
              <a:defRPr sz="103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823"/>
            <a:ext cx="7315200" cy="4115122"/>
          </a:xfrm>
        </p:spPr>
        <p:txBody>
          <a:bodyPr/>
          <a:lstStyle>
            <a:lvl1pPr marL="0" indent="0">
              <a:buNone/>
              <a:defRPr sz="1662"/>
            </a:lvl1pPr>
            <a:lvl2pPr marL="237458" indent="0">
              <a:buNone/>
              <a:defRPr sz="1454"/>
            </a:lvl2pPr>
            <a:lvl3pPr marL="474917" indent="0">
              <a:buNone/>
              <a:defRPr sz="1247"/>
            </a:lvl3pPr>
            <a:lvl4pPr marL="712375" indent="0">
              <a:buNone/>
              <a:defRPr sz="1039"/>
            </a:lvl4pPr>
            <a:lvl5pPr marL="949833" indent="0">
              <a:buNone/>
              <a:defRPr sz="1039"/>
            </a:lvl5pPr>
            <a:lvl6pPr marL="1187291" indent="0">
              <a:buNone/>
              <a:defRPr sz="1039"/>
            </a:lvl6pPr>
            <a:lvl7pPr marL="1424750" indent="0">
              <a:buNone/>
              <a:defRPr sz="1039"/>
            </a:lvl7pPr>
            <a:lvl8pPr marL="1662208" indent="0">
              <a:buNone/>
              <a:defRPr sz="1039"/>
            </a:lvl8pPr>
            <a:lvl9pPr marL="1899666" indent="0">
              <a:buNone/>
              <a:defRPr sz="103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758"/>
            <a:ext cx="7315200" cy="804925"/>
          </a:xfrm>
        </p:spPr>
        <p:txBody>
          <a:bodyPr/>
          <a:lstStyle>
            <a:lvl1pPr marL="0" indent="0">
              <a:buNone/>
              <a:defRPr sz="727"/>
            </a:lvl1pPr>
            <a:lvl2pPr marL="237458" indent="0">
              <a:buNone/>
              <a:defRPr sz="623"/>
            </a:lvl2pPr>
            <a:lvl3pPr marL="474917" indent="0">
              <a:buNone/>
              <a:defRPr sz="519"/>
            </a:lvl3pPr>
            <a:lvl4pPr marL="712375" indent="0">
              <a:buNone/>
              <a:defRPr sz="467"/>
            </a:lvl4pPr>
            <a:lvl5pPr marL="949833" indent="0">
              <a:buNone/>
              <a:defRPr sz="467"/>
            </a:lvl5pPr>
            <a:lvl6pPr marL="1187291" indent="0">
              <a:buNone/>
              <a:defRPr sz="467"/>
            </a:lvl6pPr>
            <a:lvl7pPr marL="1424750" indent="0">
              <a:buNone/>
              <a:defRPr sz="467"/>
            </a:lvl7pPr>
            <a:lvl8pPr marL="1662208" indent="0">
              <a:buNone/>
              <a:defRPr sz="467"/>
            </a:lvl8pPr>
            <a:lvl9pPr marL="1899666" indent="0">
              <a:buNone/>
              <a:defRPr sz="4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83795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8229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98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98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12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8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90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09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5369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636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03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15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97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33759"/>
      </p:ext>
    </p:extLst>
  </p:cSld>
  <p:clrMapOvr>
    <a:masterClrMapping/>
  </p:clrMapOvr>
  <p:transition advClick="0" advTm="9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50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7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17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21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54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83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51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35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17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578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08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399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2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68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536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45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68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5697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91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09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48188"/>
      </p:ext>
    </p:extLst>
  </p:cSld>
  <p:clrMapOvr>
    <a:masterClrMapping/>
  </p:clrMapOvr>
  <p:transition advClick="0" advTm="9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807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09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62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3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355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91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07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56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43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348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136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781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830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747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827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84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041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84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828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939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44527"/>
      </p:ext>
    </p:extLst>
  </p:cSld>
  <p:clrMapOvr>
    <a:masterClrMapping/>
  </p:clrMapOvr>
  <p:transition advClick="0" advTm="9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382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080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732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9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37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69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B55A7-73AF-4775-B620-B0CDF274D9B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740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269340-A74B-4EC0-909F-5972A8F89D6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551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C07BD-50F6-48C0-8DCF-5A867760A83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351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C28B2-ACB4-463E-8833-1E42A108FECD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80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303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02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13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6371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1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55084F-B409-407C-855D-3BE14757FC2A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439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963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45B5DD-7FC5-4DB0-93FF-E15BBEBEF4B7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5648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05C029-0510-4C40-A4EB-A318815B4B7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128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9716-34D5-4E98-9F0B-66998F51B07C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725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03207E-624A-494A-9781-8CDA277F304B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284902"/>
      </p:ext>
    </p:extLst>
  </p:cSld>
  <p:clrMapOvr>
    <a:masterClrMapping/>
  </p:clrMapOvr>
  <p:transition advClick="0" advTm="9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3/9/2023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210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913FCF-4344-4ABD-868A-5226650A6134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638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F53F88-EA7B-4318-A0B8-96A5595D505E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777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00C69-BBB3-4F90-B281-7C5AE6059000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676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05D0FC-8AB7-4732-8FD3-4EBC7FF8B2D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8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19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5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57.xml"/><Relationship Id="rId19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1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2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8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1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60"/>
            <a:ext cx="10972800" cy="1143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325"/>
            <a:ext cx="10972800" cy="4526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848"/>
            <a:ext cx="2844800" cy="36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F3DC-D4E9-4966-87F0-66123E818B50}" type="datetimeFigureOut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09.03.2023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848"/>
            <a:ext cx="3860800" cy="36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848"/>
            <a:ext cx="2844800" cy="36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33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780C9-9593-4D1B-A3FF-766E96AD6097}" type="slidenum">
              <a:rPr kumimoji="0" lang="ru-RU" sz="6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3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defTabSz="474917" rtl="0" eaLnBrk="1" latinLnBrk="0" hangingPunct="1">
        <a:spcBef>
          <a:spcPct val="0"/>
        </a:spcBef>
        <a:buNone/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094" indent="-178094" algn="l" defTabSz="474917" rtl="0" eaLnBrk="1" latinLnBrk="0" hangingPunct="1">
        <a:spcBef>
          <a:spcPct val="15000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386090" indent="-148192" algn="l" defTabSz="474917" rtl="0" eaLnBrk="1" latinLnBrk="0" hangingPunct="1">
        <a:spcBef>
          <a:spcPct val="15000"/>
        </a:spcBef>
        <a:buFont typeface="Arial" panose="020B0604020202020204" pitchFamily="34" charset="0"/>
        <a:buChar char="–"/>
        <a:defRPr sz="1454" kern="1200">
          <a:solidFill>
            <a:schemeClr val="tx1"/>
          </a:solidFill>
          <a:latin typeface="+mn-lt"/>
          <a:ea typeface="+mn-ea"/>
          <a:cs typeface="+mn-cs"/>
        </a:defRPr>
      </a:lvl2pPr>
      <a:lvl3pPr marL="593646" indent="-118729" algn="l" defTabSz="474917" rtl="0" eaLnBrk="1" latinLnBrk="0" hangingPunct="1">
        <a:spcBef>
          <a:spcPct val="15000"/>
        </a:spcBef>
        <a:buFont typeface="Arial" panose="020B0604020202020204" pitchFamily="34" charset="0"/>
        <a:buChar char="•"/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831104" indent="-118729" algn="l" defTabSz="474917" rtl="0" eaLnBrk="1" latinLnBrk="0" hangingPunct="1">
        <a:spcBef>
          <a:spcPct val="15000"/>
        </a:spcBef>
        <a:buFont typeface="Arial" panose="020B0604020202020204" pitchFamily="34" charset="0"/>
        <a:buChar char="–"/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68562" indent="-118729" algn="l" defTabSz="474917" rtl="0" eaLnBrk="1" latinLnBrk="0" hangingPunct="1">
        <a:spcBef>
          <a:spcPct val="15000"/>
        </a:spcBef>
        <a:buFont typeface="Arial" panose="020B0604020202020204" pitchFamily="34" charset="0"/>
        <a:buChar char="»"/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06020" indent="-118729" algn="l" defTabSz="474917" rtl="0" eaLnBrk="1" latinLnBrk="0" hangingPunct="1">
        <a:spcBef>
          <a:spcPct val="15000"/>
        </a:spcBef>
        <a:buFont typeface="Arial" panose="020B0604020202020204" pitchFamily="34" charset="0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43479" indent="-118729" algn="l" defTabSz="474917" rtl="0" eaLnBrk="1" latinLnBrk="0" hangingPunct="1">
        <a:spcBef>
          <a:spcPct val="15000"/>
        </a:spcBef>
        <a:buFont typeface="Arial" panose="020B0604020202020204" pitchFamily="34" charset="0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780937" indent="-118729" algn="l" defTabSz="474917" rtl="0" eaLnBrk="1" latinLnBrk="0" hangingPunct="1">
        <a:spcBef>
          <a:spcPct val="15000"/>
        </a:spcBef>
        <a:buFont typeface="Arial" panose="020B0604020202020204" pitchFamily="34" charset="0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018395" indent="-118729" algn="l" defTabSz="474917" rtl="0" eaLnBrk="1" latinLnBrk="0" hangingPunct="1">
        <a:spcBef>
          <a:spcPct val="15000"/>
        </a:spcBef>
        <a:buFont typeface="Arial" panose="020B0604020202020204" pitchFamily="34" charset="0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458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917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375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833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7291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750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2208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666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5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3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0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9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8C4F2-0119-421B-8F12-E4F94E76FA62}" type="slidenum">
              <a:rPr lang="ru-RU" smtClean="0">
                <a:solidFill>
                  <a:prstClr val="black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8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75" y="1501121"/>
            <a:ext cx="9478649" cy="5356879"/>
          </a:xfrm>
          <a:prstGeom prst="rect">
            <a:avLst/>
          </a:prstGeom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974057" y="476672"/>
            <a:ext cx="8243887" cy="8055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CC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Основные показатели и результаты</a:t>
            </a:r>
            <a:endParaRPr lang="ru-RU" sz="4000" dirty="0">
              <a:solidFill>
                <a:srgbClr val="CC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41143" y="2814936"/>
            <a:ext cx="56603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МР «</a:t>
            </a:r>
            <a:r>
              <a:rPr lang="ru-RU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Усть-Алданский</a:t>
            </a:r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улус (район)»</a:t>
            </a:r>
          </a:p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Республики Саха (Якутия)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0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915026" y="1340768"/>
            <a:ext cx="4752975" cy="1719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CC0000"/>
                </a:solidFill>
              </a:rPr>
              <a:t/>
            </a:r>
            <a:br>
              <a:rPr lang="ru-RU" sz="2000" b="1" dirty="0">
                <a:solidFill>
                  <a:srgbClr val="CC0000"/>
                </a:solidFill>
              </a:rPr>
            </a:br>
            <a:r>
              <a:rPr lang="ru-RU" sz="2000" b="1" dirty="0">
                <a:solidFill>
                  <a:srgbClr val="CC0000"/>
                </a:solidFill>
              </a:rPr>
              <a:t/>
            </a:r>
            <a:br>
              <a:rPr lang="ru-RU" sz="2000" b="1" dirty="0">
                <a:solidFill>
                  <a:srgbClr val="CC0000"/>
                </a:solidFill>
              </a:rPr>
            </a:br>
            <a:r>
              <a:rPr lang="ru-RU" sz="2000" b="1" dirty="0">
                <a:solidFill>
                  <a:srgbClr val="CC0000"/>
                </a:solidFill>
              </a:rPr>
              <a:t/>
            </a:r>
            <a:br>
              <a:rPr lang="ru-RU" sz="2000" b="1" dirty="0">
                <a:solidFill>
                  <a:srgbClr val="CC0000"/>
                </a:solidFill>
              </a:rPr>
            </a:br>
            <a:r>
              <a:rPr lang="ru-RU" sz="2000" b="1" dirty="0">
                <a:solidFill>
                  <a:srgbClr val="CC0000"/>
                </a:solidFill>
              </a:rPr>
              <a:t/>
            </a:r>
            <a:br>
              <a:rPr lang="ru-RU" sz="2000" b="1" dirty="0">
                <a:solidFill>
                  <a:srgbClr val="CC0000"/>
                </a:solidFill>
              </a:rPr>
            </a:br>
            <a:r>
              <a:rPr lang="ru-RU" sz="2000" b="1" dirty="0">
                <a:solidFill>
                  <a:srgbClr val="CC0000"/>
                </a:solidFill>
              </a:rPr>
              <a:t/>
            </a:r>
            <a:br>
              <a:rPr lang="ru-RU" sz="2000" b="1" dirty="0">
                <a:solidFill>
                  <a:srgbClr val="CC0000"/>
                </a:solidFill>
              </a:rPr>
            </a:br>
            <a:r>
              <a:rPr lang="ru-RU" sz="2000" b="1" dirty="0">
                <a:solidFill>
                  <a:srgbClr val="CC0000"/>
                </a:solidFill>
              </a:rPr>
              <a:t>2008 год - Серебряный призер Всероссийского конкурса «Росточек: мир спасут дети» </a:t>
            </a:r>
            <a:br>
              <a:rPr lang="ru-RU" sz="2000" b="1" dirty="0">
                <a:solidFill>
                  <a:srgbClr val="CC0000"/>
                </a:solidFill>
              </a:rPr>
            </a:br>
            <a:r>
              <a:rPr lang="ru-RU" sz="2000" b="1" dirty="0">
                <a:solidFill>
                  <a:srgbClr val="CC0000"/>
                </a:solidFill>
              </a:rPr>
              <a:t>г. Новосибирск.</a:t>
            </a:r>
            <a:r>
              <a:rPr lang="ru-RU" sz="4000" b="1" dirty="0">
                <a:solidFill>
                  <a:srgbClr val="CC0000"/>
                </a:solidFill>
              </a:rPr>
              <a:t/>
            </a:r>
            <a:br>
              <a:rPr lang="ru-RU" sz="4000" b="1" dirty="0">
                <a:solidFill>
                  <a:srgbClr val="CC0000"/>
                </a:solidFill>
              </a:rPr>
            </a:br>
            <a:r>
              <a:rPr lang="ru-RU" sz="4000" b="1" dirty="0">
                <a:solidFill>
                  <a:srgbClr val="CC0000"/>
                </a:solidFill>
              </a:rPr>
              <a:t/>
            </a:r>
            <a:br>
              <a:rPr lang="ru-RU" sz="4000" b="1" dirty="0">
                <a:solidFill>
                  <a:srgbClr val="CC0000"/>
                </a:solidFill>
              </a:rPr>
            </a:br>
            <a:endParaRPr lang="ru-RU" sz="4000" b="1" dirty="0">
              <a:solidFill>
                <a:srgbClr val="CC0000"/>
              </a:solidFill>
            </a:endParaRPr>
          </a:p>
        </p:txBody>
      </p:sp>
      <p:pic>
        <p:nvPicPr>
          <p:cNvPr id="110596" name="Picture 3" descr="00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lum contrast="12000"/>
          </a:blip>
          <a:srcRect l="2283" t="8162"/>
          <a:stretch>
            <a:fillRect/>
          </a:stretch>
        </p:blipFill>
        <p:spPr>
          <a:xfrm>
            <a:off x="1919289" y="765176"/>
            <a:ext cx="3768725" cy="5318125"/>
          </a:xfrm>
          <a:noFill/>
          <a:ln>
            <a:solidFill>
              <a:schemeClr val="accent2"/>
            </a:solidFill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10597" name="Picture 4" descr="002"/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</a:blip>
          <a:srcRect l="6487" t="6395" r="6201" b="4356"/>
          <a:stretch>
            <a:fillRect/>
          </a:stretch>
        </p:blipFill>
        <p:spPr bwMode="auto">
          <a:xfrm>
            <a:off x="6838518" y="3259491"/>
            <a:ext cx="2665701" cy="276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66914" y="103188"/>
            <a:ext cx="8243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240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с.Танда»</a:t>
            </a:r>
            <a:endParaRPr lang="ru-RU" sz="2400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400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</a:t>
            </a:r>
            <a:r>
              <a:rPr lang="ru-RU" sz="2400" dirty="0" err="1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rcRect l="23743" t="27679"/>
          <a:stretch>
            <a:fillRect/>
          </a:stretch>
        </p:blipFill>
        <p:spPr>
          <a:xfrm>
            <a:off x="1919288" y="908051"/>
            <a:ext cx="3529012" cy="460216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1620" name="Прямоугольник 5"/>
          <p:cNvSpPr>
            <a:spLocks noChangeArrowheads="1"/>
          </p:cNvSpPr>
          <p:nvPr/>
        </p:nvSpPr>
        <p:spPr bwMode="auto">
          <a:xfrm>
            <a:off x="5788025" y="1484314"/>
            <a:ext cx="4572000" cy="1570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sz="2400" b="1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«Лучшая оздоровительная программа сельского детского сада» республиканского конкурса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sz="2400" b="1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«Лучший сельский детский сад-2013»</a:t>
            </a:r>
          </a:p>
        </p:txBody>
      </p:sp>
    </p:spTree>
    <p:extLst>
      <p:ext uri="{BB962C8B-B14F-4D97-AF65-F5344CB8AC3E}">
        <p14:creationId xmlns:p14="http://schemas.microsoft.com/office/powerpoint/2010/main" val="39954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112643" name="Прямоугольник 5"/>
          <p:cNvSpPr>
            <a:spLocks noChangeArrowheads="1"/>
          </p:cNvSpPr>
          <p:nvPr/>
        </p:nvSpPr>
        <p:spPr bwMode="auto">
          <a:xfrm>
            <a:off x="5788025" y="1484313"/>
            <a:ext cx="4572000" cy="32808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sz="28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Диплом лауреата конкурса «Восемь жемчужин дошкольного образования России»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altLang="ru-RU" sz="28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XVII </a:t>
            </a:r>
            <a:r>
              <a:rPr lang="ru-RU" altLang="ru-RU" sz="28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Российского образовательного форума-2013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altLang="ru-RU" sz="28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номинации “Здоровый дошкольник  !”</a:t>
            </a:r>
            <a:endParaRPr lang="ru-RU" altLang="ru-RU" sz="2800" b="1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 l="6470" t="2583"/>
          <a:stretch>
            <a:fillRect/>
          </a:stretch>
        </p:blipFill>
        <p:spPr bwMode="auto">
          <a:xfrm>
            <a:off x="2286001" y="1030289"/>
            <a:ext cx="3216275" cy="46069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400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</a:t>
            </a:r>
            <a:r>
              <a:rPr lang="ru-RU" sz="2400" dirty="0" err="1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526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400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</a:t>
            </a:r>
            <a:r>
              <a:rPr lang="ru-RU" sz="2400" dirty="0" err="1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113667" name="Объект 3" descr="C:\Users\DETSAD\Pictures\2016-12-05\001.jpg"/>
          <p:cNvPicPr>
            <a:picLocks noGrp="1"/>
          </p:cNvPicPr>
          <p:nvPr>
            <p:ph sz="quarter" idx="13"/>
          </p:nvPr>
        </p:nvPicPr>
        <p:blipFill>
          <a:blip r:embed="rId3" cstate="print"/>
          <a:srcRect l="5070" t="2361" r="6897" b="2950"/>
          <a:stretch>
            <a:fillRect/>
          </a:stretch>
        </p:blipFill>
        <p:spPr>
          <a:xfrm>
            <a:off x="1966914" y="997095"/>
            <a:ext cx="3779837" cy="5168178"/>
          </a:xfrm>
        </p:spPr>
      </p:pic>
      <p:sp>
        <p:nvSpPr>
          <p:cNvPr id="6" name="Надпись 6"/>
          <p:cNvSpPr txBox="1"/>
          <p:nvPr/>
        </p:nvSpPr>
        <p:spPr>
          <a:xfrm>
            <a:off x="5627687" y="2166937"/>
            <a:ext cx="4271963" cy="126206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 eaLnBrk="0" fontAlgn="base" hangingPunct="0">
              <a:spcBef>
                <a:spcPct val="0"/>
              </a:spcBef>
              <a:defRPr/>
            </a:pPr>
            <a:r>
              <a:rPr lang="ru-RU" sz="2400" b="1" kern="100" dirty="0">
                <a:solidFill>
                  <a:srgbClr val="C00000"/>
                </a:solidFill>
                <a:latin typeface="Monotype Corsiva" panose="03010101010201010101" pitchFamily="66" charset="0"/>
                <a:ea typeface="Arial Unicode MS" panose="020B0604020202020204" pitchFamily="34" charset="-128"/>
              </a:rPr>
              <a:t>Коллектив награжден Благодарственным письмом Ил Дархан РС(Я). 10.06.2016 г</a:t>
            </a:r>
            <a:endParaRPr lang="ru-RU" sz="1600" b="1" kern="100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989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16857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400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</a:t>
            </a:r>
            <a:r>
              <a:rPr lang="ru-RU" sz="2400" dirty="0" err="1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7" name="Объект 6" descr="E:\Новая_папка\20161122_160420.jpg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902948" y="1087581"/>
            <a:ext cx="4462177" cy="4392488"/>
          </a:xfrm>
          <a:ln w="88900" cap="sq" cmpd="thickThin"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8" name="Надпись 31"/>
          <p:cNvSpPr txBox="1"/>
          <p:nvPr/>
        </p:nvSpPr>
        <p:spPr>
          <a:xfrm>
            <a:off x="6879494" y="1197087"/>
            <a:ext cx="3232150" cy="4463826"/>
          </a:xfrm>
          <a:prstGeom prst="rect">
            <a:avLst/>
          </a:prstGeom>
          <a:noFill/>
          <a:ln w="6350">
            <a:noFill/>
          </a:ln>
          <a:effectLst/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 выдающиеся достижения, вклад в развитие просвещения, образования и духовно-нравственного воспитания подрастающего поколения, как истинных граждан и патриотов России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награждены </a:t>
            </a:r>
            <a:endParaRPr lang="ru-RU" sz="1200" b="1" kern="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А.С.МАКАРЕНКО</a:t>
            </a:r>
            <a:endParaRPr lang="ru-RU" sz="1200" b="1" kern="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МАРО, </a:t>
            </a:r>
            <a:r>
              <a:rPr lang="ru-RU" sz="2000" b="1" kern="0" dirty="0" err="1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г.Москва</a:t>
            </a:r>
            <a:r>
              <a:rPr lang="ru-RU" sz="2000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2016 г.</a:t>
            </a:r>
            <a:endParaRPr lang="ru-RU" sz="1200" b="1" kern="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06426"/>
            <a:ext cx="5097016" cy="5688632"/>
          </a:xfrm>
          <a:prstGeom prst="rect">
            <a:avLst/>
          </a:prstGeom>
        </p:spPr>
      </p:pic>
      <p:sp>
        <p:nvSpPr>
          <p:cNvPr id="9" name="Text Box 19"/>
          <p:cNvSpPr txBox="1"/>
          <p:nvPr/>
        </p:nvSpPr>
        <p:spPr>
          <a:xfrm>
            <a:off x="6312024" y="1196753"/>
            <a:ext cx="3388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Победитель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республиканского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конкурса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Лучший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сельский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детский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сад-2018”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400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</a:t>
            </a:r>
            <a:r>
              <a:rPr lang="ru-RU" sz="2400" dirty="0" err="1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075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" b="-1370"/>
          <a:stretch/>
        </p:blipFill>
        <p:spPr>
          <a:xfrm>
            <a:off x="1991510" y="620688"/>
            <a:ext cx="3983407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20"/>
          <p:cNvSpPr txBox="1"/>
          <p:nvPr/>
        </p:nvSpPr>
        <p:spPr>
          <a:xfrm>
            <a:off x="5974916" y="1844825"/>
            <a:ext cx="41764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Победитель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Всероссийского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смотра-конкурса</a:t>
            </a:r>
            <a:r>
              <a:rPr lang="en-US" altLang="en-US" sz="2000" b="1" dirty="0" err="1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Образцовый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детский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сад</a:t>
            </a:r>
            <a:r>
              <a:rPr lang="en-US" altLang="en-US" sz="32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” 2018 г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400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</a:t>
            </a:r>
            <a:r>
              <a:rPr lang="ru-RU" sz="2400" dirty="0" err="1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305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 Box 21"/>
          <p:cNvSpPr txBox="1"/>
          <p:nvPr/>
        </p:nvSpPr>
        <p:spPr>
          <a:xfrm>
            <a:off x="5807968" y="1700809"/>
            <a:ext cx="4248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Победитель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Всероссийского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смотра-конкурса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“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Передовой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опыт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организаций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образования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детский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сад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школа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университет</a:t>
            </a:r>
            <a:r>
              <a:rPr lang="en-US" altLang="en-US" sz="2800" b="1" dirty="0">
                <a:solidFill>
                  <a:srgbClr val="FF0000"/>
                </a:solidFill>
                <a:latin typeface="Monotype Corsiva" panose="03010101010201010101" charset="0"/>
                <a:cs typeface="Monotype Corsiva" panose="03010101010201010101" charset="0"/>
              </a:rPr>
              <a:t>”, 2020 г.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400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</a:t>
            </a:r>
            <a:r>
              <a:rPr lang="ru-RU" sz="2400" dirty="0" err="1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4850" r="3800" b="1701"/>
          <a:stretch/>
        </p:blipFill>
        <p:spPr>
          <a:xfrm>
            <a:off x="2105460" y="1096855"/>
            <a:ext cx="3561050" cy="480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974057" y="476672"/>
            <a:ext cx="8243887" cy="80553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>
                <a:solidFill>
                  <a:srgbClr val="CC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Выставочный стенд достижений детского сада и воспитанников</a:t>
            </a:r>
          </a:p>
        </p:txBody>
      </p:sp>
    </p:spTree>
    <p:extLst>
      <p:ext uri="{BB962C8B-B14F-4D97-AF65-F5344CB8AC3E}">
        <p14:creationId xmlns:p14="http://schemas.microsoft.com/office/powerpoint/2010/main" val="22372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-28097"/>
            <a:ext cx="8243887" cy="108083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cap="none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педагогов МБДОУ «Детский сад  №28«Кэнчээри» </a:t>
            </a:r>
            <a:r>
              <a:rPr lang="ru-RU" sz="2400" cap="none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cap="none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  <a:endParaRPr lang="ru-RU" sz="2400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316182" y="1080833"/>
            <a:ext cx="9864436" cy="5805264"/>
          </a:xfrm>
        </p:spPr>
        <p:txBody>
          <a:bodyPr>
            <a:normAutofit fontScale="47500" lnSpcReduction="20000"/>
          </a:bodyPr>
          <a:lstStyle/>
          <a:p>
            <a:pPr eaLnBrk="1" hangingPunct="1"/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воспитателя </a:t>
            </a:r>
            <a:r>
              <a:rPr lang="ru-RU" altLang="ru-RU" b="1" cap="none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b="1" cap="none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отовцевой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ветланы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икитичны «Развитие познавательных способностей детей старшего дошкольного возраста при помощи использования моделей и схем» опубликована в журнале «</a:t>
            </a:r>
            <a:r>
              <a:rPr lang="ru-RU" altLang="ru-RU" b="1" cap="none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altLang="ru-RU" b="1" cap="none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тнос.Образование.Личность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выпуск 5 : изд. ИПКРО</a:t>
            </a:r>
          </a:p>
          <a:p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музыкального руководителя </a:t>
            </a:r>
            <a:r>
              <a:rPr lang="ru-RU" altLang="ru-RU" b="1" cap="none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b="1" cap="none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ммосовой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ветланы </a:t>
            </a:r>
            <a:r>
              <a:rPr lang="ru-RU" altLang="ru-RU" b="1" cap="none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b="1" cap="none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митрьевны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«Роль музыкально-дидактических игр для развития музыкальных способностей детей дошкольного возраста» опубликована в журнале «</a:t>
            </a:r>
            <a:r>
              <a:rPr lang="ru-RU" altLang="ru-RU" b="1" cap="none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altLang="ru-RU" b="1" cap="none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тнос.Образование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Личность» выпуск 5: изд. ИПКРО.</a:t>
            </a:r>
          </a:p>
          <a:p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воспитателя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урнашевой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Оксаны Иосифовны 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Международной НПК “Создание среды саморазвития личности: вызовы и тенденции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“Обеспечение преемственности ДОО и семьи по приобщению дошкольников к этнокультурным ценностям в «Родительской академии»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24.03.2022.   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ru-RU" alt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elibrary.ru/item.asp?id=48409252); статья 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«Настольно – печатная игра «</a:t>
            </a:r>
            <a:r>
              <a:rPr lang="ru-RU" altLang="ru-RU" b="1" cap="none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Уьуйаан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none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хонуута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гендерному воспитанию детей старшего дошкольного возраста». г. Москва 01.12.2021. </a:t>
            </a:r>
            <a:r>
              <a:rPr lang="ru-RU" altLang="ru-RU" b="1" cap="none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alt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-адрес публикации: http://new-gi.ru/public/public-teacher1/?id=116227</a:t>
            </a:r>
            <a:endParaRPr lang="ru-RU" altLang="ru-RU" b="1" cap="none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Михайловна, заведующая -  участник Х11 съезда учителей и педагогической общественности РС(Я) «инновационные воспитательные модели и интеграция общего и дополнительного образования, обеспечивающих формирование духовно-нравственных, гражданских качеств личности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altLang="ru-RU" b="1" cap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Аммосова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altLang="ru-RU" b="1" cap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Дмитрьевна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старший воспитатель- 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</a:t>
            </a:r>
            <a:r>
              <a:rPr lang="en-US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съезда учителей и педагогической общественности РС(Я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ah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ah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“Открытое образование-простанство возможностей”</a:t>
            </a:r>
            <a:endParaRPr lang="ru-RU" altLang="ru-RU" b="1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prstClr val="black"/>
              </a:buClr>
              <a:buNone/>
            </a:pPr>
            <a:r>
              <a:rPr lang="ru-RU" altLang="ru-RU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профессиональных конкурсов</a:t>
            </a:r>
          </a:p>
          <a:p>
            <a:pPr marL="0" indent="0" algn="just">
              <a:buClr>
                <a:prstClr val="black"/>
              </a:buClr>
              <a:buNone/>
            </a:pPr>
            <a:r>
              <a:rPr 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cap="none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Готовцева</a:t>
            </a:r>
            <a:r>
              <a:rPr lang="ru-RU" b="1" cap="none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Георгиевна, руководитель физического воспитания, заняла 2 место в номинации «специалисты физической культуры и спорта ДОУ» на 4 республиканском конкурсе «Учитель физической культуры-2006»</a:t>
            </a:r>
          </a:p>
          <a:p>
            <a:pPr marL="0" indent="0" algn="just">
              <a:buClr>
                <a:prstClr val="black"/>
              </a:buClr>
              <a:buNone/>
            </a:pP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-Сидорова Лариса Семеновна 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физическому воспитанию, 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2 место в республиканском  конкурсе «Учитель физической культуры – 2010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buClr>
                <a:prstClr val="black"/>
              </a:buClr>
              <a:buNone/>
            </a:pPr>
            <a:r>
              <a:rPr lang="sah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-Готовцева Саргылана Алексеевна – воспитатель, лауреат республиканского конкурса “Воспитатель года-2017”</a:t>
            </a:r>
            <a:endParaRPr lang="ru-RU" altLang="ru-RU" cap="none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altLang="ru-RU" sz="19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b="1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Слепцова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Егоровна, инструктор по физической культуре, победитель муниципального этапа профессионального конкурса «лучший инструктор по физической культуре - 2016». </a:t>
            </a:r>
            <a:r>
              <a:rPr lang="ru-RU" altLang="ru-RU" b="1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с.Борогонцы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ноябрь, 2016 г</a:t>
            </a:r>
          </a:p>
          <a:p>
            <a:pPr marL="0" indent="0" algn="just">
              <a:buClr>
                <a:prstClr val="black"/>
              </a:buClr>
              <a:buNone/>
            </a:pP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b="1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Саввина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Нария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Ивановна, музыкальный руководитель, победитель муниципального этапа профессионального конкурса «Лучший музыкальный руководитель-2017 г</a:t>
            </a: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cap="none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prstClr val="black"/>
              </a:buClr>
              <a:buNone/>
            </a:pPr>
            <a:r>
              <a:rPr lang="ru-RU" altLang="ru-R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b="1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Аммосова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altLang="ru-RU" b="1" cap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Дмитрьевна</a:t>
            </a:r>
            <a:r>
              <a:rPr lang="ru-RU" altLang="ru-RU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старший воспитатель победитель муниципального этапа профессионального конкурса «Лучший методист ДОУ-2020»</a:t>
            </a:r>
          </a:p>
          <a:p>
            <a:pPr marL="0" lvl="0" indent="0" algn="just">
              <a:buClr>
                <a:prstClr val="black"/>
              </a:buClr>
              <a:buNone/>
            </a:pPr>
            <a:endParaRPr lang="ru-RU" altLang="ru-RU" b="1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prstClr val="black"/>
              </a:buClr>
              <a:buNone/>
            </a:pPr>
            <a:endParaRPr lang="ru-RU" altLang="ru-RU" sz="2500" b="1" cap="none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cap="none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2" descr="фон1"/>
          <p:cNvPicPr>
            <a:picLocks noChangeAspect="1"/>
          </p:cNvPicPr>
          <p:nvPr/>
        </p:nvPicPr>
        <p:blipFill>
          <a:blip r:embed="rId2">
            <a:lum bright="30000" contrast="-6000"/>
          </a:blip>
          <a:srcRect b="9249"/>
          <a:stretch>
            <a:fillRect/>
          </a:stretch>
        </p:blipFill>
        <p:spPr>
          <a:xfrm>
            <a:off x="0" y="1"/>
            <a:ext cx="12191999" cy="68713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5045" y="1451992"/>
            <a:ext cx="4445000" cy="1374128"/>
          </a:xfrm>
        </p:spPr>
        <p:txBody>
          <a:bodyPr>
            <a:noAutofit/>
          </a:bodyPr>
          <a:lstStyle/>
          <a:p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Готовцева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Саргылана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Алексеевна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№28 «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Кэнчээри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с.Танда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улусного конкурса </a:t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воспитатель-2018»;</a:t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 республиканского конкурса </a:t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года-2018»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142" t="8666" r="7452" b="4671"/>
          <a:stretch>
            <a:fillRect/>
          </a:stretch>
        </p:blipFill>
        <p:spPr bwMode="auto">
          <a:xfrm>
            <a:off x="296991" y="243155"/>
            <a:ext cx="2279954" cy="335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4" descr="IMG-20200515-WA0461[237]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154" y="4625797"/>
            <a:ext cx="3288774" cy="1849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>
          <a:xfrm>
            <a:off x="2954543" y="4625797"/>
            <a:ext cx="1763583" cy="1849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6"/>
          <a:stretch/>
        </p:blipFill>
        <p:spPr>
          <a:xfrm>
            <a:off x="5172389" y="4625797"/>
            <a:ext cx="2902502" cy="1849780"/>
          </a:xfrm>
          <a:prstGeom prst="rect">
            <a:avLst/>
          </a:prstGeom>
        </p:spPr>
      </p:pic>
      <p:pic>
        <p:nvPicPr>
          <p:cNvPr id="10" name="Изображение 6"/>
          <p:cNvPicPr>
            <a:picLocks noChangeAspect="1"/>
          </p:cNvPicPr>
          <p:nvPr/>
        </p:nvPicPr>
        <p:blipFill>
          <a:blip r:embed="rId7"/>
          <a:srcRect l="19705" t="21628" r="16215" b="10671"/>
          <a:stretch>
            <a:fillRect/>
          </a:stretch>
        </p:blipFill>
        <p:spPr>
          <a:xfrm>
            <a:off x="9531927" y="243155"/>
            <a:ext cx="2325256" cy="32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36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203" y="727523"/>
            <a:ext cx="2050241" cy="2125628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768524"/>
              </a:avLst>
            </a:prstTxWarp>
            <a:spAutoFit/>
          </a:bodyPr>
          <a:lstStyle/>
          <a:p>
            <a:pPr algn="ctr"/>
            <a:r>
              <a:rPr lang="sah-RU" sz="1600" dirty="0" smtClean="0"/>
              <a:t>Саввина Нария Ивановна</a:t>
            </a:r>
          </a:p>
          <a:p>
            <a:pPr algn="ctr"/>
            <a:r>
              <a:rPr lang="sah-RU" sz="1600" dirty="0"/>
              <a:t>м</a:t>
            </a:r>
            <a:r>
              <a:rPr lang="sah-RU" sz="1600" dirty="0" smtClean="0"/>
              <a:t>уз/руководитель</a:t>
            </a:r>
          </a:p>
          <a:p>
            <a:pPr algn="ctr"/>
            <a:r>
              <a:rPr lang="sah-RU" sz="1600" dirty="0" smtClean="0"/>
              <a:t>“Лучший музыкальный</a:t>
            </a:r>
          </a:p>
          <a:p>
            <a:pPr algn="ctr"/>
            <a:r>
              <a:rPr lang="sah-RU" sz="1600" dirty="0" smtClean="0"/>
              <a:t>руководитель”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14141" r="11640" b="22224"/>
          <a:stretch/>
        </p:blipFill>
        <p:spPr>
          <a:xfrm flipH="1">
            <a:off x="801807" y="580320"/>
            <a:ext cx="1518468" cy="2068999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5908" y="848772"/>
            <a:ext cx="2019227" cy="206899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768524"/>
              </a:avLst>
            </a:prstTxWarp>
            <a:spAutoFit/>
          </a:bodyPr>
          <a:lstStyle/>
          <a:p>
            <a:r>
              <a:rPr lang="sah-RU" dirty="0" smtClean="0"/>
              <a:t>Аммосова Светлана Дмитрьевна</a:t>
            </a:r>
          </a:p>
          <a:p>
            <a:pPr algn="ctr"/>
            <a:r>
              <a:rPr lang="sah-RU" dirty="0"/>
              <a:t>с</a:t>
            </a:r>
            <a:r>
              <a:rPr lang="sah-RU" dirty="0" smtClean="0"/>
              <a:t>тарший воспитатель</a:t>
            </a:r>
          </a:p>
          <a:p>
            <a:pPr algn="ctr"/>
            <a:r>
              <a:rPr lang="sah-RU" dirty="0" smtClean="0"/>
              <a:t>“Лучший методист ДОУ”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4" t="2222" r="14129" b="28687"/>
          <a:stretch/>
        </p:blipFill>
        <p:spPr>
          <a:xfrm>
            <a:off x="3588124" y="679485"/>
            <a:ext cx="1394796" cy="1870668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3507" y="848772"/>
            <a:ext cx="2050241" cy="2125628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768524"/>
              </a:avLst>
            </a:prstTxWarp>
            <a:spAutoFit/>
          </a:bodyPr>
          <a:lstStyle/>
          <a:p>
            <a:pPr algn="ctr"/>
            <a:r>
              <a:rPr lang="sah-RU" sz="1600" dirty="0" smtClean="0"/>
              <a:t>Антипова Варя Владимировна</a:t>
            </a:r>
          </a:p>
          <a:p>
            <a:pPr algn="ctr"/>
            <a:r>
              <a:rPr lang="sah-RU" sz="1600" dirty="0" smtClean="0"/>
              <a:t>воспитатель</a:t>
            </a:r>
          </a:p>
          <a:p>
            <a:pPr algn="ctr"/>
            <a:r>
              <a:rPr lang="sah-RU" sz="1600" dirty="0" smtClean="0"/>
              <a:t>Призер</a:t>
            </a:r>
          </a:p>
          <a:p>
            <a:pPr algn="ctr"/>
            <a:r>
              <a:rPr lang="sah-RU" sz="1600" dirty="0" smtClean="0"/>
              <a:t> “Лучший педагог-психолог”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5" t="15152" r="24142" b="43838"/>
          <a:stretch/>
        </p:blipFill>
        <p:spPr>
          <a:xfrm>
            <a:off x="10111777" y="723537"/>
            <a:ext cx="1453703" cy="1967346"/>
          </a:xfrm>
          <a:prstGeom prst="ellipse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45629" y="820457"/>
            <a:ext cx="2050241" cy="2125628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768524"/>
              </a:avLst>
            </a:prstTxWarp>
            <a:spAutoFit/>
          </a:bodyPr>
          <a:lstStyle/>
          <a:p>
            <a:pPr algn="ctr"/>
            <a:r>
              <a:rPr lang="sah-RU" sz="1600" dirty="0" smtClean="0"/>
              <a:t>Бурнашева Оксана Иосифовна</a:t>
            </a:r>
          </a:p>
          <a:p>
            <a:pPr algn="ctr"/>
            <a:r>
              <a:rPr lang="sah-RU" sz="1600" dirty="0" smtClean="0"/>
              <a:t> воспитатель</a:t>
            </a:r>
          </a:p>
          <a:p>
            <a:pPr algn="ctr"/>
            <a:r>
              <a:rPr lang="sah-RU" sz="1600" dirty="0" smtClean="0"/>
              <a:t>“Лучшая авторская разработка”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3" t="13131" r="20795" b="42021"/>
          <a:stretch/>
        </p:blipFill>
        <p:spPr>
          <a:xfrm>
            <a:off x="7267657" y="723537"/>
            <a:ext cx="1422649" cy="1925782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4599709"/>
            <a:ext cx="2752437" cy="20643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16394"/>
          <a:stretch/>
        </p:blipFill>
        <p:spPr>
          <a:xfrm>
            <a:off x="3236624" y="4570273"/>
            <a:ext cx="2947932" cy="20937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11111"/>
          <a:stretch/>
        </p:blipFill>
        <p:spPr>
          <a:xfrm>
            <a:off x="6385260" y="4570274"/>
            <a:ext cx="2610610" cy="20937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7373" r="11515"/>
          <a:stretch/>
        </p:blipFill>
        <p:spPr>
          <a:xfrm>
            <a:off x="9258385" y="4570274"/>
            <a:ext cx="2784858" cy="20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5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-28097"/>
            <a:ext cx="8243887" cy="108083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cap="none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педагогов МБДОУ «Детский сад  №28«Кэнчээри» </a:t>
            </a:r>
            <a:r>
              <a:rPr lang="ru-RU" sz="2400" cap="none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cap="none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  <a:endParaRPr lang="ru-RU" sz="2400" cap="none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0" y="1052735"/>
            <a:ext cx="8686801" cy="563900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ru-RU" altLang="ru-RU" sz="1700" dirty="0">
              <a:solidFill>
                <a:schemeClr val="accent2"/>
              </a:solidFill>
            </a:endParaRPr>
          </a:p>
          <a:p>
            <a:pPr marL="0" indent="0" algn="just">
              <a:buNone/>
            </a:pP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-Стеллой «Лучший руководитель образовательного учреждения» награждена </a:t>
            </a:r>
            <a:r>
              <a:rPr lang="ru-RU" altLang="ru-RU" sz="1700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едорова </a:t>
            </a:r>
            <a:r>
              <a:rPr lang="ru-RU" altLang="ru-RU" sz="1700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ария </a:t>
            </a:r>
            <a:r>
              <a:rPr lang="ru-RU" altLang="ru-RU" sz="1700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ихайловна, заведующая. МАРО </a:t>
            </a:r>
            <a:r>
              <a:rPr lang="ru-RU" altLang="ru-RU" sz="1700" b="1" cap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г.Москва</a:t>
            </a: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 г. </a:t>
            </a:r>
          </a:p>
          <a:p>
            <a:pPr marL="0" indent="0" algn="just">
              <a:buNone/>
            </a:pP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 выдающиеся достижения, вклад в развитие просвещения, образования и духовно-нравственного воспитания подрастающего поколения, как истинных граждан и патриотов </a:t>
            </a:r>
            <a:r>
              <a:rPr lang="ru-RU" altLang="ru-RU" sz="1700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оссии почетной грамотой МАРО награждены:</a:t>
            </a:r>
          </a:p>
          <a:p>
            <a:pPr marL="0" indent="0" algn="just">
              <a:buNone/>
            </a:pP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700" b="1" cap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Аммосова</a:t>
            </a: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С.Д., </a:t>
            </a:r>
            <a:r>
              <a:rPr lang="ru-RU" altLang="ru-RU" sz="1700" b="1" cap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/воспитатель;</a:t>
            </a:r>
          </a:p>
          <a:p>
            <a:pPr marL="0" indent="0" algn="just">
              <a:buNone/>
            </a:pP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-Сидорова Т.В., воспитатель;</a:t>
            </a:r>
          </a:p>
          <a:p>
            <a:pPr marL="0" indent="0" algn="just">
              <a:buNone/>
            </a:pP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700" b="1" cap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Саввина</a:t>
            </a:r>
            <a:r>
              <a:rPr lang="ru-RU" altLang="ru-RU" sz="17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Н.И., муз/руководитель;</a:t>
            </a:r>
          </a:p>
          <a:p>
            <a:pPr eaLnBrk="1" hangingPunct="1">
              <a:lnSpc>
                <a:spcPct val="80000"/>
              </a:lnSpc>
            </a:pPr>
            <a:endParaRPr lang="ru-RU" altLang="ru-RU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icture 2" descr="D:\20161122_160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93" y="3429000"/>
            <a:ext cx="2344408" cy="312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3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165972"/>
            <a:ext cx="8243887" cy="7928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cap="none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Инновационная деятельность в экспериментальном режиме МБДОУ «Детский сад  №28«Кэнчээри» </a:t>
            </a:r>
            <a:r>
              <a:rPr lang="ru-RU" sz="2400" cap="none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cap="none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  <a:endParaRPr lang="ru-RU" sz="2400" cap="none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39106" y="1124744"/>
            <a:ext cx="8713788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-Сертификат участника федерального проекта по апробации примерной общеобразовательной программы воспитания, образования и развития детей старшего дошкольного возраста. 2009 г.</a:t>
            </a:r>
          </a:p>
          <a:p>
            <a:pPr marL="0" indent="0">
              <a:buNone/>
              <a:defRPr/>
            </a:pP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-Сертификат об успешном завершении апробации блока «здоровье. Физическая культура» примерной общеобразовательной программы воспитания, образования и развития детей старшего дошкольного возраста. 2010 г.</a:t>
            </a:r>
          </a:p>
          <a:p>
            <a:pPr marL="0" indent="0">
              <a:buNone/>
              <a:defRPr/>
            </a:pP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-Сертификат победителя в номинации «Лучший мониторинг проекта» по реализации 2-го этапа сетевого исследовательского проекта «Игры и игрушки азиатских народов», 2015 г.</a:t>
            </a:r>
          </a:p>
          <a:p>
            <a:pPr marL="0" indent="0">
              <a:buNone/>
              <a:defRPr/>
            </a:pP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-Сертификат участника экспериментальной площадки ФИРО по апробации примерной программы дошкольного образования «Мир открытий» под научным руководством </a:t>
            </a:r>
            <a:r>
              <a:rPr lang="ru-RU" cap="none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Л.Г.Петерсон</a:t>
            </a: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2015 г.</a:t>
            </a:r>
          </a:p>
          <a:p>
            <a:pPr marL="0" indent="0">
              <a:buNone/>
              <a:defRPr/>
            </a:pP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-Участники инновационной площадки методического сопровождения проекта «Одаренный ребенок» (приказ №01-10/505 от 17.04.2019 </a:t>
            </a:r>
            <a:r>
              <a:rPr lang="ru-RU" cap="none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Республики </a:t>
            </a:r>
            <a:r>
              <a:rPr lang="ru-RU" cap="none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аха (</a:t>
            </a:r>
            <a:r>
              <a:rPr lang="ru-RU" cap="none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cap="none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кутия))</a:t>
            </a:r>
          </a:p>
          <a:p>
            <a:pPr marL="0" indent="177800">
              <a:buFont typeface="Wingdings" panose="05000000000000000000" pitchFamily="2" charset="2"/>
              <a:buChar char="Ш"/>
              <a:defRPr/>
            </a:pPr>
            <a:endParaRPr lang="ru-RU" sz="18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  <a:p>
            <a:pPr marL="0" indent="177800">
              <a:buClr>
                <a:srgbClr val="CC0099"/>
              </a:buClr>
              <a:buFont typeface="Wingdings" panose="05000000000000000000" pitchFamily="2" charset="2"/>
              <a:buChar char="Ш"/>
              <a:defRPr/>
            </a:pPr>
            <a:endParaRPr lang="ru-RU" sz="1200" b="1" dirty="0">
              <a:solidFill>
                <a:srgbClr val="003399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5364" y="908050"/>
            <a:ext cx="3748087" cy="5545138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ffectLst>
            <a:outerShdw dist="143684" dir="2700000" algn="ctr" rotWithShape="0">
              <a:srgbClr val="996633">
                <a:alpha val="50000"/>
              </a:srgbClr>
            </a:outerShdw>
          </a:effectLst>
        </p:spPr>
      </p:pic>
      <p:sp>
        <p:nvSpPr>
          <p:cNvPr id="108548" name="Text Box 5"/>
          <p:cNvSpPr txBox="1">
            <a:spLocks noChangeArrowheads="1"/>
          </p:cNvSpPr>
          <p:nvPr/>
        </p:nvSpPr>
        <p:spPr bwMode="auto">
          <a:xfrm>
            <a:off x="6463868" y="1834356"/>
            <a:ext cx="3455987" cy="3692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ru-RU" altLang="ru-RU" sz="4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2002</a:t>
            </a:r>
            <a:r>
              <a:rPr lang="ru-RU" alt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год. Победитель республиканского конкурса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«Лучший детский сад»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ru-RU" alt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400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</a:t>
            </a:r>
            <a:r>
              <a:rPr lang="ru-RU" sz="2400" dirty="0" err="1">
                <a:solidFill>
                  <a:srgbClr val="CC0000"/>
                </a:solidFill>
                <a:latin typeface="Monotype Corsiva" panose="03010101010201010101" pitchFamily="66" charset="0"/>
              </a:rPr>
              <a:t>с.Танда</a:t>
            </a:r>
            <a:r>
              <a:rPr lang="ru-RU" sz="2400" dirty="0">
                <a:solidFill>
                  <a:srgbClr val="CC0000"/>
                </a:solidFill>
                <a:latin typeface="Monotype Corsiva" panose="03010101010201010101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99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11\Desktop\ств фото\20180221_16400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664200" y="836614"/>
            <a:ext cx="2160588" cy="51704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>
                <a:solidFill>
                  <a:srgbClr val="CC0000"/>
                </a:solidFill>
              </a:rPr>
              <a:t/>
            </a:r>
            <a:br>
              <a:rPr lang="ru-RU" sz="2800" b="1">
                <a:solidFill>
                  <a:srgbClr val="CC0000"/>
                </a:solidFill>
              </a:rPr>
            </a:br>
            <a:r>
              <a:rPr lang="ru-RU" sz="2000" b="1">
                <a:solidFill>
                  <a:srgbClr val="CC0000"/>
                </a:solidFill>
              </a:rPr>
              <a:t>- 2007 год. Победитель Гранта Министерства образования РС(Я) «Школа-территория здоровья» в области физической культуры и детского</a:t>
            </a:r>
            <a:br>
              <a:rPr lang="ru-RU" sz="2000" b="1">
                <a:solidFill>
                  <a:srgbClr val="CC0000"/>
                </a:solidFill>
              </a:rPr>
            </a:br>
            <a:r>
              <a:rPr lang="ru-RU" sz="2000" b="1">
                <a:solidFill>
                  <a:srgbClr val="CC0000"/>
                </a:solidFill>
              </a:rPr>
              <a:t>спорта.</a:t>
            </a:r>
            <a:br>
              <a:rPr lang="ru-RU" sz="2000" b="1">
                <a:solidFill>
                  <a:srgbClr val="CC0000"/>
                </a:solidFill>
              </a:rPr>
            </a:br>
            <a:endParaRPr lang="ru-RU" sz="2000" b="1">
              <a:solidFill>
                <a:srgbClr val="CC0000"/>
              </a:solidFill>
            </a:endParaRPr>
          </a:p>
        </p:txBody>
      </p:sp>
      <p:pic>
        <p:nvPicPr>
          <p:cNvPr id="109572" name="Picture 3" descr="Мой документ 02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lum bright="-6000" contrast="12000"/>
          </a:blip>
          <a:srcRect l="4893" t="1912" r="879" b="1726"/>
          <a:stretch>
            <a:fillRect/>
          </a:stretch>
        </p:blipFill>
        <p:spPr>
          <a:xfrm>
            <a:off x="1806575" y="937419"/>
            <a:ext cx="3575050" cy="4968875"/>
          </a:xfrm>
          <a:noFill/>
          <a:ln w="38100">
            <a:solidFill>
              <a:srgbClr val="A50021"/>
            </a:solidFill>
          </a:ln>
          <a:effectLst>
            <a:outerShdw dist="152928" dir="2901988" algn="ctr" rotWithShape="0">
              <a:srgbClr val="A50021">
                <a:alpha val="50000"/>
              </a:srgbClr>
            </a:outerShdw>
          </a:effectLst>
        </p:spPr>
      </p:pic>
      <p:pic>
        <p:nvPicPr>
          <p:cNvPr id="109573" name="Picture 4" descr="P1010538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7829189" y="986848"/>
            <a:ext cx="2513013" cy="4464050"/>
          </a:xfrm>
          <a:prstGeom prst="rect">
            <a:avLst/>
          </a:prstGeom>
          <a:noFill/>
          <a:ln w="28575">
            <a:solidFill>
              <a:srgbClr val="CC99FF"/>
            </a:solidFill>
            <a:miter lim="800000"/>
            <a:headEnd/>
            <a:tailEnd/>
          </a:ln>
          <a:effectLst>
            <a:outerShdw dist="107763" dir="2700000" algn="ctr" rotWithShape="0">
              <a:srgbClr val="495DED">
                <a:alpha val="50000"/>
              </a:srgbClr>
            </a:outerShdw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66914" y="103188"/>
            <a:ext cx="8243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2400">
                <a:solidFill>
                  <a:srgbClr val="CC0000"/>
                </a:solidFill>
                <a:latin typeface="Monotype Corsiva" panose="03010101010201010101" pitchFamily="66" charset="0"/>
              </a:rPr>
              <a:t>Достижения МБДОУ «Детский сад  №28«Кэнчээри» с.Танда»</a:t>
            </a:r>
            <a:endParaRPr lang="ru-RU" sz="2400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0.xml><?xml version="1.0" encoding="utf-8"?>
<a:theme xmlns:a="http://schemas.openxmlformats.org/drawingml/2006/main" name="9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1.xml><?xml version="1.0" encoding="utf-8"?>
<a:theme xmlns:a="http://schemas.openxmlformats.org/drawingml/2006/main" name="10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2.xml><?xml version="1.0" encoding="utf-8"?>
<a:theme xmlns:a="http://schemas.openxmlformats.org/drawingml/2006/main" name="11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3.xml><?xml version="1.0" encoding="utf-8"?>
<a:theme xmlns:a="http://schemas.openxmlformats.org/drawingml/2006/main" name="12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4.xml><?xml version="1.0" encoding="utf-8"?>
<a:theme xmlns:a="http://schemas.openxmlformats.org/drawingml/2006/main" name="13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3.xml><?xml version="1.0" encoding="utf-8"?>
<a:theme xmlns:a="http://schemas.openxmlformats.org/drawingml/2006/main" name="2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3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5.xml><?xml version="1.0" encoding="utf-8"?>
<a:theme xmlns:a="http://schemas.openxmlformats.org/drawingml/2006/main" name="4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6.xml><?xml version="1.0" encoding="utf-8"?>
<a:theme xmlns:a="http://schemas.openxmlformats.org/drawingml/2006/main" name="5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7.xml><?xml version="1.0" encoding="utf-8"?>
<a:theme xmlns:a="http://schemas.openxmlformats.org/drawingml/2006/main" name="6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8.xml><?xml version="1.0" encoding="utf-8"?>
<a:theme xmlns:a="http://schemas.openxmlformats.org/drawingml/2006/main" name="7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9.xml><?xml version="1.0" encoding="utf-8"?>
<a:theme xmlns:a="http://schemas.openxmlformats.org/drawingml/2006/main" name="8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855</Words>
  <Application>Microsoft Office PowerPoint</Application>
  <PresentationFormat>Широкоэкранный</PresentationFormat>
  <Paragraphs>75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17</vt:i4>
      </vt:variant>
    </vt:vector>
  </HeadingPairs>
  <TitlesOfParts>
    <vt:vector size="39" baseType="lpstr">
      <vt:lpstr>Arial</vt:lpstr>
      <vt:lpstr>Arial Unicode MS</vt:lpstr>
      <vt:lpstr>Calibri</vt:lpstr>
      <vt:lpstr>Monotype Corsiva</vt:lpstr>
      <vt:lpstr>Times New Roman</vt:lpstr>
      <vt:lpstr>Tw Cen MT</vt:lpstr>
      <vt:lpstr>Wingdings</vt:lpstr>
      <vt:lpstr>Капля</vt:lpstr>
      <vt:lpstr>1_Капля</vt:lpstr>
      <vt:lpstr>2_Капля</vt:lpstr>
      <vt:lpstr>3_Капля</vt:lpstr>
      <vt:lpstr>4_Капля</vt:lpstr>
      <vt:lpstr>5_Капля</vt:lpstr>
      <vt:lpstr>6_Капля</vt:lpstr>
      <vt:lpstr>7_Капля</vt:lpstr>
      <vt:lpstr>8_Капля</vt:lpstr>
      <vt:lpstr>9_Капля</vt:lpstr>
      <vt:lpstr>10_Капля</vt:lpstr>
      <vt:lpstr>11_Капля</vt:lpstr>
      <vt:lpstr>12_Капля</vt:lpstr>
      <vt:lpstr>13_Капля</vt:lpstr>
      <vt:lpstr>Тема Office</vt:lpstr>
      <vt:lpstr>Основные показатели и результаты</vt:lpstr>
      <vt:lpstr>Выставочный стенд достижений детского сада и воспитанников</vt:lpstr>
      <vt:lpstr>Достижения педагогов МБДОУ «Детский сад  №28«Кэнчээри» с.Танда»</vt:lpstr>
      <vt:lpstr>Готовцева  Саргылана  Алексеевна воспитатель  МБДОУ «Детский сад №28 «Кэнчээри» с.Танда»  Победитель улусного конкурса  «Лучший воспитатель-2018»; Лауреат  республиканского конкурса  «Воспитатель года-2018»  </vt:lpstr>
      <vt:lpstr>Презентация PowerPoint</vt:lpstr>
      <vt:lpstr>Достижения педагогов МБДОУ «Детский сад  №28«Кэнчээри» с.Танда»</vt:lpstr>
      <vt:lpstr>Инновационная деятельность в экспериментальном режиме МБДОУ «Детский сад  №28«Кэнчээри» с.Танда»</vt:lpstr>
      <vt:lpstr>Достижения МБДОУ «Детский сад  №28«Кэнчээри» с.Танда»</vt:lpstr>
      <vt:lpstr> - 2007 год. Победитель Гранта Министерства образования РС(Я) «Школа-территория здоровья» в области физической культуры и детского спорта. </vt:lpstr>
      <vt:lpstr>     2008 год - Серебряный призер Всероссийского конкурса «Росточек: мир спасут дети»  г. Новосибирск.  </vt:lpstr>
      <vt:lpstr>Достижения МБДОУ «Детский сад  №28«Кэнчээри» с.Танда»</vt:lpstr>
      <vt:lpstr>Достижения МБДОУ «Детский сад  №28«Кэнчээри» с.Танда»</vt:lpstr>
      <vt:lpstr>Достижения МБДОУ «Детский сад  №28«Кэнчээри» с.Танда»</vt:lpstr>
      <vt:lpstr>Достижения МБДОУ «Детский сад  №28«Кэнчээри» с.Танда»</vt:lpstr>
      <vt:lpstr>Достижения МБДОУ «Детский сад  №28«Кэнчээри» с.Танда»</vt:lpstr>
      <vt:lpstr>Достижения МБДОУ «Детский сад  №28«Кэнчээри» с.Танда»</vt:lpstr>
      <vt:lpstr>Достижения МБДОУ «Детский сад  №28«Кэнчээри» с.Танда»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показатели и результаты</dc:title>
  <dc:creator>User</dc:creator>
  <cp:lastModifiedBy>User</cp:lastModifiedBy>
  <cp:revision>18</cp:revision>
  <dcterms:created xsi:type="dcterms:W3CDTF">2023-02-27T01:45:56Z</dcterms:created>
  <dcterms:modified xsi:type="dcterms:W3CDTF">2023-03-09T08:30:39Z</dcterms:modified>
</cp:coreProperties>
</file>